
<file path=[Content_Types].xml><?xml version="1.0" encoding="utf-8"?>
<Types xmlns="http://schemas.openxmlformats.org/package/2006/content-types">
  <Default Extension="xlsx" ContentType="application/vnd.openxmlformats-officedocument.spreadsheetml.sheet"/>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chart3.xml" ContentType="application/vnd.openxmlformats-officedocument.drawingml.chart+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fonts/font1.fntdata" ContentType="application/x-fontdata"/>
  <Override PartName="/ppt/fonts/font2.fntdata" ContentType="application/x-fontdata"/>
  <Override PartName="/ppt/fonts/font3.fntdata" ContentType="application/x-fontdata"/>
  <Override PartName="/ppt/handoutMasters/handoutMaster1.xml" ContentType="application/vnd.openxmlformats-officedocument.presentationml.handoutMaster+xml"/>
  <Override PartName="/ppt/media/image3.svg" ContentType="image/svg+xml"/>
  <Override PartName="/ppt/media/image5.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
  </p:notesMasterIdLst>
  <p:handoutMasterIdLst>
    <p:handoutMasterId r:id="rId53"/>
  </p:handoutMasterIdLst>
  <p:sldIdLst>
    <p:sldId id="256" r:id="rId3"/>
    <p:sldId id="257" r:id="rId4"/>
    <p:sldId id="309" r:id="rId6"/>
    <p:sldId id="259" r:id="rId7"/>
    <p:sldId id="260" r:id="rId8"/>
    <p:sldId id="261" r:id="rId9"/>
    <p:sldId id="262" r:id="rId10"/>
    <p:sldId id="263" r:id="rId11"/>
    <p:sldId id="264" r:id="rId12"/>
    <p:sldId id="265" r:id="rId13"/>
    <p:sldId id="357" r:id="rId14"/>
    <p:sldId id="359" r:id="rId15"/>
    <p:sldId id="266" r:id="rId16"/>
    <p:sldId id="310" r:id="rId17"/>
    <p:sldId id="268" r:id="rId18"/>
    <p:sldId id="269" r:id="rId19"/>
    <p:sldId id="270" r:id="rId20"/>
    <p:sldId id="271" r:id="rId21"/>
    <p:sldId id="272" r:id="rId22"/>
    <p:sldId id="273" r:id="rId23"/>
    <p:sldId id="274" r:id="rId24"/>
    <p:sldId id="311" r:id="rId25"/>
    <p:sldId id="276" r:id="rId26"/>
    <p:sldId id="277" r:id="rId27"/>
    <p:sldId id="278" r:id="rId28"/>
    <p:sldId id="279" r:id="rId29"/>
    <p:sldId id="280" r:id="rId30"/>
    <p:sldId id="281" r:id="rId31"/>
    <p:sldId id="282" r:id="rId32"/>
    <p:sldId id="312" r:id="rId33"/>
    <p:sldId id="284" r:id="rId34"/>
    <p:sldId id="285" r:id="rId35"/>
    <p:sldId id="286" r:id="rId36"/>
    <p:sldId id="287" r:id="rId37"/>
    <p:sldId id="288" r:id="rId38"/>
    <p:sldId id="289" r:id="rId39"/>
    <p:sldId id="290" r:id="rId40"/>
    <p:sldId id="313" r:id="rId41"/>
    <p:sldId id="292" r:id="rId42"/>
    <p:sldId id="293" r:id="rId43"/>
    <p:sldId id="294" r:id="rId44"/>
    <p:sldId id="295" r:id="rId45"/>
    <p:sldId id="296" r:id="rId46"/>
    <p:sldId id="297" r:id="rId47"/>
    <p:sldId id="298" r:id="rId48"/>
    <p:sldId id="299" r:id="rId49"/>
    <p:sldId id="300" r:id="rId50"/>
    <p:sldId id="302" r:id="rId51"/>
    <p:sldId id="305" r:id="rId52"/>
  </p:sldIdLst>
  <p:sldSz cx="13335000" cy="18859500"/>
  <p:notesSz cx="6858000" cy="9144000"/>
  <p:embeddedFontLst>
    <p:embeddedFont>
      <p:font typeface="Arial Rounded MT Bold" panose="020F0704030504030204" charset="0"/>
      <p:regular r:id="rId57"/>
    </p:embeddedFont>
    <p:embeddedFont>
      <p:font typeface="微软雅黑" panose="020B0503020204020204" charset="-122"/>
      <p:regular r:id="rId58"/>
    </p:embeddedFont>
    <p:embeddedFont>
      <p:font typeface="Arial Black" panose="020B0A04020102020204" pitchFamily="34" charset="0"/>
      <p:bold r:id="rId59"/>
    </p:embeddedFont>
  </p:embeddedFontLst>
  <p:custDataLst>
    <p:tags r:id="rId60"/>
  </p:custDataLst>
  <p:defaultTex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3352800" rtl="0" fontAlgn="auto" latinLnBrk="0" hangingPunct="0">
      <a:lnSpc>
        <a:spcPct val="90000"/>
      </a:lnSpc>
      <a:spcBef>
        <a:spcPts val="6100"/>
      </a:spcBef>
      <a:spcAft>
        <a:spcPts val="0"/>
      </a:spcAft>
      <a:buClrTx/>
      <a:buSzTx/>
      <a:buFontTx/>
      <a:buNone/>
      <a:defRPr kumimoji="0" sz="6000" b="0" i="0" u="none" strike="noStrike" cap="none" spc="0" normalizeH="0" baseline="0">
        <a:ln>
          <a:noFill/>
        </a:ln>
        <a:solidFill>
          <a:srgbClr val="000000"/>
        </a:solidFill>
        <a:effectLst/>
        <a:uFillTx/>
        <a:latin typeface="+mn-lt"/>
        <a:ea typeface="+mn-ea"/>
        <a:cs typeface="+mn-cs"/>
        <a:sym typeface="Helvetica Neue" panose="02000503000000020004"/>
      </a:defRPr>
    </a:lvl1pPr>
    <a:lvl2pPr marL="0" marR="0" indent="457200" algn="l" defTabSz="3352800" rtl="0" fontAlgn="auto" latinLnBrk="0" hangingPunct="0">
      <a:lnSpc>
        <a:spcPct val="90000"/>
      </a:lnSpc>
      <a:spcBef>
        <a:spcPts val="6100"/>
      </a:spcBef>
      <a:spcAft>
        <a:spcPts val="0"/>
      </a:spcAft>
      <a:buClrTx/>
      <a:buSzTx/>
      <a:buFontTx/>
      <a:buNone/>
      <a:defRPr kumimoji="0" sz="6000" b="0" i="0" u="none" strike="noStrike" cap="none" spc="0" normalizeH="0" baseline="0">
        <a:ln>
          <a:noFill/>
        </a:ln>
        <a:solidFill>
          <a:srgbClr val="000000"/>
        </a:solidFill>
        <a:effectLst/>
        <a:uFillTx/>
        <a:latin typeface="+mn-lt"/>
        <a:ea typeface="+mn-ea"/>
        <a:cs typeface="+mn-cs"/>
        <a:sym typeface="Helvetica Neue" panose="02000503000000020004"/>
      </a:defRPr>
    </a:lvl2pPr>
    <a:lvl3pPr marL="0" marR="0" indent="914400" algn="l" defTabSz="3352800" rtl="0" fontAlgn="auto" latinLnBrk="0" hangingPunct="0">
      <a:lnSpc>
        <a:spcPct val="90000"/>
      </a:lnSpc>
      <a:spcBef>
        <a:spcPts val="6100"/>
      </a:spcBef>
      <a:spcAft>
        <a:spcPts val="0"/>
      </a:spcAft>
      <a:buClrTx/>
      <a:buSzTx/>
      <a:buFontTx/>
      <a:buNone/>
      <a:defRPr kumimoji="0" sz="6000" b="0" i="0" u="none" strike="noStrike" cap="none" spc="0" normalizeH="0" baseline="0">
        <a:ln>
          <a:noFill/>
        </a:ln>
        <a:solidFill>
          <a:srgbClr val="000000"/>
        </a:solidFill>
        <a:effectLst/>
        <a:uFillTx/>
        <a:latin typeface="+mn-lt"/>
        <a:ea typeface="+mn-ea"/>
        <a:cs typeface="+mn-cs"/>
        <a:sym typeface="Helvetica Neue" panose="02000503000000020004"/>
      </a:defRPr>
    </a:lvl3pPr>
    <a:lvl4pPr marL="0" marR="0" indent="1371600" algn="l" defTabSz="3352800" rtl="0" fontAlgn="auto" latinLnBrk="0" hangingPunct="0">
      <a:lnSpc>
        <a:spcPct val="90000"/>
      </a:lnSpc>
      <a:spcBef>
        <a:spcPts val="6100"/>
      </a:spcBef>
      <a:spcAft>
        <a:spcPts val="0"/>
      </a:spcAft>
      <a:buClrTx/>
      <a:buSzTx/>
      <a:buFontTx/>
      <a:buNone/>
      <a:defRPr kumimoji="0" sz="6000" b="0" i="0" u="none" strike="noStrike" cap="none" spc="0" normalizeH="0" baseline="0">
        <a:ln>
          <a:noFill/>
        </a:ln>
        <a:solidFill>
          <a:srgbClr val="000000"/>
        </a:solidFill>
        <a:effectLst/>
        <a:uFillTx/>
        <a:latin typeface="+mn-lt"/>
        <a:ea typeface="+mn-ea"/>
        <a:cs typeface="+mn-cs"/>
        <a:sym typeface="Helvetica Neue" panose="02000503000000020004"/>
      </a:defRPr>
    </a:lvl4pPr>
    <a:lvl5pPr marL="0" marR="0" indent="1828800" algn="l" defTabSz="3352800" rtl="0" fontAlgn="auto" latinLnBrk="0" hangingPunct="0">
      <a:lnSpc>
        <a:spcPct val="90000"/>
      </a:lnSpc>
      <a:spcBef>
        <a:spcPts val="6100"/>
      </a:spcBef>
      <a:spcAft>
        <a:spcPts val="0"/>
      </a:spcAft>
      <a:buClrTx/>
      <a:buSzTx/>
      <a:buFontTx/>
      <a:buNone/>
      <a:defRPr kumimoji="0" sz="6000" b="0" i="0" u="none" strike="noStrike" cap="none" spc="0" normalizeH="0" baseline="0">
        <a:ln>
          <a:noFill/>
        </a:ln>
        <a:solidFill>
          <a:srgbClr val="000000"/>
        </a:solidFill>
        <a:effectLst/>
        <a:uFillTx/>
        <a:latin typeface="+mn-lt"/>
        <a:ea typeface="+mn-ea"/>
        <a:cs typeface="+mn-cs"/>
        <a:sym typeface="Helvetica Neue" panose="02000503000000020004"/>
      </a:defRPr>
    </a:lvl5pPr>
    <a:lvl6pPr marL="0" marR="0" indent="2286000" algn="l" defTabSz="3352800" rtl="0" fontAlgn="auto" latinLnBrk="0" hangingPunct="0">
      <a:lnSpc>
        <a:spcPct val="90000"/>
      </a:lnSpc>
      <a:spcBef>
        <a:spcPts val="6100"/>
      </a:spcBef>
      <a:spcAft>
        <a:spcPts val="0"/>
      </a:spcAft>
      <a:buClrTx/>
      <a:buSzTx/>
      <a:buFontTx/>
      <a:buNone/>
      <a:defRPr kumimoji="0" sz="6000" b="0" i="0" u="none" strike="noStrike" cap="none" spc="0" normalizeH="0" baseline="0">
        <a:ln>
          <a:noFill/>
        </a:ln>
        <a:solidFill>
          <a:srgbClr val="000000"/>
        </a:solidFill>
        <a:effectLst/>
        <a:uFillTx/>
        <a:latin typeface="+mn-lt"/>
        <a:ea typeface="+mn-ea"/>
        <a:cs typeface="+mn-cs"/>
        <a:sym typeface="Helvetica Neue" panose="02000503000000020004"/>
      </a:defRPr>
    </a:lvl6pPr>
    <a:lvl7pPr marL="0" marR="0" indent="2743200" algn="l" defTabSz="3352800" rtl="0" fontAlgn="auto" latinLnBrk="0" hangingPunct="0">
      <a:lnSpc>
        <a:spcPct val="90000"/>
      </a:lnSpc>
      <a:spcBef>
        <a:spcPts val="6100"/>
      </a:spcBef>
      <a:spcAft>
        <a:spcPts val="0"/>
      </a:spcAft>
      <a:buClrTx/>
      <a:buSzTx/>
      <a:buFontTx/>
      <a:buNone/>
      <a:defRPr kumimoji="0" sz="6000" b="0" i="0" u="none" strike="noStrike" cap="none" spc="0" normalizeH="0" baseline="0">
        <a:ln>
          <a:noFill/>
        </a:ln>
        <a:solidFill>
          <a:srgbClr val="000000"/>
        </a:solidFill>
        <a:effectLst/>
        <a:uFillTx/>
        <a:latin typeface="+mn-lt"/>
        <a:ea typeface="+mn-ea"/>
        <a:cs typeface="+mn-cs"/>
        <a:sym typeface="Helvetica Neue" panose="02000503000000020004"/>
      </a:defRPr>
    </a:lvl7pPr>
    <a:lvl8pPr marL="0" marR="0" indent="3200400" algn="l" defTabSz="3352800" rtl="0" fontAlgn="auto" latinLnBrk="0" hangingPunct="0">
      <a:lnSpc>
        <a:spcPct val="90000"/>
      </a:lnSpc>
      <a:spcBef>
        <a:spcPts val="6100"/>
      </a:spcBef>
      <a:spcAft>
        <a:spcPts val="0"/>
      </a:spcAft>
      <a:buClrTx/>
      <a:buSzTx/>
      <a:buFontTx/>
      <a:buNone/>
      <a:defRPr kumimoji="0" sz="6000" b="0" i="0" u="none" strike="noStrike" cap="none" spc="0" normalizeH="0" baseline="0">
        <a:ln>
          <a:noFill/>
        </a:ln>
        <a:solidFill>
          <a:srgbClr val="000000"/>
        </a:solidFill>
        <a:effectLst/>
        <a:uFillTx/>
        <a:latin typeface="+mn-lt"/>
        <a:ea typeface="+mn-ea"/>
        <a:cs typeface="+mn-cs"/>
        <a:sym typeface="Helvetica Neue" panose="02000503000000020004"/>
      </a:defRPr>
    </a:lvl8pPr>
    <a:lvl9pPr marL="0" marR="0" indent="3657600" algn="l" defTabSz="3352800" rtl="0" fontAlgn="auto" latinLnBrk="0" hangingPunct="0">
      <a:lnSpc>
        <a:spcPct val="90000"/>
      </a:lnSpc>
      <a:spcBef>
        <a:spcPts val="6100"/>
      </a:spcBef>
      <a:spcAft>
        <a:spcPts val="0"/>
      </a:spcAft>
      <a:buClrTx/>
      <a:buSzTx/>
      <a:buFontTx/>
      <a:buNone/>
      <a:defRPr kumimoji="0" sz="6000" b="0" i="0" u="none" strike="noStrike" cap="none" spc="0" normalizeH="0" baseline="0">
        <a:ln>
          <a:noFill/>
        </a:ln>
        <a:solidFill>
          <a:srgbClr val="000000"/>
        </a:solidFill>
        <a:effectLst/>
        <a:uFillTx/>
        <a:latin typeface="+mn-lt"/>
        <a:ea typeface="+mn-ea"/>
        <a:cs typeface="+mn-cs"/>
        <a:sym typeface="Helvetica Neue" panose="02000503000000020004"/>
      </a:defRPr>
    </a:lvl9pPr>
  </p:defaultTextStyle>
  <p:extLst>
    <p:ext uri="{EFAFB233-063F-42B5-8137-9DF3F51BA10A}">
      <p15:sldGuideLst xmlns:p15="http://schemas.microsoft.com/office/powerpoint/2012/main">
        <p15:guide id="1" orient="horz" pos="5919" userDrawn="1">
          <p15:clr>
            <a:srgbClr val="A4A3A4"/>
          </p15:clr>
        </p15:guide>
        <p15:guide id="2" pos="42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E7F6"/>
    <a:srgbClr val="B8D2F6"/>
    <a:srgbClr val="B4BEF5"/>
    <a:srgbClr val="625AE3"/>
    <a:srgbClr val="A49DFA"/>
    <a:srgbClr val="B1AAFD"/>
    <a:srgbClr val="79E5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C3C2611-4C71-4FC5-86AE-919BDF0F9419}" styleName="">
    <a:wholeTbl>
      <a:tcTxStyle>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Style>
        <a:tcBdr/>
        <a:fill>
          <a:solidFill>
            <a:srgbClr val="E3E5E8"/>
          </a:solidFill>
        </a:fill>
      </a:tcStyle>
    </a:band2H>
    <a:firstCol>
      <a:tcTxStyle b="on">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96"/>
  </p:normalViewPr>
  <p:slideViewPr>
    <p:cSldViewPr snapToGrid="0" showGuides="1">
      <p:cViewPr>
        <p:scale>
          <a:sx n="36" d="100"/>
          <a:sy n="36" d="100"/>
        </p:scale>
        <p:origin x="2088" y="264"/>
      </p:cViewPr>
      <p:guideLst>
        <p:guide orient="horz" pos="5919"/>
        <p:guide pos="420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0" Type="http://schemas.openxmlformats.org/officeDocument/2006/relationships/tags" Target="tags/tag296.xml"/><Relationship Id="rId6" Type="http://schemas.openxmlformats.org/officeDocument/2006/relationships/slide" Target="slides/slide3.xml"/><Relationship Id="rId59" Type="http://schemas.openxmlformats.org/officeDocument/2006/relationships/font" Target="fonts/font3.fntdata"/><Relationship Id="rId58" Type="http://schemas.openxmlformats.org/officeDocument/2006/relationships/font" Target="fonts/font2.fntdata"/><Relationship Id="rId57" Type="http://schemas.openxmlformats.org/officeDocument/2006/relationships/font" Target="fonts/font1.fntdata"/><Relationship Id="rId56" Type="http://schemas.openxmlformats.org/officeDocument/2006/relationships/tableStyles" Target="tableStyles.xml"/><Relationship Id="rId55" Type="http://schemas.openxmlformats.org/officeDocument/2006/relationships/viewProps" Target="viewProps.xml"/><Relationship Id="rId54" Type="http://schemas.openxmlformats.org/officeDocument/2006/relationships/presProps" Target="presProps.xml"/><Relationship Id="rId53" Type="http://schemas.openxmlformats.org/officeDocument/2006/relationships/handoutMaster" Target="handoutMasters/handoutMaster1.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notesMaster" Target="notesMasters/notesMaster1.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Workbook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Workbook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Workbook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Workbook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Workbook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Workbook15.xlsx"/></Relationships>
</file>

<file path=ppt/charts/_rels/chart16.xml.rels><?xml version="1.0" encoding="UTF-8" standalone="yes"?>
<Relationships xmlns="http://schemas.openxmlformats.org/package/2006/relationships"><Relationship Id="rId1" Type="http://schemas.openxmlformats.org/officeDocument/2006/relationships/package" Target="../embeddings/Workbook16.xlsx"/></Relationships>
</file>

<file path=ppt/charts/_rels/chart17.xml.rels><?xml version="1.0" encoding="UTF-8" standalone="yes"?>
<Relationships xmlns="http://schemas.openxmlformats.org/package/2006/relationships"><Relationship Id="rId1" Type="http://schemas.openxmlformats.org/officeDocument/2006/relationships/package" Target="../embeddings/Workbook17.xlsx"/></Relationships>
</file>

<file path=ppt/charts/_rels/chart18.xml.rels><?xml version="1.0" encoding="UTF-8" standalone="yes"?>
<Relationships xmlns="http://schemas.openxmlformats.org/package/2006/relationships"><Relationship Id="rId1" Type="http://schemas.openxmlformats.org/officeDocument/2006/relationships/package" Target="../embeddings/Workbook18.xlsx"/></Relationships>
</file>

<file path=ppt/charts/_rels/chart19.xml.rels><?xml version="1.0" encoding="UTF-8" standalone="yes"?>
<Relationships xmlns="http://schemas.openxmlformats.org/package/2006/relationships"><Relationship Id="rId1" Type="http://schemas.openxmlformats.org/officeDocument/2006/relationships/package" Target="../embeddings/Workbook19.xlsx"/></Relationships>
</file>

<file path=ppt/charts/_rels/chart2.xml.rels><?xml version="1.0" encoding="UTF-8" standalone="yes"?>
<Relationships xmlns="http://schemas.openxmlformats.org/package/2006/relationships"><Relationship Id="rId1" Type="http://schemas.openxmlformats.org/officeDocument/2006/relationships/package" Target="../embeddings/Workbook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Workbook20.xlsx"/></Relationships>
</file>

<file path=ppt/charts/_rels/chart21.xml.rels><?xml version="1.0" encoding="UTF-8" standalone="yes"?>
<Relationships xmlns="http://schemas.openxmlformats.org/package/2006/relationships"><Relationship Id="rId1" Type="http://schemas.openxmlformats.org/officeDocument/2006/relationships/package" Target="../embeddings/Workbook21.xlsx"/></Relationships>
</file>

<file path=ppt/charts/_rels/chart22.xml.rels><?xml version="1.0" encoding="UTF-8" standalone="yes"?>
<Relationships xmlns="http://schemas.openxmlformats.org/package/2006/relationships"><Relationship Id="rId1" Type="http://schemas.openxmlformats.org/officeDocument/2006/relationships/package" Target="../embeddings/Workbook22.xlsx"/></Relationships>
</file>

<file path=ppt/charts/_rels/chart23.xml.rels><?xml version="1.0" encoding="UTF-8" standalone="yes"?>
<Relationships xmlns="http://schemas.openxmlformats.org/package/2006/relationships"><Relationship Id="rId1" Type="http://schemas.openxmlformats.org/officeDocument/2006/relationships/package" Target="../embeddings/Workbook23.xlsx"/></Relationships>
</file>

<file path=ppt/charts/_rels/chart24.xml.rels><?xml version="1.0" encoding="UTF-8" standalone="yes"?>
<Relationships xmlns="http://schemas.openxmlformats.org/package/2006/relationships"><Relationship Id="rId1" Type="http://schemas.openxmlformats.org/officeDocument/2006/relationships/package" Target="../embeddings/Workbook24.xlsx"/></Relationships>
</file>

<file path=ppt/charts/_rels/chart25.xml.rels><?xml version="1.0" encoding="UTF-8" standalone="yes"?>
<Relationships xmlns="http://schemas.openxmlformats.org/package/2006/relationships"><Relationship Id="rId1" Type="http://schemas.openxmlformats.org/officeDocument/2006/relationships/package" Target="../embeddings/Workbook25.xlsx"/></Relationships>
</file>

<file path=ppt/charts/_rels/chart26.xml.rels><?xml version="1.0" encoding="UTF-8" standalone="yes"?>
<Relationships xmlns="http://schemas.openxmlformats.org/package/2006/relationships"><Relationship Id="rId1" Type="http://schemas.openxmlformats.org/officeDocument/2006/relationships/package" Target="../embeddings/Workbook26.xlsx"/></Relationships>
</file>

<file path=ppt/charts/_rels/chart27.xml.rels><?xml version="1.0" encoding="UTF-8" standalone="yes"?>
<Relationships xmlns="http://schemas.openxmlformats.org/package/2006/relationships"><Relationship Id="rId1" Type="http://schemas.openxmlformats.org/officeDocument/2006/relationships/package" Target="../embeddings/Workbook27.xlsx"/></Relationships>
</file>

<file path=ppt/charts/_rels/chart28.xml.rels><?xml version="1.0" encoding="UTF-8" standalone="yes"?>
<Relationships xmlns="http://schemas.openxmlformats.org/package/2006/relationships"><Relationship Id="rId1" Type="http://schemas.openxmlformats.org/officeDocument/2006/relationships/package" Target="../embeddings/Workbook28.xlsx"/></Relationships>
</file>

<file path=ppt/charts/_rels/chart29.xml.rels><?xml version="1.0" encoding="UTF-8" standalone="yes"?>
<Relationships xmlns="http://schemas.openxmlformats.org/package/2006/relationships"><Relationship Id="rId1" Type="http://schemas.openxmlformats.org/officeDocument/2006/relationships/package" Target="../embeddings/Workbook29.xlsx"/></Relationships>
</file>

<file path=ppt/charts/_rels/chart3.xml.rels><?xml version="1.0" encoding="UTF-8" standalone="yes"?>
<Relationships xmlns="http://schemas.openxmlformats.org/package/2006/relationships"><Relationship Id="rId1" Type="http://schemas.openxmlformats.org/officeDocument/2006/relationships/package" Target="../embeddings/Workbook3.xlsx"/></Relationships>
</file>

<file path=ppt/charts/_rels/chart30.xml.rels><?xml version="1.0" encoding="UTF-8" standalone="yes"?>
<Relationships xmlns="http://schemas.openxmlformats.org/package/2006/relationships"><Relationship Id="rId1" Type="http://schemas.openxmlformats.org/officeDocument/2006/relationships/package" Target="../embeddings/Workbook30.xlsx"/></Relationships>
</file>

<file path=ppt/charts/_rels/chart31.xml.rels><?xml version="1.0" encoding="UTF-8" standalone="yes"?>
<Relationships xmlns="http://schemas.openxmlformats.org/package/2006/relationships"><Relationship Id="rId1" Type="http://schemas.openxmlformats.org/officeDocument/2006/relationships/package" Target="../embeddings/Workbook31.xlsx"/></Relationships>
</file>

<file path=ppt/charts/_rels/chart32.xml.rels><?xml version="1.0" encoding="UTF-8" standalone="yes"?>
<Relationships xmlns="http://schemas.openxmlformats.org/package/2006/relationships"><Relationship Id="rId1" Type="http://schemas.openxmlformats.org/officeDocument/2006/relationships/package" Target="../embeddings/Workbook32.xlsx"/></Relationships>
</file>

<file path=ppt/charts/_rels/chart33.xml.rels><?xml version="1.0" encoding="UTF-8" standalone="yes"?>
<Relationships xmlns="http://schemas.openxmlformats.org/package/2006/relationships"><Relationship Id="rId1" Type="http://schemas.openxmlformats.org/officeDocument/2006/relationships/package" Target="../embeddings/Workbook33.xlsx"/></Relationships>
</file>

<file path=ppt/charts/_rels/chart34.xml.rels><?xml version="1.0" encoding="UTF-8" standalone="yes"?>
<Relationships xmlns="http://schemas.openxmlformats.org/package/2006/relationships"><Relationship Id="rId1" Type="http://schemas.openxmlformats.org/officeDocument/2006/relationships/package" Target="../embeddings/Workbook34.xlsx"/></Relationships>
</file>

<file path=ppt/charts/_rels/chart35.xml.rels><?xml version="1.0" encoding="UTF-8" standalone="yes"?>
<Relationships xmlns="http://schemas.openxmlformats.org/package/2006/relationships"><Relationship Id="rId1" Type="http://schemas.openxmlformats.org/officeDocument/2006/relationships/package" Target="../embeddings/Workbook35.xlsx"/></Relationships>
</file>

<file path=ppt/charts/_rels/chart36.xml.rels><?xml version="1.0" encoding="UTF-8" standalone="yes"?>
<Relationships xmlns="http://schemas.openxmlformats.org/package/2006/relationships"><Relationship Id="rId1" Type="http://schemas.openxmlformats.org/officeDocument/2006/relationships/package" Target="../embeddings/Workbook36.xlsx"/></Relationships>
</file>

<file path=ppt/charts/_rels/chart37.xml.rels><?xml version="1.0" encoding="UTF-8" standalone="yes"?>
<Relationships xmlns="http://schemas.openxmlformats.org/package/2006/relationships"><Relationship Id="rId1" Type="http://schemas.openxmlformats.org/officeDocument/2006/relationships/package" Target="../embeddings/Workbook37.xlsx"/></Relationships>
</file>

<file path=ppt/charts/_rels/chart38.xml.rels><?xml version="1.0" encoding="UTF-8" standalone="yes"?>
<Relationships xmlns="http://schemas.openxmlformats.org/package/2006/relationships"><Relationship Id="rId1" Type="http://schemas.openxmlformats.org/officeDocument/2006/relationships/package" Target="../embeddings/Workbook38.xlsx"/></Relationships>
</file>

<file path=ppt/charts/_rels/chart39.xml.rels><?xml version="1.0" encoding="UTF-8" standalone="yes"?>
<Relationships xmlns="http://schemas.openxmlformats.org/package/2006/relationships"><Relationship Id="rId1" Type="http://schemas.openxmlformats.org/officeDocument/2006/relationships/package" Target="../embeddings/Workbook39.xlsx"/></Relationships>
</file>

<file path=ppt/charts/_rels/chart4.xml.rels><?xml version="1.0" encoding="UTF-8" standalone="yes"?>
<Relationships xmlns="http://schemas.openxmlformats.org/package/2006/relationships"><Relationship Id="rId1" Type="http://schemas.openxmlformats.org/officeDocument/2006/relationships/package" Target="../embeddings/Workbook4.xlsx"/></Relationships>
</file>

<file path=ppt/charts/_rels/chart5.xml.rels><?xml version="1.0" encoding="UTF-8" standalone="yes"?>
<Relationships xmlns="http://schemas.openxmlformats.org/package/2006/relationships"><Relationship Id="rId1" Type="http://schemas.openxmlformats.org/officeDocument/2006/relationships/package" Target="../embeddings/Workbook5.xlsx"/></Relationships>
</file>

<file path=ppt/charts/_rels/chart6.xml.rels><?xml version="1.0" encoding="UTF-8" standalone="yes"?>
<Relationships xmlns="http://schemas.openxmlformats.org/package/2006/relationships"><Relationship Id="rId1" Type="http://schemas.openxmlformats.org/officeDocument/2006/relationships/package" Target="../embeddings/Workbook6.xlsx"/></Relationships>
</file>

<file path=ppt/charts/_rels/chart7.xml.rels><?xml version="1.0" encoding="UTF-8" standalone="yes"?>
<Relationships xmlns="http://schemas.openxmlformats.org/package/2006/relationships"><Relationship Id="rId1" Type="http://schemas.openxmlformats.org/officeDocument/2006/relationships/package" Target="../embeddings/Workbook7.xlsx"/></Relationships>
</file>

<file path=ppt/charts/_rels/chart8.xml.rels><?xml version="1.0" encoding="UTF-8" standalone="yes"?>
<Relationships xmlns="http://schemas.openxmlformats.org/package/2006/relationships"><Relationship Id="rId1" Type="http://schemas.openxmlformats.org/officeDocument/2006/relationships/package" Target="../embeddings/Workbook8.xlsx"/></Relationships>
</file>

<file path=ppt/charts/_rels/chart9.xml.rels><?xml version="1.0" encoding="UTF-8" standalone="yes"?>
<Relationships xmlns="http://schemas.openxmlformats.org/package/2006/relationships"><Relationship Id="rId1" Type="http://schemas.openxmlformats.org/officeDocument/2006/relationships/package" Target="../embeddings/Workbook9.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553347"/>
          <c:y val="0.0185642"/>
          <c:w val="0.889331"/>
          <c:h val="0.942482"/>
        </c:manualLayout>
      </c:layout>
      <c:lineChart>
        <c:grouping val="standard"/>
        <c:varyColors val="0"/>
        <c:ser>
          <c:idx val="0"/>
          <c:order val="0"/>
          <c:tx>
            <c:strRef>
              <c:f>Sheet1!$A$2</c:f>
              <c:strCache>
                <c:ptCount val="1"/>
                <c:pt idx="0">
                  <c:v>护理和美容</c:v>
                </c:pt>
              </c:strCache>
            </c:strRef>
          </c:tx>
          <c:spPr>
            <a:ln w="63500" cap="flat" cmpd="sng" algn="ctr">
              <a:solidFill>
                <a:srgbClr val="5849EB"/>
              </a:solidFill>
              <a:prstDash val="solid"/>
              <a:miter lim="400000"/>
            </a:ln>
            <a:effectLst/>
          </c:spPr>
          <c:marker>
            <c:symbol val="none"/>
          </c:marker>
          <c:dLbls>
            <c:delete val="1"/>
          </c:dLbls>
          <c:cat>
            <c:strRef>
              <c:f>Sheet1!$B$1:$H$1</c:f>
              <c:strCache>
                <c:ptCount val="7"/>
                <c:pt idx="0">
                  <c:v>2023.05</c:v>
                </c:pt>
                <c:pt idx="1">
                  <c:v>2023.07</c:v>
                </c:pt>
                <c:pt idx="2">
                  <c:v>2023.09</c:v>
                </c:pt>
                <c:pt idx="3">
                  <c:v>2023.11</c:v>
                </c:pt>
                <c:pt idx="4">
                  <c:v>2024.01</c:v>
                </c:pt>
                <c:pt idx="5">
                  <c:v>2024.03</c:v>
                </c:pt>
                <c:pt idx="6">
                  <c:v>2024.05</c:v>
                </c:pt>
              </c:strCache>
            </c:strRef>
          </c:cat>
          <c:val>
            <c:numRef>
              <c:f>Sheet1!$B$2:$H$2</c:f>
              <c:numCache>
                <c:formatCode>General</c:formatCode>
                <c:ptCount val="7"/>
                <c:pt idx="0">
                  <c:v>28</c:v>
                </c:pt>
                <c:pt idx="1">
                  <c:v>28</c:v>
                </c:pt>
                <c:pt idx="2">
                  <c:v>28</c:v>
                </c:pt>
                <c:pt idx="3">
                  <c:v>28</c:v>
                </c:pt>
                <c:pt idx="4">
                  <c:v>28</c:v>
                </c:pt>
                <c:pt idx="5">
                  <c:v>28</c:v>
                </c:pt>
                <c:pt idx="6">
                  <c:v>28</c:v>
                </c:pt>
              </c:numCache>
            </c:numRef>
          </c:val>
          <c:smooth val="0"/>
        </c:ser>
        <c:ser>
          <c:idx val="1"/>
          <c:order val="1"/>
          <c:tx>
            <c:strRef>
              <c:f>Sheet1!$A$3</c:f>
              <c:strCache>
                <c:ptCount val="1"/>
                <c:pt idx="0">
                  <c:v>女士服装</c:v>
                </c:pt>
              </c:strCache>
            </c:strRef>
          </c:tx>
          <c:spPr>
            <a:ln w="38100" cap="flat" cmpd="sng" algn="ctr">
              <a:solidFill>
                <a:srgbClr val="5849EB"/>
              </a:solidFill>
              <a:prstDash val="solid"/>
              <a:miter lim="400000"/>
            </a:ln>
            <a:effectLst/>
          </c:spPr>
          <c:marker>
            <c:symbol val="none"/>
          </c:marker>
          <c:dLbls>
            <c:delete val="1"/>
          </c:dLbls>
          <c:cat>
            <c:strRef>
              <c:f>Sheet1!$B$1:$H$1</c:f>
              <c:strCache>
                <c:ptCount val="7"/>
                <c:pt idx="0">
                  <c:v>2023.05</c:v>
                </c:pt>
                <c:pt idx="1">
                  <c:v>2023.07</c:v>
                </c:pt>
                <c:pt idx="2">
                  <c:v>2023.09</c:v>
                </c:pt>
                <c:pt idx="3">
                  <c:v>2023.11</c:v>
                </c:pt>
                <c:pt idx="4">
                  <c:v>2024.01</c:v>
                </c:pt>
                <c:pt idx="5">
                  <c:v>2024.03</c:v>
                </c:pt>
                <c:pt idx="6">
                  <c:v>2024.05</c:v>
                </c:pt>
              </c:strCache>
            </c:strRef>
          </c:cat>
          <c:val>
            <c:numRef>
              <c:f>Sheet1!$B$3:$H$3</c:f>
              <c:numCache>
                <c:formatCode>General</c:formatCode>
                <c:ptCount val="7"/>
                <c:pt idx="0">
                  <c:v>27</c:v>
                </c:pt>
                <c:pt idx="1">
                  <c:v>27</c:v>
                </c:pt>
                <c:pt idx="2">
                  <c:v>27</c:v>
                </c:pt>
                <c:pt idx="3">
                  <c:v>27</c:v>
                </c:pt>
                <c:pt idx="4">
                  <c:v>27</c:v>
                </c:pt>
                <c:pt idx="5">
                  <c:v>27</c:v>
                </c:pt>
                <c:pt idx="6">
                  <c:v>27</c:v>
                </c:pt>
              </c:numCache>
            </c:numRef>
          </c:val>
          <c:smooth val="0"/>
        </c:ser>
        <c:ser>
          <c:idx val="2"/>
          <c:order val="2"/>
          <c:tx>
            <c:strRef>
              <c:f>Sheet1!$A$4</c:f>
              <c:strCache>
                <c:ptCount val="1"/>
                <c:pt idx="0">
                  <c:v>食品与饮料</c:v>
                </c:pt>
              </c:strCache>
            </c:strRef>
          </c:tx>
          <c:spPr>
            <a:ln w="25400" cap="flat" cmpd="sng" algn="ctr">
              <a:solidFill>
                <a:srgbClr val="F5BFC4"/>
              </a:solidFill>
              <a:custDash>
                <a:ds d="200000" sp="200000"/>
              </a:custDash>
              <a:miter lim="400000"/>
            </a:ln>
            <a:effectLst/>
          </c:spPr>
          <c:marker>
            <c:symbol val="none"/>
          </c:marker>
          <c:dLbls>
            <c:delete val="1"/>
          </c:dLbls>
          <c:cat>
            <c:strRef>
              <c:f>Sheet1!$B$1:$H$1</c:f>
              <c:strCache>
                <c:ptCount val="7"/>
                <c:pt idx="0">
                  <c:v>2023.05</c:v>
                </c:pt>
                <c:pt idx="1">
                  <c:v>2023.07</c:v>
                </c:pt>
                <c:pt idx="2">
                  <c:v>2023.09</c:v>
                </c:pt>
                <c:pt idx="3">
                  <c:v>2023.11</c:v>
                </c:pt>
                <c:pt idx="4">
                  <c:v>2024.01</c:v>
                </c:pt>
                <c:pt idx="5">
                  <c:v>2024.03</c:v>
                </c:pt>
                <c:pt idx="6">
                  <c:v>2024.05</c:v>
                </c:pt>
              </c:strCache>
            </c:strRef>
          </c:cat>
          <c:val>
            <c:numRef>
              <c:f>Sheet1!$B$4:$H$4</c:f>
              <c:numCache>
                <c:formatCode>General</c:formatCode>
                <c:ptCount val="7"/>
                <c:pt idx="0">
                  <c:v>26</c:v>
                </c:pt>
                <c:pt idx="1">
                  <c:v>26</c:v>
                </c:pt>
                <c:pt idx="2">
                  <c:v>26</c:v>
                </c:pt>
                <c:pt idx="3">
                  <c:v>24</c:v>
                </c:pt>
                <c:pt idx="4">
                  <c:v>25</c:v>
                </c:pt>
                <c:pt idx="5">
                  <c:v>23</c:v>
                </c:pt>
                <c:pt idx="6">
                  <c:v>24</c:v>
                </c:pt>
              </c:numCache>
            </c:numRef>
          </c:val>
          <c:smooth val="0"/>
        </c:ser>
        <c:ser>
          <c:idx val="3"/>
          <c:order val="3"/>
          <c:tx>
            <c:strRef>
              <c:f>Sheet1!$A$5</c:f>
              <c:strCache>
                <c:ptCount val="1"/>
                <c:pt idx="0">
                  <c:v>穆斯林时尚</c:v>
                </c:pt>
              </c:strCache>
            </c:strRef>
          </c:tx>
          <c:spPr>
            <a:ln w="38100" cap="flat" cmpd="sng" algn="ctr">
              <a:solidFill>
                <a:srgbClr val="F5BFC4"/>
              </a:solidFill>
              <a:prstDash val="solid"/>
              <a:miter lim="400000"/>
            </a:ln>
            <a:effectLst/>
          </c:spPr>
          <c:marker>
            <c:symbol val="none"/>
          </c:marker>
          <c:dLbls>
            <c:delete val="1"/>
          </c:dLbls>
          <c:cat>
            <c:strRef>
              <c:f>Sheet1!$B$1:$H$1</c:f>
              <c:strCache>
                <c:ptCount val="7"/>
                <c:pt idx="0">
                  <c:v>2023.05</c:v>
                </c:pt>
                <c:pt idx="1">
                  <c:v>2023.07</c:v>
                </c:pt>
                <c:pt idx="2">
                  <c:v>2023.09</c:v>
                </c:pt>
                <c:pt idx="3">
                  <c:v>2023.11</c:v>
                </c:pt>
                <c:pt idx="4">
                  <c:v>2024.01</c:v>
                </c:pt>
                <c:pt idx="5">
                  <c:v>2024.03</c:v>
                </c:pt>
                <c:pt idx="6">
                  <c:v>2024.05</c:v>
                </c:pt>
              </c:strCache>
            </c:strRef>
          </c:cat>
          <c:val>
            <c:numRef>
              <c:f>Sheet1!$B$5:$H$5</c:f>
              <c:numCache>
                <c:formatCode>General</c:formatCode>
                <c:ptCount val="7"/>
                <c:pt idx="0">
                  <c:v>25</c:v>
                </c:pt>
                <c:pt idx="1">
                  <c:v>23</c:v>
                </c:pt>
                <c:pt idx="2">
                  <c:v>20</c:v>
                </c:pt>
                <c:pt idx="3">
                  <c:v>12</c:v>
                </c:pt>
                <c:pt idx="4">
                  <c:v>20</c:v>
                </c:pt>
                <c:pt idx="5">
                  <c:v>26</c:v>
                </c:pt>
                <c:pt idx="6">
                  <c:v>20</c:v>
                </c:pt>
              </c:numCache>
            </c:numRef>
          </c:val>
          <c:smooth val="0"/>
        </c:ser>
        <c:ser>
          <c:idx val="4"/>
          <c:order val="4"/>
          <c:tx>
            <c:strRef>
              <c:f>Sheet1!$A$6</c:f>
              <c:strCache>
                <c:ptCount val="1"/>
                <c:pt idx="0">
                  <c:v>男士服装</c:v>
                </c:pt>
              </c:strCache>
            </c:strRef>
          </c:tx>
          <c:spPr>
            <a:ln w="25400" cap="flat" cmpd="sng" algn="ctr">
              <a:solidFill>
                <a:srgbClr val="F5BFC4"/>
              </a:solidFill>
              <a:custDash>
                <a:ds d="200000" sp="200000"/>
              </a:custDash>
              <a:miter lim="400000"/>
            </a:ln>
            <a:effectLst/>
          </c:spPr>
          <c:marker>
            <c:symbol val="none"/>
          </c:marker>
          <c:dLbls>
            <c:delete val="1"/>
          </c:dLbls>
          <c:cat>
            <c:strRef>
              <c:f>Sheet1!$B$1:$H$1</c:f>
              <c:strCache>
                <c:ptCount val="7"/>
                <c:pt idx="0">
                  <c:v>2023.05</c:v>
                </c:pt>
                <c:pt idx="1">
                  <c:v>2023.07</c:v>
                </c:pt>
                <c:pt idx="2">
                  <c:v>2023.09</c:v>
                </c:pt>
                <c:pt idx="3">
                  <c:v>2023.11</c:v>
                </c:pt>
                <c:pt idx="4">
                  <c:v>2024.01</c:v>
                </c:pt>
                <c:pt idx="5">
                  <c:v>2024.03</c:v>
                </c:pt>
                <c:pt idx="6">
                  <c:v>2024.05</c:v>
                </c:pt>
              </c:strCache>
            </c:strRef>
          </c:cat>
          <c:val>
            <c:numRef>
              <c:f>Sheet1!$B$6:$H$6</c:f>
              <c:numCache>
                <c:formatCode>General</c:formatCode>
                <c:ptCount val="7"/>
                <c:pt idx="0">
                  <c:v>24</c:v>
                </c:pt>
                <c:pt idx="1">
                  <c:v>25</c:v>
                </c:pt>
                <c:pt idx="2">
                  <c:v>23</c:v>
                </c:pt>
                <c:pt idx="3">
                  <c:v>23</c:v>
                </c:pt>
                <c:pt idx="4">
                  <c:v>26</c:v>
                </c:pt>
                <c:pt idx="5">
                  <c:v>22</c:v>
                </c:pt>
                <c:pt idx="6">
                  <c:v>22</c:v>
                </c:pt>
              </c:numCache>
            </c:numRef>
          </c:val>
          <c:smooth val="0"/>
        </c:ser>
        <c:ser>
          <c:idx val="5"/>
          <c:order val="5"/>
          <c:tx>
            <c:strRef>
              <c:f>Sheet1!$A$7</c:f>
              <c:strCache>
                <c:ptCount val="1"/>
                <c:pt idx="0">
                  <c:v>手机和电子产品</c:v>
                </c:pt>
              </c:strCache>
            </c:strRef>
          </c:tx>
          <c:spPr>
            <a:ln w="25400" cap="flat" cmpd="sng" algn="ctr">
              <a:solidFill>
                <a:srgbClr val="5849EB"/>
              </a:solidFill>
              <a:custDash>
                <a:ds d="200000" sp="200000"/>
              </a:custDash>
              <a:miter lim="400000"/>
            </a:ln>
            <a:effectLst/>
          </c:spPr>
          <c:marker>
            <c:symbol val="none"/>
          </c:marker>
          <c:dLbls>
            <c:delete val="1"/>
          </c:dLbls>
          <c:cat>
            <c:strRef>
              <c:f>Sheet1!$B$1:$H$1</c:f>
              <c:strCache>
                <c:ptCount val="7"/>
                <c:pt idx="0">
                  <c:v>2023.05</c:v>
                </c:pt>
                <c:pt idx="1">
                  <c:v>2023.07</c:v>
                </c:pt>
                <c:pt idx="2">
                  <c:v>2023.09</c:v>
                </c:pt>
                <c:pt idx="3">
                  <c:v>2023.11</c:v>
                </c:pt>
                <c:pt idx="4">
                  <c:v>2024.01</c:v>
                </c:pt>
                <c:pt idx="5">
                  <c:v>2024.03</c:v>
                </c:pt>
                <c:pt idx="6">
                  <c:v>2024.05</c:v>
                </c:pt>
              </c:strCache>
            </c:strRef>
          </c:cat>
          <c:val>
            <c:numRef>
              <c:f>Sheet1!$B$7:$H$7</c:f>
              <c:numCache>
                <c:formatCode>General</c:formatCode>
                <c:ptCount val="7"/>
                <c:pt idx="0">
                  <c:v>23</c:v>
                </c:pt>
                <c:pt idx="1">
                  <c:v>22</c:v>
                </c:pt>
                <c:pt idx="2">
                  <c:v>25</c:v>
                </c:pt>
                <c:pt idx="3">
                  <c:v>25</c:v>
                </c:pt>
                <c:pt idx="4">
                  <c:v>24</c:v>
                </c:pt>
                <c:pt idx="5">
                  <c:v>24</c:v>
                </c:pt>
                <c:pt idx="6">
                  <c:v>25</c:v>
                </c:pt>
              </c:numCache>
            </c:numRef>
          </c:val>
          <c:smooth val="0"/>
        </c:ser>
        <c:ser>
          <c:idx val="6"/>
          <c:order val="6"/>
          <c:tx>
            <c:strRef>
              <c:f>Sheet1!$A$8</c:f>
              <c:strCache>
                <c:ptCount val="1"/>
                <c:pt idx="0">
                  <c:v>健康</c:v>
                </c:pt>
              </c:strCache>
            </c:strRef>
          </c:tx>
          <c:spPr>
            <a:ln w="25400" cap="flat" cmpd="sng" algn="ctr">
              <a:solidFill>
                <a:srgbClr val="5849EB"/>
              </a:solidFill>
              <a:custDash>
                <a:ds d="200000" sp="200000"/>
              </a:custDash>
              <a:miter lim="400000"/>
            </a:ln>
            <a:effectLst/>
          </c:spPr>
          <c:marker>
            <c:symbol val="none"/>
          </c:marker>
          <c:dLbls>
            <c:delete val="1"/>
          </c:dLbls>
          <c:cat>
            <c:strRef>
              <c:f>Sheet1!$B$1:$H$1</c:f>
              <c:strCache>
                <c:ptCount val="7"/>
                <c:pt idx="0">
                  <c:v>2023.05</c:v>
                </c:pt>
                <c:pt idx="1">
                  <c:v>2023.07</c:v>
                </c:pt>
                <c:pt idx="2">
                  <c:v>2023.09</c:v>
                </c:pt>
                <c:pt idx="3">
                  <c:v>2023.11</c:v>
                </c:pt>
                <c:pt idx="4">
                  <c:v>2024.01</c:v>
                </c:pt>
                <c:pt idx="5">
                  <c:v>2024.03</c:v>
                </c:pt>
                <c:pt idx="6">
                  <c:v>2024.05</c:v>
                </c:pt>
              </c:strCache>
            </c:strRef>
          </c:cat>
          <c:val>
            <c:numRef>
              <c:f>Sheet1!$B$8:$H$8</c:f>
              <c:numCache>
                <c:formatCode>General</c:formatCode>
                <c:ptCount val="7"/>
                <c:pt idx="0">
                  <c:v>22</c:v>
                </c:pt>
                <c:pt idx="1">
                  <c:v>24</c:v>
                </c:pt>
                <c:pt idx="2">
                  <c:v>24</c:v>
                </c:pt>
                <c:pt idx="3">
                  <c:v>26</c:v>
                </c:pt>
                <c:pt idx="4">
                  <c:v>23</c:v>
                </c:pt>
                <c:pt idx="5">
                  <c:v>25</c:v>
                </c:pt>
                <c:pt idx="6">
                  <c:v>26</c:v>
                </c:pt>
              </c:numCache>
            </c:numRef>
          </c:val>
          <c:smooth val="0"/>
        </c:ser>
        <c:ser>
          <c:idx val="7"/>
          <c:order val="7"/>
          <c:tx>
            <c:strRef>
              <c:f>Sheet1!$A$9</c:f>
              <c:strCache>
                <c:ptCount val="1"/>
                <c:pt idx="0">
                  <c:v>婴儿与孕妇</c:v>
                </c:pt>
              </c:strCache>
            </c:strRef>
          </c:tx>
          <c:spPr>
            <a:ln w="25400" cap="flat" cmpd="sng" algn="ctr">
              <a:solidFill>
                <a:srgbClr val="F5BFC4"/>
              </a:solidFill>
              <a:custDash>
                <a:ds d="200000" sp="200000"/>
              </a:custDash>
              <a:miter lim="400000"/>
            </a:ln>
            <a:effectLst/>
          </c:spPr>
          <c:marker>
            <c:symbol val="none"/>
          </c:marker>
          <c:dLbls>
            <c:delete val="1"/>
          </c:dLbls>
          <c:cat>
            <c:strRef>
              <c:f>Sheet1!$B$1:$H$1</c:f>
              <c:strCache>
                <c:ptCount val="7"/>
                <c:pt idx="0">
                  <c:v>2023.05</c:v>
                </c:pt>
                <c:pt idx="1">
                  <c:v>2023.07</c:v>
                </c:pt>
                <c:pt idx="2">
                  <c:v>2023.09</c:v>
                </c:pt>
                <c:pt idx="3">
                  <c:v>2023.11</c:v>
                </c:pt>
                <c:pt idx="4">
                  <c:v>2024.01</c:v>
                </c:pt>
                <c:pt idx="5">
                  <c:v>2024.03</c:v>
                </c:pt>
                <c:pt idx="6">
                  <c:v>2024.05</c:v>
                </c:pt>
              </c:strCache>
            </c:strRef>
          </c:cat>
          <c:val>
            <c:numRef>
              <c:f>Sheet1!$B$9:$H$9</c:f>
              <c:numCache>
                <c:formatCode>General</c:formatCode>
                <c:ptCount val="7"/>
                <c:pt idx="0">
                  <c:v>21</c:v>
                </c:pt>
                <c:pt idx="1">
                  <c:v>20</c:v>
                </c:pt>
                <c:pt idx="2">
                  <c:v>21</c:v>
                </c:pt>
                <c:pt idx="3">
                  <c:v>20</c:v>
                </c:pt>
                <c:pt idx="4">
                  <c:v>19</c:v>
                </c:pt>
                <c:pt idx="5">
                  <c:v>18</c:v>
                </c:pt>
                <c:pt idx="6">
                  <c:v>19</c:v>
                </c:pt>
              </c:numCache>
            </c:numRef>
          </c:val>
          <c:smooth val="0"/>
        </c:ser>
        <c:ser>
          <c:idx val="8"/>
          <c:order val="8"/>
          <c:tx>
            <c:strRef>
              <c:f>Sheet1!$A$10</c:f>
              <c:strCache>
                <c:ptCount val="1"/>
                <c:pt idx="0">
                  <c:v>家居用品</c:v>
                </c:pt>
              </c:strCache>
            </c:strRef>
          </c:tx>
          <c:spPr>
            <a:ln w="25400" cap="flat" cmpd="sng" algn="ctr">
              <a:solidFill>
                <a:srgbClr val="5849EB"/>
              </a:solidFill>
              <a:custDash>
                <a:ds d="200000" sp="200000"/>
              </a:custDash>
              <a:miter lim="400000"/>
            </a:ln>
            <a:effectLst/>
          </c:spPr>
          <c:marker>
            <c:symbol val="none"/>
          </c:marker>
          <c:dLbls>
            <c:delete val="1"/>
          </c:dLbls>
          <c:cat>
            <c:strRef>
              <c:f>Sheet1!$B$1:$H$1</c:f>
              <c:strCache>
                <c:ptCount val="7"/>
                <c:pt idx="0">
                  <c:v>2023.05</c:v>
                </c:pt>
                <c:pt idx="1">
                  <c:v>2023.07</c:v>
                </c:pt>
                <c:pt idx="2">
                  <c:v>2023.09</c:v>
                </c:pt>
                <c:pt idx="3">
                  <c:v>2023.11</c:v>
                </c:pt>
                <c:pt idx="4">
                  <c:v>2024.01</c:v>
                </c:pt>
                <c:pt idx="5">
                  <c:v>2024.03</c:v>
                </c:pt>
                <c:pt idx="6">
                  <c:v>2024.05</c:v>
                </c:pt>
              </c:strCache>
            </c:strRef>
          </c:cat>
          <c:val>
            <c:numRef>
              <c:f>Sheet1!$B$10:$H$10</c:f>
              <c:numCache>
                <c:formatCode>General</c:formatCode>
                <c:ptCount val="7"/>
                <c:pt idx="0">
                  <c:v>20</c:v>
                </c:pt>
                <c:pt idx="1">
                  <c:v>21</c:v>
                </c:pt>
                <c:pt idx="2">
                  <c:v>22</c:v>
                </c:pt>
                <c:pt idx="3">
                  <c:v>22</c:v>
                </c:pt>
                <c:pt idx="4">
                  <c:v>22</c:v>
                </c:pt>
                <c:pt idx="5">
                  <c:v>21</c:v>
                </c:pt>
                <c:pt idx="6">
                  <c:v>23</c:v>
                </c:pt>
              </c:numCache>
            </c:numRef>
          </c:val>
          <c:smooth val="0"/>
        </c:ser>
        <c:ser>
          <c:idx val="9"/>
          <c:order val="9"/>
          <c:tx>
            <c:strRef>
              <c:f>Sheet1!$A$11</c:f>
              <c:strCache>
                <c:ptCount val="1"/>
                <c:pt idx="0">
                  <c:v>鞋子</c:v>
                </c:pt>
              </c:strCache>
            </c:strRef>
          </c:tx>
          <c:spPr>
            <a:ln w="25400" cap="flat" cmpd="sng" algn="ctr">
              <a:solidFill>
                <a:srgbClr val="F5BFC4"/>
              </a:solidFill>
              <a:custDash>
                <a:ds d="200000" sp="200000"/>
              </a:custDash>
              <a:miter lim="400000"/>
            </a:ln>
            <a:effectLst/>
          </c:spPr>
          <c:marker>
            <c:symbol val="none"/>
          </c:marker>
          <c:dLbls>
            <c:delete val="1"/>
          </c:dLbls>
          <c:cat>
            <c:strRef>
              <c:f>Sheet1!$B$1:$H$1</c:f>
              <c:strCache>
                <c:ptCount val="7"/>
                <c:pt idx="0">
                  <c:v>2023.05</c:v>
                </c:pt>
                <c:pt idx="1">
                  <c:v>2023.07</c:v>
                </c:pt>
                <c:pt idx="2">
                  <c:v>2023.09</c:v>
                </c:pt>
                <c:pt idx="3">
                  <c:v>2023.11</c:v>
                </c:pt>
                <c:pt idx="4">
                  <c:v>2024.01</c:v>
                </c:pt>
                <c:pt idx="5">
                  <c:v>2024.03</c:v>
                </c:pt>
                <c:pt idx="6">
                  <c:v>2024.05</c:v>
                </c:pt>
              </c:strCache>
            </c:strRef>
          </c:cat>
          <c:val>
            <c:numRef>
              <c:f>Sheet1!$B$11:$H$11</c:f>
              <c:numCache>
                <c:formatCode>General</c:formatCode>
                <c:ptCount val="7"/>
                <c:pt idx="0">
                  <c:v>19</c:v>
                </c:pt>
                <c:pt idx="1">
                  <c:v>19</c:v>
                </c:pt>
                <c:pt idx="2">
                  <c:v>19</c:v>
                </c:pt>
                <c:pt idx="3">
                  <c:v>17</c:v>
                </c:pt>
                <c:pt idx="4">
                  <c:v>17</c:v>
                </c:pt>
                <c:pt idx="5">
                  <c:v>17</c:v>
                </c:pt>
                <c:pt idx="6">
                  <c:v>16</c:v>
                </c:pt>
              </c:numCache>
            </c:numRef>
          </c:val>
          <c:smooth val="0"/>
        </c:ser>
        <c:ser>
          <c:idx val="10"/>
          <c:order val="10"/>
          <c:tx>
            <c:strRef>
              <c:f>Sheet1!$A$12</c:f>
              <c:strCache>
                <c:ptCount val="1"/>
                <c:pt idx="0">
                  <c:v>箱包</c:v>
                </c:pt>
              </c:strCache>
            </c:strRef>
          </c:tx>
          <c:spPr>
            <a:ln w="25400" cap="flat" cmpd="sng" algn="ctr">
              <a:solidFill>
                <a:srgbClr val="F5BFC4"/>
              </a:solidFill>
              <a:custDash>
                <a:ds d="200000" sp="200000"/>
              </a:custDash>
              <a:miter lim="400000"/>
            </a:ln>
            <a:effectLst/>
          </c:spPr>
          <c:marker>
            <c:symbol val="none"/>
          </c:marker>
          <c:dLbls>
            <c:delete val="1"/>
          </c:dLbls>
          <c:cat>
            <c:strRef>
              <c:f>Sheet1!$B$1:$H$1</c:f>
              <c:strCache>
                <c:ptCount val="7"/>
                <c:pt idx="0">
                  <c:v>2023.05</c:v>
                </c:pt>
                <c:pt idx="1">
                  <c:v>2023.07</c:v>
                </c:pt>
                <c:pt idx="2">
                  <c:v>2023.09</c:v>
                </c:pt>
                <c:pt idx="3">
                  <c:v>2023.11</c:v>
                </c:pt>
                <c:pt idx="4">
                  <c:v>2024.01</c:v>
                </c:pt>
                <c:pt idx="5">
                  <c:v>2024.03</c:v>
                </c:pt>
                <c:pt idx="6">
                  <c:v>2024.05</c:v>
                </c:pt>
              </c:strCache>
            </c:strRef>
          </c:cat>
          <c:val>
            <c:numRef>
              <c:f>Sheet1!$B$12:$H$12</c:f>
              <c:numCache>
                <c:formatCode>General</c:formatCode>
                <c:ptCount val="7"/>
                <c:pt idx="0">
                  <c:v>18</c:v>
                </c:pt>
                <c:pt idx="1">
                  <c:v>18</c:v>
                </c:pt>
                <c:pt idx="2">
                  <c:v>17</c:v>
                </c:pt>
                <c:pt idx="3">
                  <c:v>16</c:v>
                </c:pt>
                <c:pt idx="4">
                  <c:v>16</c:v>
                </c:pt>
                <c:pt idx="5">
                  <c:v>15</c:v>
                </c:pt>
                <c:pt idx="6">
                  <c:v>15</c:v>
                </c:pt>
              </c:numCache>
            </c:numRef>
          </c:val>
          <c:smooth val="0"/>
        </c:ser>
        <c:ser>
          <c:idx val="11"/>
          <c:order val="11"/>
          <c:tx>
            <c:strRef>
              <c:f>Sheet1!$A$13</c:f>
              <c:strCache>
                <c:ptCount val="1"/>
                <c:pt idx="0">
                  <c:v>时尚配饰</c:v>
                </c:pt>
              </c:strCache>
            </c:strRef>
          </c:tx>
          <c:spPr>
            <a:ln w="25400" cap="flat" cmpd="sng" algn="ctr">
              <a:solidFill>
                <a:srgbClr val="5849EB"/>
              </a:solidFill>
              <a:custDash>
                <a:ds d="200000" sp="200000"/>
              </a:custDash>
              <a:miter lim="400000"/>
            </a:ln>
            <a:effectLst/>
          </c:spPr>
          <c:marker>
            <c:symbol val="none"/>
          </c:marker>
          <c:dLbls>
            <c:delete val="1"/>
          </c:dLbls>
          <c:cat>
            <c:strRef>
              <c:f>Sheet1!$B$1:$H$1</c:f>
              <c:strCache>
                <c:ptCount val="7"/>
                <c:pt idx="0">
                  <c:v>2023.05</c:v>
                </c:pt>
                <c:pt idx="1">
                  <c:v>2023.07</c:v>
                </c:pt>
                <c:pt idx="2">
                  <c:v>2023.09</c:v>
                </c:pt>
                <c:pt idx="3">
                  <c:v>2023.11</c:v>
                </c:pt>
                <c:pt idx="4">
                  <c:v>2024.01</c:v>
                </c:pt>
                <c:pt idx="5">
                  <c:v>2024.03</c:v>
                </c:pt>
                <c:pt idx="6">
                  <c:v>2024.05</c:v>
                </c:pt>
              </c:strCache>
            </c:strRef>
          </c:cat>
          <c:val>
            <c:numRef>
              <c:f>Sheet1!$B$13:$H$13</c:f>
              <c:numCache>
                <c:formatCode>General</c:formatCode>
                <c:ptCount val="7"/>
                <c:pt idx="0">
                  <c:v>17</c:v>
                </c:pt>
                <c:pt idx="1">
                  <c:v>16</c:v>
                </c:pt>
                <c:pt idx="2">
                  <c:v>14</c:v>
                </c:pt>
                <c:pt idx="3">
                  <c:v>18</c:v>
                </c:pt>
                <c:pt idx="4">
                  <c:v>18</c:v>
                </c:pt>
                <c:pt idx="5">
                  <c:v>19</c:v>
                </c:pt>
                <c:pt idx="6">
                  <c:v>17</c:v>
                </c:pt>
              </c:numCache>
            </c:numRef>
          </c:val>
          <c:smooth val="0"/>
        </c:ser>
        <c:ser>
          <c:idx val="12"/>
          <c:order val="12"/>
          <c:tx>
            <c:strRef>
              <c:f>Sheet1!$A$14</c:f>
              <c:strCache>
                <c:ptCount val="1"/>
                <c:pt idx="0">
                  <c:v>运动和户外</c:v>
                </c:pt>
              </c:strCache>
            </c:strRef>
          </c:tx>
          <c:spPr>
            <a:ln w="25400" cap="flat" cmpd="sng" algn="ctr">
              <a:solidFill>
                <a:srgbClr val="5849EB"/>
              </a:solidFill>
              <a:custDash>
                <a:ds d="200000" sp="200000"/>
              </a:custDash>
              <a:miter lim="400000"/>
            </a:ln>
            <a:effectLst/>
          </c:spPr>
          <c:marker>
            <c:symbol val="none"/>
          </c:marker>
          <c:dLbls>
            <c:delete val="1"/>
          </c:dLbls>
          <c:cat>
            <c:strRef>
              <c:f>Sheet1!$B$1:$H$1</c:f>
              <c:strCache>
                <c:ptCount val="7"/>
                <c:pt idx="0">
                  <c:v>2023.05</c:v>
                </c:pt>
                <c:pt idx="1">
                  <c:v>2023.07</c:v>
                </c:pt>
                <c:pt idx="2">
                  <c:v>2023.09</c:v>
                </c:pt>
                <c:pt idx="3">
                  <c:v>2023.11</c:v>
                </c:pt>
                <c:pt idx="4">
                  <c:v>2024.01</c:v>
                </c:pt>
                <c:pt idx="5">
                  <c:v>2024.03</c:v>
                </c:pt>
                <c:pt idx="6">
                  <c:v>2024.05</c:v>
                </c:pt>
              </c:strCache>
            </c:strRef>
          </c:cat>
          <c:val>
            <c:numRef>
              <c:f>Sheet1!$B$14:$H$14</c:f>
              <c:numCache>
                <c:formatCode>General</c:formatCode>
                <c:ptCount val="7"/>
                <c:pt idx="0">
                  <c:v>16</c:v>
                </c:pt>
                <c:pt idx="1">
                  <c:v>17</c:v>
                </c:pt>
                <c:pt idx="2">
                  <c:v>18</c:v>
                </c:pt>
                <c:pt idx="3">
                  <c:v>21</c:v>
                </c:pt>
                <c:pt idx="4">
                  <c:v>21</c:v>
                </c:pt>
                <c:pt idx="5">
                  <c:v>20</c:v>
                </c:pt>
                <c:pt idx="6">
                  <c:v>21</c:v>
                </c:pt>
              </c:numCache>
            </c:numRef>
          </c:val>
          <c:smooth val="0"/>
        </c:ser>
        <c:ser>
          <c:idx val="13"/>
          <c:order val="13"/>
          <c:tx>
            <c:strRef>
              <c:f>Sheet1!$A$15</c:f>
              <c:strCache>
                <c:ptCount val="1"/>
                <c:pt idx="0">
                  <c:v>家用电器</c:v>
                </c:pt>
              </c:strCache>
            </c:strRef>
          </c:tx>
          <c:spPr>
            <a:ln w="25400" cap="flat" cmpd="sng" algn="ctr">
              <a:solidFill>
                <a:srgbClr val="5849EB"/>
              </a:solidFill>
              <a:custDash>
                <a:ds d="200000" sp="200000"/>
              </a:custDash>
              <a:miter lim="400000"/>
            </a:ln>
            <a:effectLst/>
          </c:spPr>
          <c:marker>
            <c:symbol val="none"/>
          </c:marker>
          <c:dLbls>
            <c:delete val="1"/>
          </c:dLbls>
          <c:cat>
            <c:strRef>
              <c:f>Sheet1!$B$1:$H$1</c:f>
              <c:strCache>
                <c:ptCount val="7"/>
                <c:pt idx="0">
                  <c:v>2023.05</c:v>
                </c:pt>
                <c:pt idx="1">
                  <c:v>2023.07</c:v>
                </c:pt>
                <c:pt idx="2">
                  <c:v>2023.09</c:v>
                </c:pt>
                <c:pt idx="3">
                  <c:v>2023.11</c:v>
                </c:pt>
                <c:pt idx="4">
                  <c:v>2024.01</c:v>
                </c:pt>
                <c:pt idx="5">
                  <c:v>2024.03</c:v>
                </c:pt>
                <c:pt idx="6">
                  <c:v>2024.05</c:v>
                </c:pt>
              </c:strCache>
            </c:strRef>
          </c:cat>
          <c:val>
            <c:numRef>
              <c:f>Sheet1!$B$15:$H$15</c:f>
              <c:numCache>
                <c:formatCode>General</c:formatCode>
                <c:ptCount val="7"/>
                <c:pt idx="0">
                  <c:v>15</c:v>
                </c:pt>
                <c:pt idx="1">
                  <c:v>15</c:v>
                </c:pt>
                <c:pt idx="2">
                  <c:v>16</c:v>
                </c:pt>
                <c:pt idx="3">
                  <c:v>19</c:v>
                </c:pt>
                <c:pt idx="4">
                  <c:v>15</c:v>
                </c:pt>
                <c:pt idx="5">
                  <c:v>16</c:v>
                </c:pt>
                <c:pt idx="6">
                  <c:v>18</c:v>
                </c:pt>
              </c:numCache>
            </c:numRef>
          </c:val>
          <c:smooth val="0"/>
        </c:ser>
        <c:ser>
          <c:idx val="14"/>
          <c:order val="14"/>
          <c:tx>
            <c:strRef>
              <c:f>Sheet1!$A$16</c:f>
              <c:strCache>
                <c:ptCount val="1"/>
                <c:pt idx="0">
                  <c:v>厨房用具</c:v>
                </c:pt>
              </c:strCache>
            </c:strRef>
          </c:tx>
          <c:spPr>
            <a:ln w="25400" cap="flat" cmpd="sng" algn="ctr">
              <a:solidFill>
                <a:srgbClr val="F5BFC4"/>
              </a:solidFill>
              <a:custDash>
                <a:ds d="200000" sp="200000"/>
              </a:custDash>
              <a:miter lim="400000"/>
            </a:ln>
            <a:effectLst/>
          </c:spPr>
          <c:marker>
            <c:symbol val="none"/>
          </c:marker>
          <c:dLbls>
            <c:delete val="1"/>
          </c:dLbls>
          <c:cat>
            <c:strRef>
              <c:f>Sheet1!$B$1:$H$1</c:f>
              <c:strCache>
                <c:ptCount val="7"/>
                <c:pt idx="0">
                  <c:v>2023.05</c:v>
                </c:pt>
                <c:pt idx="1">
                  <c:v>2023.07</c:v>
                </c:pt>
                <c:pt idx="2">
                  <c:v>2023.09</c:v>
                </c:pt>
                <c:pt idx="3">
                  <c:v>2023.11</c:v>
                </c:pt>
                <c:pt idx="4">
                  <c:v>2024.01</c:v>
                </c:pt>
                <c:pt idx="5">
                  <c:v>2024.03</c:v>
                </c:pt>
                <c:pt idx="6">
                  <c:v>2024.05</c:v>
                </c:pt>
              </c:strCache>
            </c:strRef>
          </c:cat>
          <c:val>
            <c:numRef>
              <c:f>Sheet1!$B$16:$H$16</c:f>
              <c:numCache>
                <c:formatCode>General</c:formatCode>
                <c:ptCount val="7"/>
                <c:pt idx="0">
                  <c:v>14</c:v>
                </c:pt>
                <c:pt idx="1">
                  <c:v>13</c:v>
                </c:pt>
                <c:pt idx="2">
                  <c:v>15</c:v>
                </c:pt>
                <c:pt idx="3">
                  <c:v>15</c:v>
                </c:pt>
                <c:pt idx="4">
                  <c:v>13</c:v>
                </c:pt>
                <c:pt idx="5">
                  <c:v>11</c:v>
                </c:pt>
                <c:pt idx="6">
                  <c:v>13</c:v>
                </c:pt>
              </c:numCache>
            </c:numRef>
          </c:val>
          <c:smooth val="0"/>
        </c:ser>
        <c:ser>
          <c:idx val="15"/>
          <c:order val="15"/>
          <c:tx>
            <c:strRef>
              <c:f>Sheet1!$A$17</c:f>
              <c:strCache>
                <c:ptCount val="1"/>
                <c:pt idx="0">
                  <c:v>纺织和软家居</c:v>
                </c:pt>
              </c:strCache>
            </c:strRef>
          </c:tx>
          <c:spPr>
            <a:ln w="25400" cap="flat" cmpd="sng" algn="ctr">
              <a:solidFill>
                <a:srgbClr val="F5BFC4"/>
              </a:solidFill>
              <a:custDash>
                <a:ds d="200000" sp="200000"/>
              </a:custDash>
              <a:miter lim="400000"/>
            </a:ln>
            <a:effectLst/>
          </c:spPr>
          <c:marker>
            <c:symbol val="none"/>
          </c:marker>
          <c:dLbls>
            <c:delete val="1"/>
          </c:dLbls>
          <c:cat>
            <c:strRef>
              <c:f>Sheet1!$B$1:$H$1</c:f>
              <c:strCache>
                <c:ptCount val="7"/>
                <c:pt idx="0">
                  <c:v>2023.05</c:v>
                </c:pt>
                <c:pt idx="1">
                  <c:v>2023.07</c:v>
                </c:pt>
                <c:pt idx="2">
                  <c:v>2023.09</c:v>
                </c:pt>
                <c:pt idx="3">
                  <c:v>2023.11</c:v>
                </c:pt>
                <c:pt idx="4">
                  <c:v>2024.01</c:v>
                </c:pt>
                <c:pt idx="5">
                  <c:v>2024.03</c:v>
                </c:pt>
                <c:pt idx="6">
                  <c:v>2024.05</c:v>
                </c:pt>
              </c:strCache>
            </c:strRef>
          </c:cat>
          <c:val>
            <c:numRef>
              <c:f>Sheet1!$B$17:$H$17</c:f>
              <c:numCache>
                <c:formatCode>General</c:formatCode>
                <c:ptCount val="7"/>
                <c:pt idx="0">
                  <c:v>13</c:v>
                </c:pt>
                <c:pt idx="1">
                  <c:v>14</c:v>
                </c:pt>
                <c:pt idx="2">
                  <c:v>13</c:v>
                </c:pt>
                <c:pt idx="3">
                  <c:v>14</c:v>
                </c:pt>
                <c:pt idx="4">
                  <c:v>12</c:v>
                </c:pt>
                <c:pt idx="5">
                  <c:v>12</c:v>
                </c:pt>
                <c:pt idx="6">
                  <c:v>12</c:v>
                </c:pt>
              </c:numCache>
            </c:numRef>
          </c:val>
          <c:smooth val="0"/>
        </c:ser>
        <c:ser>
          <c:idx val="16"/>
          <c:order val="16"/>
          <c:tx>
            <c:strRef>
              <c:f>Sheet1!$A$18</c:f>
              <c:strCache>
                <c:ptCount val="1"/>
                <c:pt idx="0">
                  <c:v>汽车和摩托车</c:v>
                </c:pt>
              </c:strCache>
            </c:strRef>
          </c:tx>
          <c:spPr>
            <a:ln w="25400" cap="flat" cmpd="sng" algn="ctr">
              <a:solidFill>
                <a:srgbClr val="5849EB"/>
              </a:solidFill>
              <a:custDash>
                <a:ds d="200000" sp="200000"/>
              </a:custDash>
              <a:miter lim="400000"/>
            </a:ln>
            <a:effectLst/>
          </c:spPr>
          <c:marker>
            <c:symbol val="none"/>
          </c:marker>
          <c:dLbls>
            <c:delete val="1"/>
          </c:dLbls>
          <c:cat>
            <c:strRef>
              <c:f>Sheet1!$B$1:$H$1</c:f>
              <c:strCache>
                <c:ptCount val="7"/>
                <c:pt idx="0">
                  <c:v>2023.05</c:v>
                </c:pt>
                <c:pt idx="1">
                  <c:v>2023.07</c:v>
                </c:pt>
                <c:pt idx="2">
                  <c:v>2023.09</c:v>
                </c:pt>
                <c:pt idx="3">
                  <c:v>2023.11</c:v>
                </c:pt>
                <c:pt idx="4">
                  <c:v>2024.01</c:v>
                </c:pt>
                <c:pt idx="5">
                  <c:v>2024.03</c:v>
                </c:pt>
                <c:pt idx="6">
                  <c:v>2024.05</c:v>
                </c:pt>
              </c:strCache>
            </c:strRef>
          </c:cat>
          <c:val>
            <c:numRef>
              <c:f>Sheet1!$B$18:$H$18</c:f>
              <c:numCache>
                <c:formatCode>General</c:formatCode>
                <c:ptCount val="7"/>
                <c:pt idx="0">
                  <c:v>12</c:v>
                </c:pt>
                <c:pt idx="1">
                  <c:v>12</c:v>
                </c:pt>
                <c:pt idx="2">
                  <c:v>12</c:v>
                </c:pt>
                <c:pt idx="3">
                  <c:v>10</c:v>
                </c:pt>
                <c:pt idx="4">
                  <c:v>11</c:v>
                </c:pt>
                <c:pt idx="5">
                  <c:v>14</c:v>
                </c:pt>
                <c:pt idx="6">
                  <c:v>14</c:v>
                </c:pt>
              </c:numCache>
            </c:numRef>
          </c:val>
          <c:smooth val="0"/>
        </c:ser>
        <c:ser>
          <c:idx val="17"/>
          <c:order val="17"/>
          <c:tx>
            <c:strRef>
              <c:f>Sheet1!$A$19</c:f>
              <c:strCache>
                <c:ptCount val="1"/>
                <c:pt idx="0">
                  <c:v>宠物用品</c:v>
                </c:pt>
              </c:strCache>
            </c:strRef>
          </c:tx>
          <c:spPr>
            <a:ln w="25400" cap="flat" cmpd="sng" algn="ctr">
              <a:solidFill>
                <a:srgbClr val="F5BFC4"/>
              </a:solidFill>
              <a:custDash>
                <a:ds d="200000" sp="200000"/>
              </a:custDash>
              <a:miter lim="400000"/>
            </a:ln>
            <a:effectLst/>
          </c:spPr>
          <c:marker>
            <c:symbol val="none"/>
          </c:marker>
          <c:dLbls>
            <c:delete val="1"/>
          </c:dLbls>
          <c:cat>
            <c:strRef>
              <c:f>Sheet1!$B$1:$H$1</c:f>
              <c:strCache>
                <c:ptCount val="7"/>
                <c:pt idx="0">
                  <c:v>2023.05</c:v>
                </c:pt>
                <c:pt idx="1">
                  <c:v>2023.07</c:v>
                </c:pt>
                <c:pt idx="2">
                  <c:v>2023.09</c:v>
                </c:pt>
                <c:pt idx="3">
                  <c:v>2023.11</c:v>
                </c:pt>
                <c:pt idx="4">
                  <c:v>2024.01</c:v>
                </c:pt>
                <c:pt idx="5">
                  <c:v>2024.03</c:v>
                </c:pt>
                <c:pt idx="6">
                  <c:v>2024.05</c:v>
                </c:pt>
              </c:strCache>
            </c:strRef>
          </c:cat>
          <c:val>
            <c:numRef>
              <c:f>Sheet1!$B$19:$H$19</c:f>
              <c:numCache>
                <c:formatCode>General</c:formatCode>
                <c:ptCount val="7"/>
                <c:pt idx="0">
                  <c:v>11</c:v>
                </c:pt>
                <c:pt idx="1">
                  <c:v>11</c:v>
                </c:pt>
                <c:pt idx="2">
                  <c:v>10</c:v>
                </c:pt>
                <c:pt idx="3">
                  <c:v>9</c:v>
                </c:pt>
                <c:pt idx="4">
                  <c:v>7</c:v>
                </c:pt>
                <c:pt idx="5">
                  <c:v>7</c:v>
                </c:pt>
                <c:pt idx="6">
                  <c:v>10</c:v>
                </c:pt>
              </c:numCache>
            </c:numRef>
          </c:val>
          <c:smooth val="0"/>
        </c:ser>
        <c:ser>
          <c:idx val="18"/>
          <c:order val="18"/>
          <c:tx>
            <c:strRef>
              <c:f>Sheet1!$A$20</c:f>
              <c:strCache>
                <c:ptCount val="1"/>
                <c:pt idx="0">
                  <c:v>儿童时尚</c:v>
                </c:pt>
              </c:strCache>
            </c:strRef>
          </c:tx>
          <c:spPr>
            <a:ln w="25400" cap="flat" cmpd="sng" algn="ctr">
              <a:solidFill>
                <a:srgbClr val="F5BFC4"/>
              </a:solidFill>
              <a:custDash>
                <a:ds d="200000" sp="200000"/>
              </a:custDash>
              <a:miter lim="400000"/>
            </a:ln>
            <a:effectLst/>
          </c:spPr>
          <c:marker>
            <c:symbol val="none"/>
          </c:marker>
          <c:dLbls>
            <c:delete val="1"/>
          </c:dLbls>
          <c:cat>
            <c:strRef>
              <c:f>Sheet1!$B$1:$H$1</c:f>
              <c:strCache>
                <c:ptCount val="7"/>
                <c:pt idx="0">
                  <c:v>2023.05</c:v>
                </c:pt>
                <c:pt idx="1">
                  <c:v>2023.07</c:v>
                </c:pt>
                <c:pt idx="2">
                  <c:v>2023.09</c:v>
                </c:pt>
                <c:pt idx="3">
                  <c:v>2023.11</c:v>
                </c:pt>
                <c:pt idx="4">
                  <c:v>2024.01</c:v>
                </c:pt>
                <c:pt idx="5">
                  <c:v>2024.03</c:v>
                </c:pt>
                <c:pt idx="6">
                  <c:v>2024.05</c:v>
                </c:pt>
              </c:strCache>
            </c:strRef>
          </c:cat>
          <c:val>
            <c:numRef>
              <c:f>Sheet1!$B$20:$H$20</c:f>
              <c:numCache>
                <c:formatCode>General</c:formatCode>
                <c:ptCount val="7"/>
                <c:pt idx="0">
                  <c:v>10</c:v>
                </c:pt>
                <c:pt idx="1">
                  <c:v>10</c:v>
                </c:pt>
                <c:pt idx="2">
                  <c:v>7</c:v>
                </c:pt>
                <c:pt idx="3">
                  <c:v>3</c:v>
                </c:pt>
                <c:pt idx="4">
                  <c:v>6</c:v>
                </c:pt>
                <c:pt idx="5">
                  <c:v>6</c:v>
                </c:pt>
                <c:pt idx="6">
                  <c:v>3</c:v>
                </c:pt>
              </c:numCache>
            </c:numRef>
          </c:val>
          <c:smooth val="0"/>
        </c:ser>
        <c:ser>
          <c:idx val="19"/>
          <c:order val="19"/>
          <c:tx>
            <c:strRef>
              <c:f>Sheet1!$A$21</c:f>
              <c:strCache>
                <c:ptCount val="1"/>
                <c:pt idx="0">
                  <c:v>计算机与办公设备</c:v>
                </c:pt>
              </c:strCache>
            </c:strRef>
          </c:tx>
          <c:spPr>
            <a:ln w="25400" cap="flat" cmpd="sng" algn="ctr">
              <a:solidFill>
                <a:srgbClr val="F5BFC4"/>
              </a:solidFill>
              <a:custDash>
                <a:ds d="200000" sp="200000"/>
              </a:custDash>
              <a:miter lim="400000"/>
            </a:ln>
            <a:effectLst/>
          </c:spPr>
          <c:marker>
            <c:symbol val="none"/>
          </c:marker>
          <c:dLbls>
            <c:delete val="1"/>
          </c:dLbls>
          <c:cat>
            <c:strRef>
              <c:f>Sheet1!$B$1:$H$1</c:f>
              <c:strCache>
                <c:ptCount val="7"/>
                <c:pt idx="0">
                  <c:v>2023.05</c:v>
                </c:pt>
                <c:pt idx="1">
                  <c:v>2023.07</c:v>
                </c:pt>
                <c:pt idx="2">
                  <c:v>2023.09</c:v>
                </c:pt>
                <c:pt idx="3">
                  <c:v>2023.11</c:v>
                </c:pt>
                <c:pt idx="4">
                  <c:v>2024.01</c:v>
                </c:pt>
                <c:pt idx="5">
                  <c:v>2024.03</c:v>
                </c:pt>
                <c:pt idx="6">
                  <c:v>2024.05</c:v>
                </c:pt>
              </c:strCache>
            </c:strRef>
          </c:cat>
          <c:val>
            <c:numRef>
              <c:f>Sheet1!$B$21:$H$21</c:f>
              <c:numCache>
                <c:formatCode>General</c:formatCode>
                <c:ptCount val="7"/>
                <c:pt idx="0">
                  <c:v>9</c:v>
                </c:pt>
                <c:pt idx="1">
                  <c:v>8</c:v>
                </c:pt>
                <c:pt idx="2">
                  <c:v>11</c:v>
                </c:pt>
                <c:pt idx="3">
                  <c:v>11</c:v>
                </c:pt>
                <c:pt idx="4">
                  <c:v>9</c:v>
                </c:pt>
                <c:pt idx="5">
                  <c:v>8</c:v>
                </c:pt>
                <c:pt idx="6">
                  <c:v>5</c:v>
                </c:pt>
              </c:numCache>
            </c:numRef>
          </c:val>
          <c:smooth val="0"/>
        </c:ser>
        <c:ser>
          <c:idx val="20"/>
          <c:order val="20"/>
          <c:tx>
            <c:strRef>
              <c:f>Sheet1!$A$22</c:f>
              <c:strCache>
                <c:ptCount val="1"/>
                <c:pt idx="0">
                  <c:v>家装</c:v>
                </c:pt>
              </c:strCache>
            </c:strRef>
          </c:tx>
          <c:spPr>
            <a:ln w="25400" cap="flat" cmpd="sng" algn="ctr">
              <a:solidFill>
                <a:srgbClr val="5849EB"/>
              </a:solidFill>
              <a:custDash>
                <a:ds d="200000" sp="200000"/>
              </a:custDash>
              <a:miter lim="400000"/>
            </a:ln>
            <a:effectLst/>
          </c:spPr>
          <c:marker>
            <c:symbol val="none"/>
          </c:marker>
          <c:dLbls>
            <c:delete val="1"/>
          </c:dLbls>
          <c:cat>
            <c:strRef>
              <c:f>Sheet1!$B$1:$H$1</c:f>
              <c:strCache>
                <c:ptCount val="7"/>
                <c:pt idx="0">
                  <c:v>2023.05</c:v>
                </c:pt>
                <c:pt idx="1">
                  <c:v>2023.07</c:v>
                </c:pt>
                <c:pt idx="2">
                  <c:v>2023.09</c:v>
                </c:pt>
                <c:pt idx="3">
                  <c:v>2023.11</c:v>
                </c:pt>
                <c:pt idx="4">
                  <c:v>2024.01</c:v>
                </c:pt>
                <c:pt idx="5">
                  <c:v>2024.03</c:v>
                </c:pt>
                <c:pt idx="6">
                  <c:v>2024.05</c:v>
                </c:pt>
              </c:strCache>
            </c:strRef>
          </c:cat>
          <c:val>
            <c:numRef>
              <c:f>Sheet1!$B$22:$H$22</c:f>
              <c:numCache>
                <c:formatCode>General</c:formatCode>
                <c:ptCount val="7"/>
                <c:pt idx="0">
                  <c:v>8</c:v>
                </c:pt>
                <c:pt idx="1">
                  <c:v>7</c:v>
                </c:pt>
                <c:pt idx="2">
                  <c:v>8</c:v>
                </c:pt>
                <c:pt idx="3">
                  <c:v>8</c:v>
                </c:pt>
                <c:pt idx="4">
                  <c:v>10</c:v>
                </c:pt>
                <c:pt idx="5">
                  <c:v>10</c:v>
                </c:pt>
                <c:pt idx="6">
                  <c:v>11</c:v>
                </c:pt>
              </c:numCache>
            </c:numRef>
          </c:val>
          <c:smooth val="0"/>
        </c:ser>
        <c:ser>
          <c:idx val="21"/>
          <c:order val="21"/>
          <c:tx>
            <c:strRef>
              <c:f>Sheet1!$A$23</c:f>
              <c:strCache>
                <c:ptCount val="1"/>
                <c:pt idx="0">
                  <c:v>玩具和爱好</c:v>
                </c:pt>
              </c:strCache>
            </c:strRef>
          </c:tx>
          <c:spPr>
            <a:ln w="25400" cap="flat" cmpd="sng" algn="ctr">
              <a:solidFill>
                <a:srgbClr val="F5BFC4"/>
              </a:solidFill>
              <a:custDash>
                <a:ds d="200000" sp="200000"/>
              </a:custDash>
              <a:miter lim="400000"/>
            </a:ln>
            <a:effectLst/>
          </c:spPr>
          <c:marker>
            <c:symbol val="none"/>
          </c:marker>
          <c:dLbls>
            <c:delete val="1"/>
          </c:dLbls>
          <c:cat>
            <c:strRef>
              <c:f>Sheet1!$B$1:$H$1</c:f>
              <c:strCache>
                <c:ptCount val="7"/>
                <c:pt idx="0">
                  <c:v>2023.05</c:v>
                </c:pt>
                <c:pt idx="1">
                  <c:v>2023.07</c:v>
                </c:pt>
                <c:pt idx="2">
                  <c:v>2023.09</c:v>
                </c:pt>
                <c:pt idx="3">
                  <c:v>2023.11</c:v>
                </c:pt>
                <c:pt idx="4">
                  <c:v>2024.01</c:v>
                </c:pt>
                <c:pt idx="5">
                  <c:v>2024.03</c:v>
                </c:pt>
                <c:pt idx="6">
                  <c:v>2024.05</c:v>
                </c:pt>
              </c:strCache>
            </c:strRef>
          </c:cat>
          <c:val>
            <c:numRef>
              <c:f>Sheet1!$B$23:$H$23</c:f>
              <c:numCache>
                <c:formatCode>General</c:formatCode>
                <c:ptCount val="7"/>
                <c:pt idx="0">
                  <c:v>7</c:v>
                </c:pt>
                <c:pt idx="1">
                  <c:v>9</c:v>
                </c:pt>
                <c:pt idx="2">
                  <c:v>9</c:v>
                </c:pt>
                <c:pt idx="3">
                  <c:v>6</c:v>
                </c:pt>
                <c:pt idx="4">
                  <c:v>8</c:v>
                </c:pt>
                <c:pt idx="5">
                  <c:v>9</c:v>
                </c:pt>
                <c:pt idx="6">
                  <c:v>6</c:v>
                </c:pt>
              </c:numCache>
            </c:numRef>
          </c:val>
          <c:smooth val="0"/>
        </c:ser>
        <c:ser>
          <c:idx val="22"/>
          <c:order val="22"/>
          <c:tx>
            <c:strRef>
              <c:f>Sheet1!$A$24</c:f>
              <c:strCache>
                <c:ptCount val="1"/>
                <c:pt idx="0">
                  <c:v>书/杂志/影音</c:v>
                </c:pt>
              </c:strCache>
            </c:strRef>
          </c:tx>
          <c:spPr>
            <a:ln w="25400" cap="flat" cmpd="sng" algn="ctr">
              <a:solidFill>
                <a:srgbClr val="F5BFC4"/>
              </a:solidFill>
              <a:custDash>
                <a:ds d="200000" sp="200000"/>
              </a:custDash>
              <a:miter lim="400000"/>
            </a:ln>
            <a:effectLst/>
          </c:spPr>
          <c:marker>
            <c:symbol val="none"/>
          </c:marker>
          <c:dLbls>
            <c:delete val="1"/>
          </c:dLbls>
          <c:cat>
            <c:strRef>
              <c:f>Sheet1!$B$1:$H$1</c:f>
              <c:strCache>
                <c:ptCount val="7"/>
                <c:pt idx="0">
                  <c:v>2023.05</c:v>
                </c:pt>
                <c:pt idx="1">
                  <c:v>2023.07</c:v>
                </c:pt>
                <c:pt idx="2">
                  <c:v>2023.09</c:v>
                </c:pt>
                <c:pt idx="3">
                  <c:v>2023.11</c:v>
                </c:pt>
                <c:pt idx="4">
                  <c:v>2024.01</c:v>
                </c:pt>
                <c:pt idx="5">
                  <c:v>2024.03</c:v>
                </c:pt>
                <c:pt idx="6">
                  <c:v>2024.05</c:v>
                </c:pt>
              </c:strCache>
            </c:strRef>
          </c:cat>
          <c:val>
            <c:numRef>
              <c:f>Sheet1!$B$24:$H$24</c:f>
              <c:numCache>
                <c:formatCode>General</c:formatCode>
                <c:ptCount val="7"/>
                <c:pt idx="0">
                  <c:v>6</c:v>
                </c:pt>
                <c:pt idx="1">
                  <c:v>6</c:v>
                </c:pt>
                <c:pt idx="2">
                  <c:v>3</c:v>
                </c:pt>
                <c:pt idx="3">
                  <c:v>2</c:v>
                </c:pt>
                <c:pt idx="4">
                  <c:v>2</c:v>
                </c:pt>
                <c:pt idx="5">
                  <c:v>2</c:v>
                </c:pt>
                <c:pt idx="6">
                  <c:v>2</c:v>
                </c:pt>
              </c:numCache>
            </c:numRef>
          </c:val>
          <c:smooth val="0"/>
        </c:ser>
        <c:ser>
          <c:idx val="23"/>
          <c:order val="23"/>
          <c:tx>
            <c:strRef>
              <c:f>Sheet1!$A$25</c:f>
              <c:strCache>
                <c:ptCount val="1"/>
                <c:pt idx="0">
                  <c:v>工具和硬件</c:v>
                </c:pt>
              </c:strCache>
            </c:strRef>
          </c:tx>
          <c:spPr>
            <a:ln w="25400" cap="flat" cmpd="sng" algn="ctr">
              <a:solidFill>
                <a:srgbClr val="F5BFC4"/>
              </a:solidFill>
              <a:custDash>
                <a:ds d="200000" sp="200000"/>
              </a:custDash>
              <a:miter lim="400000"/>
            </a:ln>
            <a:effectLst/>
          </c:spPr>
          <c:marker>
            <c:symbol val="none"/>
          </c:marker>
          <c:dLbls>
            <c:delete val="1"/>
          </c:dLbls>
          <c:cat>
            <c:strRef>
              <c:f>Sheet1!$B$1:$H$1</c:f>
              <c:strCache>
                <c:ptCount val="7"/>
                <c:pt idx="0">
                  <c:v>2023.05</c:v>
                </c:pt>
                <c:pt idx="1">
                  <c:v>2023.07</c:v>
                </c:pt>
                <c:pt idx="2">
                  <c:v>2023.09</c:v>
                </c:pt>
                <c:pt idx="3">
                  <c:v>2023.11</c:v>
                </c:pt>
                <c:pt idx="4">
                  <c:v>2024.01</c:v>
                </c:pt>
                <c:pt idx="5">
                  <c:v>2024.03</c:v>
                </c:pt>
                <c:pt idx="6">
                  <c:v>2024.05</c:v>
                </c:pt>
              </c:strCache>
            </c:strRef>
          </c:cat>
          <c:val>
            <c:numRef>
              <c:f>Sheet1!$B$25:$H$25</c:f>
              <c:numCache>
                <c:formatCode>General</c:formatCode>
                <c:ptCount val="7"/>
                <c:pt idx="0">
                  <c:v>5</c:v>
                </c:pt>
                <c:pt idx="1">
                  <c:v>5</c:v>
                </c:pt>
                <c:pt idx="2">
                  <c:v>4</c:v>
                </c:pt>
                <c:pt idx="3">
                  <c:v>5</c:v>
                </c:pt>
                <c:pt idx="4">
                  <c:v>3</c:v>
                </c:pt>
                <c:pt idx="5">
                  <c:v>4</c:v>
                </c:pt>
                <c:pt idx="6">
                  <c:v>4</c:v>
                </c:pt>
              </c:numCache>
            </c:numRef>
          </c:val>
          <c:smooth val="0"/>
        </c:ser>
        <c:ser>
          <c:idx val="24"/>
          <c:order val="24"/>
          <c:tx>
            <c:strRef>
              <c:f>Sheet1!$A$26</c:f>
              <c:strCache>
                <c:ptCount val="1"/>
                <c:pt idx="0">
                  <c:v>家具</c:v>
                </c:pt>
              </c:strCache>
            </c:strRef>
          </c:tx>
          <c:spPr>
            <a:ln w="25400" cap="flat" cmpd="sng" algn="ctr">
              <a:solidFill>
                <a:srgbClr val="5849EB"/>
              </a:solidFill>
              <a:custDash>
                <a:ds d="200000" sp="200000"/>
              </a:custDash>
              <a:miter lim="400000"/>
            </a:ln>
            <a:effectLst/>
          </c:spPr>
          <c:marker>
            <c:symbol val="none"/>
          </c:marker>
          <c:dLbls>
            <c:delete val="1"/>
          </c:dLbls>
          <c:cat>
            <c:strRef>
              <c:f>Sheet1!$B$1:$H$1</c:f>
              <c:strCache>
                <c:ptCount val="7"/>
                <c:pt idx="0">
                  <c:v>2023.05</c:v>
                </c:pt>
                <c:pt idx="1">
                  <c:v>2023.07</c:v>
                </c:pt>
                <c:pt idx="2">
                  <c:v>2023.09</c:v>
                </c:pt>
                <c:pt idx="3">
                  <c:v>2023.11</c:v>
                </c:pt>
                <c:pt idx="4">
                  <c:v>2024.01</c:v>
                </c:pt>
                <c:pt idx="5">
                  <c:v>2024.03</c:v>
                </c:pt>
                <c:pt idx="6">
                  <c:v>2024.05</c:v>
                </c:pt>
              </c:strCache>
            </c:strRef>
          </c:cat>
          <c:val>
            <c:numRef>
              <c:f>Sheet1!$B$26:$H$26</c:f>
              <c:numCache>
                <c:formatCode>General</c:formatCode>
                <c:ptCount val="7"/>
                <c:pt idx="0">
                  <c:v>4</c:v>
                </c:pt>
                <c:pt idx="1">
                  <c:v>4</c:v>
                </c:pt>
                <c:pt idx="2">
                  <c:v>6</c:v>
                </c:pt>
                <c:pt idx="3">
                  <c:v>7</c:v>
                </c:pt>
                <c:pt idx="4">
                  <c:v>5</c:v>
                </c:pt>
                <c:pt idx="5">
                  <c:v>5</c:v>
                </c:pt>
                <c:pt idx="6">
                  <c:v>8</c:v>
                </c:pt>
              </c:numCache>
            </c:numRef>
          </c:val>
          <c:smooth val="0"/>
        </c:ser>
        <c:ser>
          <c:idx val="25"/>
          <c:order val="25"/>
          <c:tx>
            <c:strRef>
              <c:f>Sheet1!$A$27</c:f>
              <c:strCache>
                <c:ptCount val="1"/>
                <c:pt idx="0">
                  <c:v>珠宝饰品</c:v>
                </c:pt>
              </c:strCache>
            </c:strRef>
          </c:tx>
          <c:spPr>
            <a:ln w="25400" cap="flat" cmpd="sng" algn="ctr">
              <a:solidFill>
                <a:srgbClr val="5849EB"/>
              </a:solidFill>
              <a:custDash>
                <a:ds d="200000" sp="200000"/>
              </a:custDash>
              <a:miter lim="400000"/>
            </a:ln>
            <a:effectLst/>
          </c:spPr>
          <c:marker>
            <c:symbol val="none"/>
          </c:marker>
          <c:dLbls>
            <c:delete val="1"/>
          </c:dLbls>
          <c:cat>
            <c:strRef>
              <c:f>Sheet1!$B$1:$H$1</c:f>
              <c:strCache>
                <c:ptCount val="7"/>
                <c:pt idx="0">
                  <c:v>2023.05</c:v>
                </c:pt>
                <c:pt idx="1">
                  <c:v>2023.07</c:v>
                </c:pt>
                <c:pt idx="2">
                  <c:v>2023.09</c:v>
                </c:pt>
                <c:pt idx="3">
                  <c:v>2023.11</c:v>
                </c:pt>
                <c:pt idx="4">
                  <c:v>2024.01</c:v>
                </c:pt>
                <c:pt idx="5">
                  <c:v>2024.03</c:v>
                </c:pt>
                <c:pt idx="6">
                  <c:v>2024.05</c:v>
                </c:pt>
              </c:strCache>
            </c:strRef>
          </c:cat>
          <c:val>
            <c:numRef>
              <c:f>Sheet1!$B$27:$H$27</c:f>
              <c:numCache>
                <c:formatCode>General</c:formatCode>
                <c:ptCount val="7"/>
                <c:pt idx="0">
                  <c:v>3</c:v>
                </c:pt>
                <c:pt idx="1">
                  <c:v>3</c:v>
                </c:pt>
                <c:pt idx="2">
                  <c:v>2</c:v>
                </c:pt>
                <c:pt idx="3">
                  <c:v>4</c:v>
                </c:pt>
                <c:pt idx="4">
                  <c:v>4</c:v>
                </c:pt>
                <c:pt idx="5">
                  <c:v>3</c:v>
                </c:pt>
                <c:pt idx="6">
                  <c:v>7</c:v>
                </c:pt>
              </c:numCache>
            </c:numRef>
          </c:val>
          <c:smooth val="0"/>
        </c:ser>
        <c:ser>
          <c:idx val="26"/>
          <c:order val="26"/>
          <c:tx>
            <c:strRef>
              <c:f>Sheet1!$A$28</c:f>
              <c:strCache>
                <c:ptCount val="1"/>
                <c:pt idx="0">
                  <c:v>收藏</c:v>
                </c:pt>
              </c:strCache>
            </c:strRef>
          </c:tx>
          <c:spPr>
            <a:ln w="38100" cap="flat" cmpd="sng" algn="ctr">
              <a:solidFill>
                <a:srgbClr val="5849EB"/>
              </a:solidFill>
              <a:prstDash val="solid"/>
              <a:miter lim="400000"/>
            </a:ln>
            <a:effectLst/>
          </c:spPr>
          <c:marker>
            <c:symbol val="none"/>
          </c:marker>
          <c:dLbls>
            <c:delete val="1"/>
          </c:dLbls>
          <c:cat>
            <c:strRef>
              <c:f>Sheet1!$B$1:$H$1</c:f>
              <c:strCache>
                <c:ptCount val="7"/>
                <c:pt idx="0">
                  <c:v>2023.05</c:v>
                </c:pt>
                <c:pt idx="1">
                  <c:v>2023.07</c:v>
                </c:pt>
                <c:pt idx="2">
                  <c:v>2023.09</c:v>
                </c:pt>
                <c:pt idx="3">
                  <c:v>2023.11</c:v>
                </c:pt>
                <c:pt idx="4">
                  <c:v>2024.01</c:v>
                </c:pt>
                <c:pt idx="5">
                  <c:v>2024.03</c:v>
                </c:pt>
                <c:pt idx="6">
                  <c:v>2024.05</c:v>
                </c:pt>
              </c:strCache>
            </c:strRef>
          </c:cat>
          <c:val>
            <c:numRef>
              <c:f>Sheet1!$B$28:$H$28</c:f>
              <c:numCache>
                <c:formatCode>General</c:formatCode>
                <c:ptCount val="7"/>
                <c:pt idx="0">
                  <c:v>2</c:v>
                </c:pt>
                <c:pt idx="1">
                  <c:v>2</c:v>
                </c:pt>
                <c:pt idx="2">
                  <c:v>5</c:v>
                </c:pt>
                <c:pt idx="3">
                  <c:v>13</c:v>
                </c:pt>
                <c:pt idx="4">
                  <c:v>14</c:v>
                </c:pt>
                <c:pt idx="5">
                  <c:v>13</c:v>
                </c:pt>
                <c:pt idx="6">
                  <c:v>9</c:v>
                </c:pt>
              </c:numCache>
            </c:numRef>
          </c:val>
          <c:smooth val="0"/>
        </c:ser>
        <c:ser>
          <c:idx val="27"/>
          <c:order val="27"/>
          <c:tx>
            <c:strRef>
              <c:f>Sheet1!$A$29</c:f>
              <c:strCache>
                <c:ptCount val="1"/>
                <c:pt idx="0">
                  <c:v>虚拟商品</c:v>
                </c:pt>
              </c:strCache>
            </c:strRef>
          </c:tx>
          <c:spPr>
            <a:ln w="25400" cap="flat" cmpd="sng" algn="ctr">
              <a:solidFill>
                <a:srgbClr val="5849EB"/>
              </a:solidFill>
              <a:custDash>
                <a:ds d="200000" sp="200000"/>
              </a:custDash>
              <a:miter lim="400000"/>
            </a:ln>
            <a:effectLst/>
          </c:spPr>
          <c:marker>
            <c:symbol val="none"/>
          </c:marker>
          <c:dLbls>
            <c:delete val="1"/>
          </c:dLbls>
          <c:cat>
            <c:strRef>
              <c:f>Sheet1!$B$1:$H$1</c:f>
              <c:strCache>
                <c:ptCount val="7"/>
                <c:pt idx="0">
                  <c:v>2023.05</c:v>
                </c:pt>
                <c:pt idx="1">
                  <c:v>2023.07</c:v>
                </c:pt>
                <c:pt idx="2">
                  <c:v>2023.09</c:v>
                </c:pt>
                <c:pt idx="3">
                  <c:v>2023.11</c:v>
                </c:pt>
                <c:pt idx="4">
                  <c:v>2024.01</c:v>
                </c:pt>
                <c:pt idx="5">
                  <c:v>2024.03</c:v>
                </c:pt>
                <c:pt idx="6">
                  <c:v>2024.05</c:v>
                </c:pt>
              </c:strCache>
            </c:strRef>
          </c:cat>
          <c:val>
            <c:numRef>
              <c:f>Sheet1!$B$29:$H$29</c:f>
              <c:numCache>
                <c:formatCode>General</c:formatCode>
                <c:ptCount val="7"/>
                <c:pt idx="0">
                  <c:v>1</c:v>
                </c:pt>
                <c:pt idx="1">
                  <c:v>1</c:v>
                </c:pt>
                <c:pt idx="2">
                  <c:v>1</c:v>
                </c:pt>
                <c:pt idx="3">
                  <c:v>1</c:v>
                </c:pt>
                <c:pt idx="4">
                  <c:v>1</c:v>
                </c:pt>
                <c:pt idx="5">
                  <c:v>1</c:v>
                </c:pt>
                <c:pt idx="6">
                  <c:v>1</c:v>
                </c:pt>
              </c:numCache>
            </c:numRef>
          </c:val>
          <c:smooth val="0"/>
        </c:ser>
        <c:dLbls>
          <c:showLegendKey val="0"/>
          <c:showVal val="0"/>
          <c:showCatName val="0"/>
          <c:showSerName val="0"/>
          <c:showPercent val="0"/>
          <c:showBubbleSize val="0"/>
        </c:dLbls>
        <c:marker val="0"/>
        <c:smooth val="0"/>
        <c:axId val="2094734552"/>
        <c:axId val="2094734553"/>
      </c:lineChart>
      <c:catAx>
        <c:axId val="2094734552"/>
        <c:scaling>
          <c:orientation val="minMax"/>
        </c:scaling>
        <c:delete val="0"/>
        <c:axPos val="b"/>
        <c:numFmt formatCode="General" sourceLinked="0"/>
        <c:majorTickMark val="none"/>
        <c:minorTickMark val="none"/>
        <c:tickLblPos val="low"/>
        <c:spPr>
          <a:ln w="12700" cap="flat" cmpd="sng" algn="ctr">
            <a:solidFill>
              <a:srgbClr val="000000"/>
            </a:solidFill>
            <a:prstDash val="solid"/>
            <a:miter lim="400000"/>
          </a:ln>
        </c:spPr>
        <c:txPr>
          <a:bodyPr rot="0" spcFirstLastPara="0" vertOverflow="ellipsis" vert="horz" wrap="square" anchor="ctr" anchorCtr="1"/>
          <a:lstStyle/>
          <a:p>
            <a:pPr>
              <a:defRPr lang="zh-CN" sz="2000" b="0" i="0" u="none" strike="noStrike" kern="1200" baseline="0">
                <a:solidFill>
                  <a:srgbClr val="000000"/>
                </a:solidFill>
                <a:latin typeface="Times New Roman" panose="02020603050405020304" charset="0"/>
                <a:ea typeface="+mn-ea"/>
                <a:cs typeface="+mn-cs"/>
              </a:defRPr>
            </a:pPr>
          </a:p>
        </c:txPr>
        <c:crossAx val="2094734553"/>
        <c:crosses val="autoZero"/>
        <c:auto val="1"/>
        <c:lblAlgn val="ctr"/>
        <c:lblOffset val="100"/>
        <c:noMultiLvlLbl val="1"/>
      </c:catAx>
      <c:valAx>
        <c:axId val="2094734553"/>
        <c:scaling>
          <c:orientation val="minMax"/>
        </c:scaling>
        <c:delete val="0"/>
        <c:axPos val="l"/>
        <c:numFmt formatCode="General" sourceLinked="0"/>
        <c:majorTickMark val="none"/>
        <c:minorTickMark val="none"/>
        <c:tickLblPos val="none"/>
        <c:spPr>
          <a:ln w="12700" cap="flat" cmpd="sng" algn="ctr">
            <a:noFill/>
            <a:prstDash val="solid"/>
            <a:miter lim="400000"/>
          </a:ln>
        </c:spPr>
        <c:txPr>
          <a:bodyPr rot="0" spcFirstLastPara="0" vertOverflow="ellipsis" vert="horz" wrap="square" anchor="ctr" anchorCtr="1"/>
          <a:lstStyle/>
          <a:p>
            <a:pPr>
              <a:defRPr lang="zh-CN" sz="3000" b="0" i="0" u="none" strike="noStrike" kern="1200" baseline="0">
                <a:solidFill>
                  <a:srgbClr val="000000"/>
                </a:solidFill>
                <a:latin typeface="Times New Roman" panose="02020603050405020304" charset="0"/>
                <a:ea typeface="+mn-ea"/>
                <a:cs typeface="+mn-cs"/>
              </a:defRPr>
            </a:pPr>
          </a:p>
        </c:txPr>
        <c:crossAx val="2094734552"/>
        <c:crosses val="autoZero"/>
        <c:crossBetween val="midCat"/>
        <c:majorUnit val="7.5"/>
        <c:minorUnit val="3.75"/>
      </c:valAx>
      <c:spPr>
        <a:noFill/>
        <a:ln w="12700" cap="flat">
          <a:noFill/>
          <a:miter lim="400000"/>
        </a:ln>
        <a:effectLst/>
      </c:spPr>
    </c:plotArea>
    <c:plotVisOnly val="1"/>
    <c:dispBlanksAs val="gap"/>
    <c:showDLblsOverMax val="1"/>
  </c:chart>
  <c:spPr>
    <a:noFill/>
    <a:ln>
      <a:noFill/>
    </a:ln>
    <a:effectLst/>
  </c:spPr>
  <c:txPr>
    <a:bodyPr/>
    <a:lstStyle/>
    <a:p>
      <a:pPr>
        <a:defRPr lang="zh-CN"/>
      </a:pPr>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05"/>
          <c:y val="0.005"/>
          <c:w val="0.99"/>
          <c:h val="0.9875"/>
        </c:manualLayout>
      </c:layout>
      <c:doughnutChart>
        <c:varyColors val="0"/>
        <c:ser>
          <c:idx val="0"/>
          <c:order val="0"/>
          <c:tx>
            <c:strRef>
              <c:f>Sheet1!$A$2</c:f>
              <c:strCache>
                <c:ptCount val="1"/>
                <c:pt idx="0">
                  <c:v>美国</c:v>
                </c:pt>
              </c:strCache>
            </c:strRef>
          </c:tx>
          <c:spPr>
            <a:solidFill>
              <a:srgbClr val="8276F1"/>
            </a:solidFill>
            <a:ln w="12700" cap="flat">
              <a:noFill/>
              <a:miter lim="400000"/>
            </a:ln>
            <a:effectLst/>
          </c:spPr>
          <c:explosion val="0"/>
          <c:dPt>
            <c:idx val="1"/>
            <c:bubble3D val="0"/>
            <c:spPr>
              <a:solidFill>
                <a:srgbClr val="F5BFC4"/>
              </a:solidFill>
              <a:ln w="12700" cap="flat">
                <a:noFill/>
                <a:miter lim="400000"/>
              </a:ln>
              <a:effectLst/>
            </c:spPr>
          </c:dPt>
          <c:dLbls>
            <c:delete val="1"/>
          </c:dLbls>
          <c:cat>
            <c:strRef>
              <c:f>Sheet1!$B$1:$C$1</c:f>
              <c:strCache>
                <c:ptCount val="2"/>
                <c:pt idx="0">
                  <c:v>本土店</c:v>
                </c:pt>
                <c:pt idx="1">
                  <c:v>跨境店</c:v>
                </c:pt>
              </c:strCache>
            </c:strRef>
          </c:cat>
          <c:val>
            <c:numRef>
              <c:f>Sheet1!$B$2:$C$2</c:f>
              <c:numCache>
                <c:formatCode>General</c:formatCode>
                <c:ptCount val="2"/>
                <c:pt idx="0">
                  <c:v>0.9081</c:v>
                </c:pt>
                <c:pt idx="1">
                  <c:v>0.0919</c:v>
                </c:pt>
              </c:numCache>
            </c:numRef>
          </c:val>
        </c:ser>
        <c:dLbls>
          <c:showLegendKey val="0"/>
          <c:showVal val="0"/>
          <c:showCatName val="0"/>
          <c:showSerName val="0"/>
          <c:showPercent val="0"/>
          <c:showBubbleSize val="0"/>
          <c:showLeaderLines val="1"/>
        </c:dLbls>
        <c:firstSliceAng val="16"/>
        <c:holeSize val="75"/>
      </c:doughnutChart>
      <c:spPr>
        <a:noFill/>
        <a:ln w="12700" cap="flat">
          <a:noFill/>
          <a:miter lim="400000"/>
        </a:ln>
        <a:effectLst/>
      </c:spPr>
    </c:plotArea>
    <c:plotVisOnly val="1"/>
    <c:dispBlanksAs val="gap"/>
    <c:showDLblsOverMax val="1"/>
  </c:chart>
  <c:spPr>
    <a:noFill/>
    <a:ln>
      <a:noFill/>
    </a:ln>
    <a:effectLst/>
  </c:spPr>
  <c:txPr>
    <a:bodyPr/>
    <a:lstStyle/>
    <a:p>
      <a:pPr>
        <a:defRPr lang="zh-CN"/>
      </a:pPr>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04"/>
          <c:y val="0.167704"/>
          <c:w val="0.84094"/>
          <c:h val="0.724329"/>
        </c:manualLayout>
      </c:layout>
      <c:lineChart>
        <c:grouping val="standard"/>
        <c:varyColors val="0"/>
        <c:ser>
          <c:idx val="0"/>
          <c:order val="0"/>
          <c:tx>
            <c:strRef>
              <c:f>Sheet1!$A$2</c:f>
              <c:strCache>
                <c:ptCount val="1"/>
                <c:pt idx="0">
                  <c:v>Thailand</c:v>
                </c:pt>
              </c:strCache>
            </c:strRef>
          </c:tx>
          <c:spPr>
            <a:ln w="38100" cap="flat" cmpd="sng" algn="ctr">
              <a:solidFill>
                <a:srgbClr val="5849EB"/>
              </a:solidFill>
              <a:prstDash val="solid"/>
              <a:miter lim="400000"/>
            </a:ln>
            <a:effectLst/>
          </c:spPr>
          <c:marker>
            <c:symbol val="none"/>
          </c:marker>
          <c:dLbls>
            <c:delete val="1"/>
          </c:dLbls>
          <c:cat>
            <c:numRef>
              <c:f>Sheet1!$B$1:$N$1</c:f>
              <c:numCache>
                <c:formatCode>General</c:formatCode>
                <c:ptCount val="13"/>
                <c:pt idx="0">
                  <c:v>2023.05</c:v>
                </c:pt>
                <c:pt idx="1">
                  <c:v>2023.06</c:v>
                </c:pt>
                <c:pt idx="2">
                  <c:v>2023.07</c:v>
                </c:pt>
                <c:pt idx="3">
                  <c:v>2023.08</c:v>
                </c:pt>
                <c:pt idx="4">
                  <c:v>2023.09</c:v>
                </c:pt>
                <c:pt idx="5">
                  <c:v>2023.1</c:v>
                </c:pt>
                <c:pt idx="6">
                  <c:v>2023.11</c:v>
                </c:pt>
                <c:pt idx="7">
                  <c:v>2023.12</c:v>
                </c:pt>
                <c:pt idx="8">
                  <c:v>2024.01</c:v>
                </c:pt>
                <c:pt idx="9">
                  <c:v>2024.02</c:v>
                </c:pt>
                <c:pt idx="10">
                  <c:v>2024.03</c:v>
                </c:pt>
                <c:pt idx="11">
                  <c:v>2024.04</c:v>
                </c:pt>
                <c:pt idx="12">
                  <c:v>2024.05</c:v>
                </c:pt>
              </c:numCache>
            </c:numRef>
          </c:cat>
          <c:val>
            <c:numRef>
              <c:f>Sheet1!$B$2:$N$2</c:f>
              <c:numCache>
                <c:formatCode>General</c:formatCode>
                <c:ptCount val="13"/>
                <c:pt idx="0">
                  <c:v>10095</c:v>
                </c:pt>
                <c:pt idx="1">
                  <c:v>12192</c:v>
                </c:pt>
                <c:pt idx="2">
                  <c:v>13286</c:v>
                </c:pt>
                <c:pt idx="3">
                  <c:v>13574</c:v>
                </c:pt>
                <c:pt idx="4">
                  <c:v>14332</c:v>
                </c:pt>
                <c:pt idx="5">
                  <c:v>15116</c:v>
                </c:pt>
                <c:pt idx="6">
                  <c:v>16650</c:v>
                </c:pt>
                <c:pt idx="7">
                  <c:v>18336</c:v>
                </c:pt>
                <c:pt idx="8">
                  <c:v>19611</c:v>
                </c:pt>
                <c:pt idx="9">
                  <c:v>20786</c:v>
                </c:pt>
                <c:pt idx="10">
                  <c:v>21182</c:v>
                </c:pt>
                <c:pt idx="11">
                  <c:v>21314</c:v>
                </c:pt>
                <c:pt idx="12">
                  <c:v>21760</c:v>
                </c:pt>
              </c:numCache>
            </c:numRef>
          </c:val>
          <c:smooth val="1"/>
        </c:ser>
        <c:ser>
          <c:idx val="1"/>
          <c:order val="1"/>
          <c:tx>
            <c:strRef>
              <c:f>Sheet1!$A$3</c:f>
              <c:strCache>
                <c:ptCount val="1"/>
                <c:pt idx="0">
                  <c:v>Indonesia</c:v>
                </c:pt>
              </c:strCache>
            </c:strRef>
          </c:tx>
          <c:spPr>
            <a:ln w="38100" cap="flat" cmpd="sng" algn="ctr">
              <a:solidFill>
                <a:srgbClr val="5B9A86"/>
              </a:solidFill>
              <a:prstDash val="solid"/>
              <a:miter lim="400000"/>
            </a:ln>
            <a:effectLst/>
          </c:spPr>
          <c:marker>
            <c:symbol val="none"/>
          </c:marker>
          <c:dLbls>
            <c:delete val="1"/>
          </c:dLbls>
          <c:cat>
            <c:numRef>
              <c:f>Sheet1!$B$1:$N$1</c:f>
              <c:numCache>
                <c:formatCode>General</c:formatCode>
                <c:ptCount val="13"/>
                <c:pt idx="0">
                  <c:v>2023.05</c:v>
                </c:pt>
                <c:pt idx="1">
                  <c:v>2023.06</c:v>
                </c:pt>
                <c:pt idx="2">
                  <c:v>2023.07</c:v>
                </c:pt>
                <c:pt idx="3">
                  <c:v>2023.08</c:v>
                </c:pt>
                <c:pt idx="4">
                  <c:v>2023.09</c:v>
                </c:pt>
                <c:pt idx="5">
                  <c:v>2023.1</c:v>
                </c:pt>
                <c:pt idx="6">
                  <c:v>2023.11</c:v>
                </c:pt>
                <c:pt idx="7">
                  <c:v>2023.12</c:v>
                </c:pt>
                <c:pt idx="8">
                  <c:v>2024.01</c:v>
                </c:pt>
                <c:pt idx="9">
                  <c:v>2024.02</c:v>
                </c:pt>
                <c:pt idx="10">
                  <c:v>2024.03</c:v>
                </c:pt>
                <c:pt idx="11">
                  <c:v>2024.04</c:v>
                </c:pt>
                <c:pt idx="12">
                  <c:v>2024.05</c:v>
                </c:pt>
              </c:numCache>
            </c:numRef>
          </c:cat>
          <c:val>
            <c:numRef>
              <c:f>Sheet1!$B$3:$N$3</c:f>
              <c:numCache>
                <c:formatCode>General</c:formatCode>
                <c:ptCount val="13"/>
                <c:pt idx="0">
                  <c:v>12368</c:v>
                </c:pt>
                <c:pt idx="1">
                  <c:v>14758</c:v>
                </c:pt>
                <c:pt idx="2">
                  <c:v>16038</c:v>
                </c:pt>
                <c:pt idx="3">
                  <c:v>16477</c:v>
                </c:pt>
                <c:pt idx="4">
                  <c:v>17415</c:v>
                </c:pt>
                <c:pt idx="5">
                  <c:v>17470</c:v>
                </c:pt>
                <c:pt idx="6">
                  <c:v>17470</c:v>
                </c:pt>
                <c:pt idx="7">
                  <c:v>18889</c:v>
                </c:pt>
                <c:pt idx="8">
                  <c:v>20537</c:v>
                </c:pt>
                <c:pt idx="9">
                  <c:v>21726</c:v>
                </c:pt>
                <c:pt idx="10">
                  <c:v>22121</c:v>
                </c:pt>
                <c:pt idx="11">
                  <c:v>22196</c:v>
                </c:pt>
                <c:pt idx="12">
                  <c:v>22582</c:v>
                </c:pt>
              </c:numCache>
            </c:numRef>
          </c:val>
          <c:smooth val="1"/>
        </c:ser>
        <c:ser>
          <c:idx val="2"/>
          <c:order val="2"/>
          <c:tx>
            <c:strRef>
              <c:f>Sheet1!$A$4</c:f>
              <c:strCache>
                <c:ptCount val="1"/>
                <c:pt idx="0">
                  <c:v>Vietnam</c:v>
                </c:pt>
              </c:strCache>
            </c:strRef>
          </c:tx>
          <c:spPr>
            <a:ln w="38100" cap="flat" cmpd="sng" algn="ctr">
              <a:solidFill>
                <a:srgbClr val="A1CC42"/>
              </a:solidFill>
              <a:prstDash val="solid"/>
              <a:miter lim="400000"/>
            </a:ln>
            <a:effectLst/>
          </c:spPr>
          <c:marker>
            <c:symbol val="none"/>
          </c:marker>
          <c:dLbls>
            <c:delete val="1"/>
          </c:dLbls>
          <c:cat>
            <c:numRef>
              <c:f>Sheet1!$B$1:$N$1</c:f>
              <c:numCache>
                <c:formatCode>General</c:formatCode>
                <c:ptCount val="13"/>
                <c:pt idx="0">
                  <c:v>2023.05</c:v>
                </c:pt>
                <c:pt idx="1">
                  <c:v>2023.06</c:v>
                </c:pt>
                <c:pt idx="2">
                  <c:v>2023.07</c:v>
                </c:pt>
                <c:pt idx="3">
                  <c:v>2023.08</c:v>
                </c:pt>
                <c:pt idx="4">
                  <c:v>2023.09</c:v>
                </c:pt>
                <c:pt idx="5">
                  <c:v>2023.1</c:v>
                </c:pt>
                <c:pt idx="6">
                  <c:v>2023.11</c:v>
                </c:pt>
                <c:pt idx="7">
                  <c:v>2023.12</c:v>
                </c:pt>
                <c:pt idx="8">
                  <c:v>2024.01</c:v>
                </c:pt>
                <c:pt idx="9">
                  <c:v>2024.02</c:v>
                </c:pt>
                <c:pt idx="10">
                  <c:v>2024.03</c:v>
                </c:pt>
                <c:pt idx="11">
                  <c:v>2024.04</c:v>
                </c:pt>
                <c:pt idx="12">
                  <c:v>2024.05</c:v>
                </c:pt>
              </c:numCache>
            </c:numRef>
          </c:cat>
          <c:val>
            <c:numRef>
              <c:f>Sheet1!$B$4:$N$4</c:f>
              <c:numCache>
                <c:formatCode>General</c:formatCode>
                <c:ptCount val="13"/>
                <c:pt idx="0">
                  <c:v>8377</c:v>
                </c:pt>
                <c:pt idx="1">
                  <c:v>9891</c:v>
                </c:pt>
                <c:pt idx="2">
                  <c:v>10755</c:v>
                </c:pt>
                <c:pt idx="3">
                  <c:v>10758</c:v>
                </c:pt>
                <c:pt idx="4">
                  <c:v>11545</c:v>
                </c:pt>
                <c:pt idx="5">
                  <c:v>12453</c:v>
                </c:pt>
                <c:pt idx="6">
                  <c:v>13433</c:v>
                </c:pt>
                <c:pt idx="7">
                  <c:v>15403</c:v>
                </c:pt>
                <c:pt idx="8">
                  <c:v>16662</c:v>
                </c:pt>
                <c:pt idx="9">
                  <c:v>17533</c:v>
                </c:pt>
                <c:pt idx="10">
                  <c:v>17993</c:v>
                </c:pt>
                <c:pt idx="11">
                  <c:v>17993</c:v>
                </c:pt>
                <c:pt idx="12">
                  <c:v>17994</c:v>
                </c:pt>
              </c:numCache>
            </c:numRef>
          </c:val>
          <c:smooth val="1"/>
        </c:ser>
        <c:ser>
          <c:idx val="3"/>
          <c:order val="3"/>
          <c:tx>
            <c:strRef>
              <c:f>Sheet1!$A$5</c:f>
              <c:strCache>
                <c:ptCount val="1"/>
                <c:pt idx="0">
                  <c:v>the Philippines</c:v>
                </c:pt>
              </c:strCache>
            </c:strRef>
          </c:tx>
          <c:spPr>
            <a:ln w="38100" cap="flat" cmpd="sng" algn="ctr">
              <a:solidFill>
                <a:srgbClr val="00AEFF"/>
              </a:solidFill>
              <a:prstDash val="solid"/>
              <a:miter lim="400000"/>
            </a:ln>
            <a:effectLst/>
          </c:spPr>
          <c:marker>
            <c:symbol val="none"/>
          </c:marker>
          <c:dLbls>
            <c:delete val="1"/>
          </c:dLbls>
          <c:cat>
            <c:numRef>
              <c:f>Sheet1!$B$1:$N$1</c:f>
              <c:numCache>
                <c:formatCode>General</c:formatCode>
                <c:ptCount val="13"/>
                <c:pt idx="0">
                  <c:v>2023.05</c:v>
                </c:pt>
                <c:pt idx="1">
                  <c:v>2023.06</c:v>
                </c:pt>
                <c:pt idx="2">
                  <c:v>2023.07</c:v>
                </c:pt>
                <c:pt idx="3">
                  <c:v>2023.08</c:v>
                </c:pt>
                <c:pt idx="4">
                  <c:v>2023.09</c:v>
                </c:pt>
                <c:pt idx="5">
                  <c:v>2023.1</c:v>
                </c:pt>
                <c:pt idx="6">
                  <c:v>2023.11</c:v>
                </c:pt>
                <c:pt idx="7">
                  <c:v>2023.12</c:v>
                </c:pt>
                <c:pt idx="8">
                  <c:v>2024.01</c:v>
                </c:pt>
                <c:pt idx="9">
                  <c:v>2024.02</c:v>
                </c:pt>
                <c:pt idx="10">
                  <c:v>2024.03</c:v>
                </c:pt>
                <c:pt idx="11">
                  <c:v>2024.04</c:v>
                </c:pt>
                <c:pt idx="12">
                  <c:v>2024.05</c:v>
                </c:pt>
              </c:numCache>
            </c:numRef>
          </c:cat>
          <c:val>
            <c:numRef>
              <c:f>Sheet1!$B$5:$N$5</c:f>
              <c:numCache>
                <c:formatCode>General</c:formatCode>
                <c:ptCount val="13"/>
                <c:pt idx="0">
                  <c:v>8511</c:v>
                </c:pt>
                <c:pt idx="1">
                  <c:v>9830</c:v>
                </c:pt>
                <c:pt idx="2">
                  <c:v>11109</c:v>
                </c:pt>
                <c:pt idx="3">
                  <c:v>11158</c:v>
                </c:pt>
                <c:pt idx="4">
                  <c:v>11552</c:v>
                </c:pt>
                <c:pt idx="5">
                  <c:v>11962</c:v>
                </c:pt>
                <c:pt idx="6">
                  <c:v>13131</c:v>
                </c:pt>
                <c:pt idx="7">
                  <c:v>14115</c:v>
                </c:pt>
                <c:pt idx="8">
                  <c:v>14917</c:v>
                </c:pt>
                <c:pt idx="9">
                  <c:v>15551</c:v>
                </c:pt>
                <c:pt idx="10">
                  <c:v>15806</c:v>
                </c:pt>
                <c:pt idx="11">
                  <c:v>15904</c:v>
                </c:pt>
                <c:pt idx="12">
                  <c:v>16200</c:v>
                </c:pt>
              </c:numCache>
            </c:numRef>
          </c:val>
          <c:smooth val="1"/>
        </c:ser>
        <c:ser>
          <c:idx val="4"/>
          <c:order val="4"/>
          <c:tx>
            <c:strRef>
              <c:f>Sheet1!$A$6</c:f>
              <c:strCache>
                <c:ptCount val="1"/>
                <c:pt idx="0">
                  <c:v>Malaysia</c:v>
                </c:pt>
              </c:strCache>
            </c:strRef>
          </c:tx>
          <c:spPr>
            <a:ln w="38100" cap="flat" cmpd="sng" algn="ctr">
              <a:solidFill>
                <a:srgbClr val="5E5E5E"/>
              </a:solidFill>
              <a:prstDash val="solid"/>
              <a:miter lim="400000"/>
            </a:ln>
            <a:effectLst/>
          </c:spPr>
          <c:marker>
            <c:symbol val="none"/>
          </c:marker>
          <c:dLbls>
            <c:delete val="1"/>
          </c:dLbls>
          <c:cat>
            <c:numRef>
              <c:f>Sheet1!$B$1:$N$1</c:f>
              <c:numCache>
                <c:formatCode>General</c:formatCode>
                <c:ptCount val="13"/>
                <c:pt idx="0">
                  <c:v>2023.05</c:v>
                </c:pt>
                <c:pt idx="1">
                  <c:v>2023.06</c:v>
                </c:pt>
                <c:pt idx="2">
                  <c:v>2023.07</c:v>
                </c:pt>
                <c:pt idx="3">
                  <c:v>2023.08</c:v>
                </c:pt>
                <c:pt idx="4">
                  <c:v>2023.09</c:v>
                </c:pt>
                <c:pt idx="5">
                  <c:v>2023.1</c:v>
                </c:pt>
                <c:pt idx="6">
                  <c:v>2023.11</c:v>
                </c:pt>
                <c:pt idx="7">
                  <c:v>2023.12</c:v>
                </c:pt>
                <c:pt idx="8">
                  <c:v>2024.01</c:v>
                </c:pt>
                <c:pt idx="9">
                  <c:v>2024.02</c:v>
                </c:pt>
                <c:pt idx="10">
                  <c:v>2024.03</c:v>
                </c:pt>
                <c:pt idx="11">
                  <c:v>2024.04</c:v>
                </c:pt>
                <c:pt idx="12">
                  <c:v>2024.05</c:v>
                </c:pt>
              </c:numCache>
            </c:numRef>
          </c:cat>
          <c:val>
            <c:numRef>
              <c:f>Sheet1!$B$6:$N$6</c:f>
              <c:numCache>
                <c:formatCode>General</c:formatCode>
                <c:ptCount val="13"/>
                <c:pt idx="0">
                  <c:v>7127</c:v>
                </c:pt>
                <c:pt idx="1">
                  <c:v>8502</c:v>
                </c:pt>
                <c:pt idx="2">
                  <c:v>9777</c:v>
                </c:pt>
                <c:pt idx="3">
                  <c:v>9817</c:v>
                </c:pt>
                <c:pt idx="4">
                  <c:v>10187</c:v>
                </c:pt>
                <c:pt idx="5">
                  <c:v>10187</c:v>
                </c:pt>
                <c:pt idx="6">
                  <c:v>11476</c:v>
                </c:pt>
                <c:pt idx="7">
                  <c:v>12833</c:v>
                </c:pt>
                <c:pt idx="8">
                  <c:v>13813</c:v>
                </c:pt>
                <c:pt idx="9">
                  <c:v>14507</c:v>
                </c:pt>
                <c:pt idx="10">
                  <c:v>14727</c:v>
                </c:pt>
                <c:pt idx="11">
                  <c:v>14820</c:v>
                </c:pt>
                <c:pt idx="12">
                  <c:v>15137</c:v>
                </c:pt>
              </c:numCache>
            </c:numRef>
          </c:val>
          <c:smooth val="1"/>
        </c:ser>
        <c:ser>
          <c:idx val="5"/>
          <c:order val="5"/>
          <c:tx>
            <c:strRef>
              <c:f>Sheet1!$A$7</c:f>
              <c:strCache>
                <c:ptCount val="1"/>
                <c:pt idx="0">
                  <c:v>Singapore</c:v>
                </c:pt>
              </c:strCache>
            </c:strRef>
          </c:tx>
          <c:spPr>
            <a:ln w="38100" cap="flat" cmpd="sng" algn="ctr">
              <a:solidFill>
                <a:srgbClr val="ED7763"/>
              </a:solidFill>
              <a:prstDash val="solid"/>
              <a:miter lim="400000"/>
            </a:ln>
            <a:effectLst/>
          </c:spPr>
          <c:marker>
            <c:symbol val="none"/>
          </c:marker>
          <c:dLbls>
            <c:delete val="1"/>
          </c:dLbls>
          <c:cat>
            <c:numRef>
              <c:f>Sheet1!$B$1:$N$1</c:f>
              <c:numCache>
                <c:formatCode>General</c:formatCode>
                <c:ptCount val="13"/>
                <c:pt idx="0">
                  <c:v>2023.05</c:v>
                </c:pt>
                <c:pt idx="1">
                  <c:v>2023.06</c:v>
                </c:pt>
                <c:pt idx="2">
                  <c:v>2023.07</c:v>
                </c:pt>
                <c:pt idx="3">
                  <c:v>2023.08</c:v>
                </c:pt>
                <c:pt idx="4">
                  <c:v>2023.09</c:v>
                </c:pt>
                <c:pt idx="5">
                  <c:v>2023.1</c:v>
                </c:pt>
                <c:pt idx="6">
                  <c:v>2023.11</c:v>
                </c:pt>
                <c:pt idx="7">
                  <c:v>2023.12</c:v>
                </c:pt>
                <c:pt idx="8">
                  <c:v>2024.01</c:v>
                </c:pt>
                <c:pt idx="9">
                  <c:v>2024.02</c:v>
                </c:pt>
                <c:pt idx="10">
                  <c:v>2024.03</c:v>
                </c:pt>
                <c:pt idx="11">
                  <c:v>2024.04</c:v>
                </c:pt>
                <c:pt idx="12">
                  <c:v>2024.05</c:v>
                </c:pt>
              </c:numCache>
            </c:numRef>
          </c:cat>
          <c:val>
            <c:numRef>
              <c:f>Sheet1!$B$7:$N$7</c:f>
              <c:numCache>
                <c:formatCode>General</c:formatCode>
                <c:ptCount val="13"/>
                <c:pt idx="0">
                  <c:v>445</c:v>
                </c:pt>
                <c:pt idx="1">
                  <c:v>519</c:v>
                </c:pt>
                <c:pt idx="2">
                  <c:v>624</c:v>
                </c:pt>
                <c:pt idx="3">
                  <c:v>627</c:v>
                </c:pt>
                <c:pt idx="4">
                  <c:v>657</c:v>
                </c:pt>
                <c:pt idx="5">
                  <c:v>694</c:v>
                </c:pt>
                <c:pt idx="6">
                  <c:v>831</c:v>
                </c:pt>
                <c:pt idx="7">
                  <c:v>956</c:v>
                </c:pt>
                <c:pt idx="8">
                  <c:v>1171</c:v>
                </c:pt>
                <c:pt idx="9">
                  <c:v>1262</c:v>
                </c:pt>
                <c:pt idx="10">
                  <c:v>1312</c:v>
                </c:pt>
                <c:pt idx="11">
                  <c:v>1346</c:v>
                </c:pt>
                <c:pt idx="12">
                  <c:v>1421</c:v>
                </c:pt>
              </c:numCache>
            </c:numRef>
          </c:val>
          <c:smooth val="1"/>
        </c:ser>
        <c:ser>
          <c:idx val="6"/>
          <c:order val="6"/>
          <c:tx>
            <c:strRef>
              <c:f>Sheet1!$A$8</c:f>
              <c:strCache>
                <c:ptCount val="1"/>
                <c:pt idx="0">
                  <c:v>the US</c:v>
                </c:pt>
              </c:strCache>
            </c:strRef>
          </c:tx>
          <c:spPr>
            <a:ln w="38100" cap="flat" cmpd="sng" algn="ctr">
              <a:solidFill>
                <a:srgbClr val="65D8E3"/>
              </a:solidFill>
              <a:prstDash val="solid"/>
              <a:miter lim="400000"/>
            </a:ln>
            <a:effectLst/>
          </c:spPr>
          <c:marker>
            <c:symbol val="none"/>
          </c:marker>
          <c:dLbls>
            <c:delete val="1"/>
          </c:dLbls>
          <c:cat>
            <c:numRef>
              <c:f>Sheet1!$B$1:$N$1</c:f>
              <c:numCache>
                <c:formatCode>General</c:formatCode>
                <c:ptCount val="13"/>
                <c:pt idx="0">
                  <c:v>2023.05</c:v>
                </c:pt>
                <c:pt idx="1">
                  <c:v>2023.06</c:v>
                </c:pt>
                <c:pt idx="2">
                  <c:v>2023.07</c:v>
                </c:pt>
                <c:pt idx="3">
                  <c:v>2023.08</c:v>
                </c:pt>
                <c:pt idx="4">
                  <c:v>2023.09</c:v>
                </c:pt>
                <c:pt idx="5">
                  <c:v>2023.1</c:v>
                </c:pt>
                <c:pt idx="6">
                  <c:v>2023.11</c:v>
                </c:pt>
                <c:pt idx="7">
                  <c:v>2023.12</c:v>
                </c:pt>
                <c:pt idx="8">
                  <c:v>2024.01</c:v>
                </c:pt>
                <c:pt idx="9">
                  <c:v>2024.02</c:v>
                </c:pt>
                <c:pt idx="10">
                  <c:v>2024.03</c:v>
                </c:pt>
                <c:pt idx="11">
                  <c:v>2024.04</c:v>
                </c:pt>
                <c:pt idx="12">
                  <c:v>2024.05</c:v>
                </c:pt>
              </c:numCache>
            </c:numRef>
          </c:cat>
          <c:val>
            <c:numRef>
              <c:f>Sheet1!$B$8:$N$8</c:f>
              <c:numCache>
                <c:formatCode>General</c:formatCode>
                <c:ptCount val="13"/>
                <c:pt idx="0">
                  <c:v>105</c:v>
                </c:pt>
                <c:pt idx="1">
                  <c:v>304</c:v>
                </c:pt>
                <c:pt idx="2">
                  <c:v>718</c:v>
                </c:pt>
                <c:pt idx="3">
                  <c:v>1522</c:v>
                </c:pt>
                <c:pt idx="4">
                  <c:v>2601</c:v>
                </c:pt>
                <c:pt idx="5">
                  <c:v>4038</c:v>
                </c:pt>
                <c:pt idx="6">
                  <c:v>6169</c:v>
                </c:pt>
                <c:pt idx="7">
                  <c:v>7861</c:v>
                </c:pt>
                <c:pt idx="8">
                  <c:v>9590</c:v>
                </c:pt>
                <c:pt idx="9">
                  <c:v>11280</c:v>
                </c:pt>
                <c:pt idx="10">
                  <c:v>12193</c:v>
                </c:pt>
                <c:pt idx="11">
                  <c:v>12582</c:v>
                </c:pt>
                <c:pt idx="12">
                  <c:v>13144</c:v>
                </c:pt>
              </c:numCache>
            </c:numRef>
          </c:val>
          <c:smooth val="1"/>
        </c:ser>
        <c:ser>
          <c:idx val="7"/>
          <c:order val="7"/>
          <c:tx>
            <c:strRef>
              <c:f>Sheet1!$A$9</c:f>
              <c:strCache>
                <c:ptCount val="1"/>
                <c:pt idx="0">
                  <c:v>the UK</c:v>
                </c:pt>
              </c:strCache>
            </c:strRef>
          </c:tx>
          <c:spPr>
            <a:ln w="38100" cap="flat" cmpd="sng" algn="ctr">
              <a:solidFill>
                <a:srgbClr val="F5BFC4"/>
              </a:solidFill>
              <a:prstDash val="solid"/>
              <a:miter lim="400000"/>
            </a:ln>
            <a:effectLst/>
          </c:spPr>
          <c:marker>
            <c:symbol val="none"/>
          </c:marker>
          <c:dLbls>
            <c:delete val="1"/>
          </c:dLbls>
          <c:cat>
            <c:numRef>
              <c:f>Sheet1!$B$1:$N$1</c:f>
              <c:numCache>
                <c:formatCode>General</c:formatCode>
                <c:ptCount val="13"/>
                <c:pt idx="0">
                  <c:v>2023.05</c:v>
                </c:pt>
                <c:pt idx="1">
                  <c:v>2023.06</c:v>
                </c:pt>
                <c:pt idx="2">
                  <c:v>2023.07</c:v>
                </c:pt>
                <c:pt idx="3">
                  <c:v>2023.08</c:v>
                </c:pt>
                <c:pt idx="4">
                  <c:v>2023.09</c:v>
                </c:pt>
                <c:pt idx="5">
                  <c:v>2023.1</c:v>
                </c:pt>
                <c:pt idx="6">
                  <c:v>2023.11</c:v>
                </c:pt>
                <c:pt idx="7">
                  <c:v>2023.12</c:v>
                </c:pt>
                <c:pt idx="8">
                  <c:v>2024.01</c:v>
                </c:pt>
                <c:pt idx="9">
                  <c:v>2024.02</c:v>
                </c:pt>
                <c:pt idx="10">
                  <c:v>2024.03</c:v>
                </c:pt>
                <c:pt idx="11">
                  <c:v>2024.04</c:v>
                </c:pt>
                <c:pt idx="12">
                  <c:v>2024.05</c:v>
                </c:pt>
              </c:numCache>
            </c:numRef>
          </c:cat>
          <c:val>
            <c:numRef>
              <c:f>Sheet1!$B$9:$N$9</c:f>
              <c:numCache>
                <c:formatCode>General</c:formatCode>
                <c:ptCount val="13"/>
                <c:pt idx="0">
                  <c:v>1406</c:v>
                </c:pt>
                <c:pt idx="1">
                  <c:v>1682</c:v>
                </c:pt>
                <c:pt idx="2">
                  <c:v>1976</c:v>
                </c:pt>
                <c:pt idx="3">
                  <c:v>1976</c:v>
                </c:pt>
                <c:pt idx="4">
                  <c:v>1977</c:v>
                </c:pt>
                <c:pt idx="5">
                  <c:v>1977</c:v>
                </c:pt>
                <c:pt idx="6">
                  <c:v>2822</c:v>
                </c:pt>
                <c:pt idx="7">
                  <c:v>3194</c:v>
                </c:pt>
                <c:pt idx="8">
                  <c:v>3818</c:v>
                </c:pt>
                <c:pt idx="9">
                  <c:v>4257</c:v>
                </c:pt>
                <c:pt idx="10">
                  <c:v>4390</c:v>
                </c:pt>
                <c:pt idx="11">
                  <c:v>4390</c:v>
                </c:pt>
                <c:pt idx="12">
                  <c:v>4390</c:v>
                </c:pt>
              </c:numCache>
            </c:numRef>
          </c:val>
          <c:smooth val="1"/>
        </c:ser>
        <c:dLbls>
          <c:showLegendKey val="0"/>
          <c:showVal val="0"/>
          <c:showCatName val="0"/>
          <c:showSerName val="0"/>
          <c:showPercent val="0"/>
          <c:showBubbleSize val="0"/>
        </c:dLbls>
        <c:marker val="0"/>
        <c:smooth val="1"/>
        <c:axId val="2094734552"/>
        <c:axId val="2094734553"/>
      </c:lineChart>
      <c:catAx>
        <c:axId val="2094734552"/>
        <c:scaling>
          <c:orientation val="minMax"/>
        </c:scaling>
        <c:delete val="0"/>
        <c:axPos val="b"/>
        <c:numFmt formatCode="General" sourceLinked="0"/>
        <c:majorTickMark val="none"/>
        <c:minorTickMark val="none"/>
        <c:tickLblPos val="low"/>
        <c:spPr>
          <a:ln w="12700" cap="flat" cmpd="sng" algn="ctr">
            <a:solidFill>
              <a:srgbClr val="000000"/>
            </a:solidFill>
            <a:prstDash val="solid"/>
            <a:miter lim="400000"/>
          </a:ln>
        </c:spPr>
        <c:txPr>
          <a:bodyPr rot="0" spcFirstLastPara="0" vertOverflow="ellipsis" vert="horz" wrap="square" anchor="ctr" anchorCtr="1"/>
          <a:lstStyle/>
          <a:p>
            <a:pPr>
              <a:defRPr lang="zh-CN" sz="16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crossAx val="2094734553"/>
        <c:crosses val="autoZero"/>
        <c:auto val="1"/>
        <c:lblAlgn val="ctr"/>
        <c:lblOffset val="100"/>
        <c:noMultiLvlLbl val="1"/>
      </c:catAx>
      <c:valAx>
        <c:axId val="2094734553"/>
        <c:scaling>
          <c:orientation val="minMax"/>
          <c:max val="25000"/>
        </c:scaling>
        <c:delete val="0"/>
        <c:axPos val="l"/>
        <c:numFmt formatCode="General" sourceLinked="0"/>
        <c:majorTickMark val="none"/>
        <c:minorTickMark val="none"/>
        <c:tickLblPos val="nextTo"/>
        <c:spPr>
          <a:ln w="12700" cap="flat" cmpd="sng" algn="ctr">
            <a:noFill/>
            <a:prstDash val="solid"/>
            <a:miter lim="400000"/>
          </a:ln>
        </c:spPr>
        <c:txPr>
          <a:bodyPr rot="0" spcFirstLastPara="0" vertOverflow="ellipsis" vert="horz" wrap="square" anchor="ctr" anchorCtr="1"/>
          <a:lstStyle/>
          <a:p>
            <a:pPr>
              <a:defRPr lang="zh-CN" sz="16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crossAx val="2094734552"/>
        <c:crosses val="autoZero"/>
        <c:crossBetween val="midCat"/>
        <c:majorUnit val="5000"/>
        <c:minorUnit val="2500"/>
      </c:valAx>
      <c:spPr>
        <a:noFill/>
        <a:ln w="12700" cap="flat">
          <a:noFill/>
          <a:miter lim="400000"/>
        </a:ln>
        <a:effectLst/>
      </c:spPr>
    </c:plotArea>
    <c:legend>
      <c:legendPos val="t"/>
      <c:legendEntry>
        <c:idx val="0"/>
        <c:txPr>
          <a:bodyPr rot="0" spcFirstLastPara="0" vertOverflow="ellipsis" vert="horz" wrap="square" anchor="ctr" anchorCtr="1"/>
          <a:lstStyle/>
          <a:p>
            <a:pPr>
              <a:defRPr lang="zh-CN" sz="1600" b="0" i="0" u="none" strike="noStrike" kern="1200" baseline="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1"/>
        <c:txPr>
          <a:bodyPr rot="0" spcFirstLastPara="0" vertOverflow="ellipsis" vert="horz" wrap="square" anchor="ctr" anchorCtr="1"/>
          <a:lstStyle/>
          <a:p>
            <a:pPr>
              <a:defRPr lang="zh-CN" sz="1600" b="0" i="0" u="none" strike="noStrike" kern="1200" baseline="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2"/>
        <c:txPr>
          <a:bodyPr rot="0" spcFirstLastPara="0" vertOverflow="ellipsis" vert="horz" wrap="square" anchor="ctr" anchorCtr="1"/>
          <a:lstStyle/>
          <a:p>
            <a:pPr>
              <a:defRPr lang="zh-CN" sz="1600" b="0" i="0" u="none" strike="noStrike" kern="1200" baseline="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3"/>
        <c:txPr>
          <a:bodyPr rot="0" spcFirstLastPara="0" vertOverflow="ellipsis" vert="horz" wrap="square" anchor="ctr" anchorCtr="1"/>
          <a:lstStyle/>
          <a:p>
            <a:pPr>
              <a:defRPr lang="zh-CN" sz="1600" b="0" i="0" u="none" strike="noStrike" kern="1200" baseline="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4"/>
        <c:txPr>
          <a:bodyPr rot="0" spcFirstLastPara="0" vertOverflow="ellipsis" vert="horz" wrap="square" anchor="ctr" anchorCtr="1"/>
          <a:lstStyle/>
          <a:p>
            <a:pPr>
              <a:defRPr lang="zh-CN" sz="1600" b="0" i="0" u="none" strike="noStrike" kern="1200" baseline="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5"/>
        <c:txPr>
          <a:bodyPr rot="0" spcFirstLastPara="0" vertOverflow="ellipsis" vert="horz" wrap="square" anchor="ctr" anchorCtr="1"/>
          <a:lstStyle/>
          <a:p>
            <a:pPr>
              <a:defRPr lang="zh-CN" sz="1600" b="0" i="0" u="none" strike="noStrike" kern="1200" baseline="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6"/>
        <c:txPr>
          <a:bodyPr rot="0" spcFirstLastPara="0" vertOverflow="ellipsis" vert="horz" wrap="square" anchor="ctr" anchorCtr="1"/>
          <a:lstStyle/>
          <a:p>
            <a:pPr>
              <a:defRPr lang="zh-CN" sz="1600" b="0" i="0" u="none" strike="noStrike" kern="1200" baseline="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7"/>
        <c:txPr>
          <a:bodyPr rot="0" spcFirstLastPara="0" vertOverflow="ellipsis" vert="horz" wrap="square" anchor="ctr" anchorCtr="1"/>
          <a:lstStyle/>
          <a:p>
            <a:pPr>
              <a:defRPr lang="zh-CN" sz="1600" b="0" i="0" u="none" strike="noStrike" kern="1200" baseline="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ayout>
        <c:manualLayout>
          <c:xMode val="edge"/>
          <c:yMode val="edge"/>
          <c:x val="0.0426738"/>
          <c:y val="0"/>
          <c:w val="0.909938"/>
          <c:h val="0.0803433"/>
        </c:manualLayout>
      </c:layout>
      <c:overlay val="1"/>
      <c:spPr>
        <a:noFill/>
        <a:ln w="12700" cap="flat">
          <a:noFill/>
          <a:miter lim="400000"/>
        </a:ln>
        <a:effectLst/>
      </c:spPr>
      <c:txPr>
        <a:bodyPr rot="0" spcFirstLastPara="0" vertOverflow="ellipsis" vert="horz" wrap="square" anchor="ctr" anchorCtr="1"/>
        <a:lstStyle/>
        <a:p>
          <a:pPr>
            <a:defRPr lang="zh-CN" sz="1600" b="0" i="0" u="none" strike="noStrike" kern="1200" baseline="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
    <c:plotVisOnly val="1"/>
    <c:dispBlanksAs val="gap"/>
    <c:showDLblsOverMax val="1"/>
  </c:chart>
  <c:spPr>
    <a:noFill/>
    <a:ln>
      <a:noFill/>
    </a:ln>
    <a:effectLst/>
  </c:spPr>
  <c:txPr>
    <a:bodyPr/>
    <a:lstStyle/>
    <a:p>
      <a:pPr>
        <a:defRPr lang="zh-CN" sz="1600">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75"/>
          <c:y val="0.226086"/>
          <c:w val="0.573225"/>
          <c:h val="0.761414"/>
        </c:manualLayout>
      </c:layout>
      <c:doughnutChart>
        <c:varyColors val="0"/>
        <c:ser>
          <c:idx val="0"/>
          <c:order val="0"/>
          <c:tx>
            <c:strRef>
              <c:f>Sheet1!$A$2</c:f>
              <c:strCache>
                <c:ptCount val="1"/>
                <c:pt idx="0">
                  <c:v>菲律宾</c:v>
                </c:pt>
              </c:strCache>
            </c:strRef>
          </c:tx>
          <c:spPr>
            <a:solidFill>
              <a:srgbClr val="8276F1"/>
            </a:solidFill>
            <a:ln w="12700" cap="flat">
              <a:noFill/>
              <a:miter lim="400000"/>
            </a:ln>
            <a:effectLst/>
          </c:spPr>
          <c:explosion val="0"/>
          <c:dPt>
            <c:idx val="0"/>
            <c:bubble3D val="0"/>
            <c:spPr>
              <a:solidFill>
                <a:srgbClr val="8276F1"/>
              </a:solidFill>
              <a:ln w="12700" cap="flat">
                <a:noFill/>
                <a:miter lim="400000"/>
              </a:ln>
              <a:effectLst/>
            </c:spPr>
          </c:dPt>
          <c:dPt>
            <c:idx val="1"/>
            <c:bubble3D val="0"/>
            <c:spPr>
              <a:solidFill>
                <a:srgbClr val="F5BFC4"/>
              </a:solidFill>
              <a:ln w="12700" cap="flat">
                <a:noFill/>
                <a:miter lim="400000"/>
              </a:ln>
              <a:effectLst/>
            </c:spPr>
          </c:dPt>
          <c:dLbls>
            <c:delete val="1"/>
          </c:dLbls>
          <c:cat>
            <c:strRef>
              <c:f>Sheet1!$B$1:$C$1</c:f>
              <c:strCache>
                <c:ptCount val="2"/>
                <c:pt idx="0">
                  <c:v>The Local Shop</c:v>
                </c:pt>
                <c:pt idx="1">
                  <c:v>The Cross-border Shop</c:v>
                </c:pt>
              </c:strCache>
            </c:strRef>
          </c:cat>
          <c:val>
            <c:numRef>
              <c:f>Sheet1!$B$2:$C$2</c:f>
              <c:numCache>
                <c:formatCode>General</c:formatCode>
                <c:ptCount val="2"/>
                <c:pt idx="0">
                  <c:v>0.8776</c:v>
                </c:pt>
                <c:pt idx="1">
                  <c:v>0.1224</c:v>
                </c:pt>
              </c:numCache>
            </c:numRef>
          </c:val>
        </c:ser>
        <c:dLbls>
          <c:showLegendKey val="0"/>
          <c:showVal val="0"/>
          <c:showCatName val="0"/>
          <c:showSerName val="0"/>
          <c:showPercent val="0"/>
          <c:showBubbleSize val="0"/>
          <c:showLeaderLines val="1"/>
        </c:dLbls>
        <c:firstSliceAng val="24"/>
        <c:holeSize val="75"/>
      </c:doughnutChart>
      <c:spPr>
        <a:noFill/>
        <a:ln w="12700" cap="flat">
          <a:noFill/>
          <a:miter lim="400000"/>
        </a:ln>
        <a:effectLst/>
      </c:spPr>
    </c:plotArea>
    <c:legend>
      <c:legendPos val="t"/>
      <c:legendEntry>
        <c:idx val="0"/>
        <c:txPr>
          <a:bodyPr rot="0" spcFirstLastPara="0" vertOverflow="ellipsis" vert="horz" wrap="square" anchor="ctr" anchorCtr="1"/>
          <a:lstStyle/>
          <a:p>
            <a:pPr>
              <a:defRPr lang="zh-CN" sz="16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1"/>
        <c:txPr>
          <a:bodyPr rot="0" spcFirstLastPara="0" vertOverflow="ellipsis" vert="horz" wrap="square" anchor="ctr" anchorCtr="1"/>
          <a:lstStyle/>
          <a:p>
            <a:pPr>
              <a:defRPr lang="zh-CN" sz="16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ayout>
        <c:manualLayout>
          <c:xMode val="edge"/>
          <c:yMode val="edge"/>
          <c:x val="0.00542085775327784"/>
          <c:y val="0.00725544024716486"/>
          <c:w val="1"/>
          <c:h val="0.141087"/>
        </c:manualLayout>
      </c:layout>
      <c:overlay val="1"/>
      <c:spPr>
        <a:noFill/>
        <a:ln w="12700" cap="flat">
          <a:noFill/>
          <a:miter lim="400000"/>
        </a:ln>
        <a:effectLst/>
      </c:spPr>
      <c:txPr>
        <a:bodyPr rot="0" spcFirstLastPara="0" vertOverflow="ellipsis" vert="horz" wrap="square" anchor="ctr" anchorCtr="1"/>
        <a:lstStyle/>
        <a:p>
          <a:pPr>
            <a:defRPr lang="zh-CN" sz="16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
    <c:plotVisOnly val="1"/>
    <c:dispBlanksAs val="gap"/>
    <c:showDLblsOverMax val="1"/>
  </c:chart>
  <c:spPr>
    <a:noFill/>
    <a:ln>
      <a:noFill/>
    </a:ln>
    <a:effectLst/>
  </c:spPr>
  <c:txPr>
    <a:bodyPr/>
    <a:lstStyle/>
    <a:p>
      <a:pPr>
        <a:defRPr lang="zh-CN" sz="1600">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1"/>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05"/>
          <c:y val="0.005"/>
          <c:w val="0.99"/>
          <c:h val="0.9875"/>
        </c:manualLayout>
      </c:layout>
      <c:doughnutChart>
        <c:varyColors val="0"/>
        <c:ser>
          <c:idx val="0"/>
          <c:order val="0"/>
          <c:tx>
            <c:strRef>
              <c:f>Sheet1!$A$2</c:f>
              <c:strCache>
                <c:ptCount val="1"/>
                <c:pt idx="0">
                  <c:v>英国</c:v>
                </c:pt>
              </c:strCache>
            </c:strRef>
          </c:tx>
          <c:spPr>
            <a:solidFill>
              <a:srgbClr val="8276F1"/>
            </a:solidFill>
            <a:ln w="12700" cap="flat">
              <a:noFill/>
              <a:miter lim="400000"/>
            </a:ln>
            <a:effectLst/>
          </c:spPr>
          <c:explosion val="0"/>
          <c:dPt>
            <c:idx val="1"/>
            <c:bubble3D val="0"/>
            <c:spPr>
              <a:solidFill>
                <a:srgbClr val="F5BFC4"/>
              </a:solidFill>
              <a:ln w="12700" cap="flat">
                <a:noFill/>
                <a:miter lim="400000"/>
              </a:ln>
              <a:effectLst/>
            </c:spPr>
          </c:dPt>
          <c:dLbls>
            <c:delete val="1"/>
          </c:dLbls>
          <c:cat>
            <c:strRef>
              <c:f>Sheet1!$B$1:$C$1</c:f>
              <c:strCache>
                <c:ptCount val="2"/>
                <c:pt idx="0">
                  <c:v>本土店</c:v>
                </c:pt>
                <c:pt idx="1">
                  <c:v>跨境店</c:v>
                </c:pt>
              </c:strCache>
            </c:strRef>
          </c:cat>
          <c:val>
            <c:numRef>
              <c:f>Sheet1!$B$2:$C$2</c:f>
              <c:numCache>
                <c:formatCode>General</c:formatCode>
                <c:ptCount val="2"/>
                <c:pt idx="0">
                  <c:v>0.8537</c:v>
                </c:pt>
                <c:pt idx="1">
                  <c:v>0.1463</c:v>
                </c:pt>
              </c:numCache>
            </c:numRef>
          </c:val>
        </c:ser>
        <c:dLbls>
          <c:showLegendKey val="0"/>
          <c:showVal val="0"/>
          <c:showCatName val="0"/>
          <c:showSerName val="0"/>
          <c:showPercent val="0"/>
          <c:showBubbleSize val="0"/>
          <c:showLeaderLines val="1"/>
        </c:dLbls>
        <c:firstSliceAng val="27"/>
        <c:holeSize val="75"/>
      </c:doughnutChart>
      <c:spPr>
        <a:noFill/>
        <a:ln w="12700" cap="flat">
          <a:noFill/>
          <a:miter lim="400000"/>
        </a:ln>
        <a:effectLst/>
      </c:spPr>
    </c:plotArea>
    <c:plotVisOnly val="1"/>
    <c:dispBlanksAs val="gap"/>
    <c:showDLblsOverMax val="1"/>
  </c:chart>
  <c:spPr>
    <a:noFill/>
    <a:ln>
      <a:noFill/>
    </a:ln>
    <a:effectLst/>
  </c:spPr>
  <c:txPr>
    <a:bodyPr/>
    <a:lstStyle/>
    <a:p>
      <a:pPr>
        <a:defRPr lang="zh-CN"/>
      </a:pPr>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1"/>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336"/>
          <c:y val="0.164363"/>
          <c:w val="0.827289"/>
          <c:h val="0.728307"/>
        </c:manualLayout>
      </c:layout>
      <c:lineChart>
        <c:grouping val="standard"/>
        <c:varyColors val="0"/>
        <c:ser>
          <c:idx val="0"/>
          <c:order val="0"/>
          <c:tx>
            <c:strRef>
              <c:f>Sheet1!$A$2</c:f>
              <c:strCache>
                <c:ptCount val="1"/>
                <c:pt idx="0">
                  <c:v>Thailand</c:v>
                </c:pt>
              </c:strCache>
            </c:strRef>
          </c:tx>
          <c:spPr>
            <a:ln w="38100" cap="flat" cmpd="sng" algn="ctr">
              <a:solidFill>
                <a:srgbClr val="5849EB"/>
              </a:solidFill>
              <a:prstDash val="solid"/>
              <a:miter lim="400000"/>
            </a:ln>
            <a:effectLst/>
          </c:spPr>
          <c:marker>
            <c:symbol val="none"/>
          </c:marker>
          <c:dLbls>
            <c:delete val="1"/>
          </c:dLbls>
          <c:cat>
            <c:numRef>
              <c:f>Sheet1!$B$1:$N$1</c:f>
              <c:numCache>
                <c:formatCode>General</c:formatCode>
                <c:ptCount val="13"/>
                <c:pt idx="0">
                  <c:v>2023.05</c:v>
                </c:pt>
                <c:pt idx="1">
                  <c:v>2023.06</c:v>
                </c:pt>
                <c:pt idx="2">
                  <c:v>2023.07</c:v>
                </c:pt>
                <c:pt idx="3">
                  <c:v>2023.08</c:v>
                </c:pt>
                <c:pt idx="4">
                  <c:v>2023.09</c:v>
                </c:pt>
                <c:pt idx="5">
                  <c:v>2023.1</c:v>
                </c:pt>
                <c:pt idx="6">
                  <c:v>2023.11</c:v>
                </c:pt>
                <c:pt idx="7">
                  <c:v>2023.12</c:v>
                </c:pt>
                <c:pt idx="8">
                  <c:v>2024.01</c:v>
                </c:pt>
                <c:pt idx="9">
                  <c:v>2024.02</c:v>
                </c:pt>
                <c:pt idx="10">
                  <c:v>2024.03</c:v>
                </c:pt>
                <c:pt idx="11">
                  <c:v>2024.04</c:v>
                </c:pt>
                <c:pt idx="12">
                  <c:v>2024.05</c:v>
                </c:pt>
              </c:numCache>
            </c:numRef>
          </c:cat>
          <c:val>
            <c:numRef>
              <c:f>Sheet1!$B$2:$N$2</c:f>
              <c:numCache>
                <c:formatCode>General</c:formatCode>
                <c:ptCount val="13"/>
                <c:pt idx="0">
                  <c:v>36596</c:v>
                </c:pt>
                <c:pt idx="1">
                  <c:v>38784</c:v>
                </c:pt>
                <c:pt idx="2">
                  <c:v>39819</c:v>
                </c:pt>
                <c:pt idx="3">
                  <c:v>40251</c:v>
                </c:pt>
                <c:pt idx="4">
                  <c:v>40667</c:v>
                </c:pt>
                <c:pt idx="5">
                  <c:v>41327</c:v>
                </c:pt>
                <c:pt idx="6">
                  <c:v>46300</c:v>
                </c:pt>
                <c:pt idx="7">
                  <c:v>53802</c:v>
                </c:pt>
                <c:pt idx="8">
                  <c:v>60058</c:v>
                </c:pt>
                <c:pt idx="9">
                  <c:v>65631</c:v>
                </c:pt>
                <c:pt idx="10">
                  <c:v>70702</c:v>
                </c:pt>
                <c:pt idx="11">
                  <c:v>74155</c:v>
                </c:pt>
                <c:pt idx="12">
                  <c:v>78782</c:v>
                </c:pt>
              </c:numCache>
            </c:numRef>
          </c:val>
          <c:smooth val="1"/>
        </c:ser>
        <c:ser>
          <c:idx val="1"/>
          <c:order val="1"/>
          <c:tx>
            <c:strRef>
              <c:f>Sheet1!$A$3</c:f>
              <c:strCache>
                <c:ptCount val="1"/>
                <c:pt idx="0">
                  <c:v>Indonesia</c:v>
                </c:pt>
              </c:strCache>
            </c:strRef>
          </c:tx>
          <c:spPr>
            <a:ln w="38100" cap="flat" cmpd="sng" algn="ctr">
              <a:solidFill>
                <a:srgbClr val="5B9A86"/>
              </a:solidFill>
              <a:prstDash val="solid"/>
              <a:miter lim="400000"/>
            </a:ln>
            <a:effectLst/>
          </c:spPr>
          <c:marker>
            <c:symbol val="none"/>
          </c:marker>
          <c:dLbls>
            <c:delete val="1"/>
          </c:dLbls>
          <c:cat>
            <c:numRef>
              <c:f>Sheet1!$B$1:$N$1</c:f>
              <c:numCache>
                <c:formatCode>General</c:formatCode>
                <c:ptCount val="13"/>
                <c:pt idx="0">
                  <c:v>2023.05</c:v>
                </c:pt>
                <c:pt idx="1">
                  <c:v>2023.06</c:v>
                </c:pt>
                <c:pt idx="2">
                  <c:v>2023.07</c:v>
                </c:pt>
                <c:pt idx="3">
                  <c:v>2023.08</c:v>
                </c:pt>
                <c:pt idx="4">
                  <c:v>2023.09</c:v>
                </c:pt>
                <c:pt idx="5">
                  <c:v>2023.1</c:v>
                </c:pt>
                <c:pt idx="6">
                  <c:v>2023.11</c:v>
                </c:pt>
                <c:pt idx="7">
                  <c:v>2023.12</c:v>
                </c:pt>
                <c:pt idx="8">
                  <c:v>2024.01</c:v>
                </c:pt>
                <c:pt idx="9">
                  <c:v>2024.02</c:v>
                </c:pt>
                <c:pt idx="10">
                  <c:v>2024.03</c:v>
                </c:pt>
                <c:pt idx="11">
                  <c:v>2024.04</c:v>
                </c:pt>
                <c:pt idx="12">
                  <c:v>2024.05</c:v>
                </c:pt>
              </c:numCache>
            </c:numRef>
          </c:cat>
          <c:val>
            <c:numRef>
              <c:f>Sheet1!$B$3:$N$3</c:f>
              <c:numCache>
                <c:formatCode>General</c:formatCode>
                <c:ptCount val="13"/>
                <c:pt idx="0">
                  <c:v>61606</c:v>
                </c:pt>
                <c:pt idx="1">
                  <c:v>65218</c:v>
                </c:pt>
                <c:pt idx="2">
                  <c:v>68991</c:v>
                </c:pt>
                <c:pt idx="3">
                  <c:v>70062</c:v>
                </c:pt>
                <c:pt idx="4">
                  <c:v>72223</c:v>
                </c:pt>
                <c:pt idx="5">
                  <c:v>73268</c:v>
                </c:pt>
                <c:pt idx="6">
                  <c:v>74420</c:v>
                </c:pt>
                <c:pt idx="7">
                  <c:v>81513</c:v>
                </c:pt>
                <c:pt idx="8">
                  <c:v>88241</c:v>
                </c:pt>
                <c:pt idx="9">
                  <c:v>93975</c:v>
                </c:pt>
                <c:pt idx="10">
                  <c:v>98700</c:v>
                </c:pt>
                <c:pt idx="11">
                  <c:v>101592</c:v>
                </c:pt>
                <c:pt idx="12">
                  <c:v>106551</c:v>
                </c:pt>
              </c:numCache>
            </c:numRef>
          </c:val>
          <c:smooth val="1"/>
        </c:ser>
        <c:ser>
          <c:idx val="2"/>
          <c:order val="2"/>
          <c:tx>
            <c:strRef>
              <c:f>Sheet1!$A$4</c:f>
              <c:strCache>
                <c:ptCount val="1"/>
                <c:pt idx="0">
                  <c:v>Vietnam</c:v>
                </c:pt>
              </c:strCache>
            </c:strRef>
          </c:tx>
          <c:spPr>
            <a:ln w="38100" cap="flat" cmpd="sng" algn="ctr">
              <a:solidFill>
                <a:srgbClr val="A1CC42"/>
              </a:solidFill>
              <a:prstDash val="solid"/>
              <a:miter lim="400000"/>
            </a:ln>
            <a:effectLst/>
          </c:spPr>
          <c:marker>
            <c:symbol val="none"/>
          </c:marker>
          <c:dLbls>
            <c:delete val="1"/>
          </c:dLbls>
          <c:cat>
            <c:numRef>
              <c:f>Sheet1!$B$1:$N$1</c:f>
              <c:numCache>
                <c:formatCode>General</c:formatCode>
                <c:ptCount val="13"/>
                <c:pt idx="0">
                  <c:v>2023.05</c:v>
                </c:pt>
                <c:pt idx="1">
                  <c:v>2023.06</c:v>
                </c:pt>
                <c:pt idx="2">
                  <c:v>2023.07</c:v>
                </c:pt>
                <c:pt idx="3">
                  <c:v>2023.08</c:v>
                </c:pt>
                <c:pt idx="4">
                  <c:v>2023.09</c:v>
                </c:pt>
                <c:pt idx="5">
                  <c:v>2023.1</c:v>
                </c:pt>
                <c:pt idx="6">
                  <c:v>2023.11</c:v>
                </c:pt>
                <c:pt idx="7">
                  <c:v>2023.12</c:v>
                </c:pt>
                <c:pt idx="8">
                  <c:v>2024.01</c:v>
                </c:pt>
                <c:pt idx="9">
                  <c:v>2024.02</c:v>
                </c:pt>
                <c:pt idx="10">
                  <c:v>2024.03</c:v>
                </c:pt>
                <c:pt idx="11">
                  <c:v>2024.04</c:v>
                </c:pt>
                <c:pt idx="12">
                  <c:v>2024.05</c:v>
                </c:pt>
              </c:numCache>
            </c:numRef>
          </c:cat>
          <c:val>
            <c:numRef>
              <c:f>Sheet1!$B$4:$N$4</c:f>
              <c:numCache>
                <c:formatCode>General</c:formatCode>
                <c:ptCount val="13"/>
                <c:pt idx="0">
                  <c:v>22169</c:v>
                </c:pt>
                <c:pt idx="1">
                  <c:v>23389</c:v>
                </c:pt>
                <c:pt idx="2">
                  <c:v>24660</c:v>
                </c:pt>
                <c:pt idx="3">
                  <c:v>25073</c:v>
                </c:pt>
                <c:pt idx="4">
                  <c:v>25669</c:v>
                </c:pt>
                <c:pt idx="5">
                  <c:v>26358</c:v>
                </c:pt>
                <c:pt idx="6">
                  <c:v>29374</c:v>
                </c:pt>
                <c:pt idx="7">
                  <c:v>33639</c:v>
                </c:pt>
                <c:pt idx="8">
                  <c:v>38284</c:v>
                </c:pt>
                <c:pt idx="9">
                  <c:v>41164</c:v>
                </c:pt>
                <c:pt idx="10">
                  <c:v>44781</c:v>
                </c:pt>
                <c:pt idx="11">
                  <c:v>46920</c:v>
                </c:pt>
                <c:pt idx="12">
                  <c:v>49382</c:v>
                </c:pt>
              </c:numCache>
            </c:numRef>
          </c:val>
          <c:smooth val="1"/>
        </c:ser>
        <c:ser>
          <c:idx val="3"/>
          <c:order val="3"/>
          <c:tx>
            <c:strRef>
              <c:f>Sheet1!$A$5</c:f>
              <c:strCache>
                <c:ptCount val="1"/>
                <c:pt idx="0">
                  <c:v>the Philippines</c:v>
                </c:pt>
              </c:strCache>
            </c:strRef>
          </c:tx>
          <c:spPr>
            <a:ln w="38100" cap="flat" cmpd="sng" algn="ctr">
              <a:solidFill>
                <a:srgbClr val="00AEFF"/>
              </a:solidFill>
              <a:prstDash val="solid"/>
              <a:miter lim="400000"/>
            </a:ln>
            <a:effectLst/>
          </c:spPr>
          <c:marker>
            <c:symbol val="none"/>
          </c:marker>
          <c:dLbls>
            <c:delete val="1"/>
          </c:dLbls>
          <c:cat>
            <c:numRef>
              <c:f>Sheet1!$B$1:$N$1</c:f>
              <c:numCache>
                <c:formatCode>General</c:formatCode>
                <c:ptCount val="13"/>
                <c:pt idx="0">
                  <c:v>2023.05</c:v>
                </c:pt>
                <c:pt idx="1">
                  <c:v>2023.06</c:v>
                </c:pt>
                <c:pt idx="2">
                  <c:v>2023.07</c:v>
                </c:pt>
                <c:pt idx="3">
                  <c:v>2023.08</c:v>
                </c:pt>
                <c:pt idx="4">
                  <c:v>2023.09</c:v>
                </c:pt>
                <c:pt idx="5">
                  <c:v>2023.1</c:v>
                </c:pt>
                <c:pt idx="6">
                  <c:v>2023.11</c:v>
                </c:pt>
                <c:pt idx="7">
                  <c:v>2023.12</c:v>
                </c:pt>
                <c:pt idx="8">
                  <c:v>2024.01</c:v>
                </c:pt>
                <c:pt idx="9">
                  <c:v>2024.02</c:v>
                </c:pt>
                <c:pt idx="10">
                  <c:v>2024.03</c:v>
                </c:pt>
                <c:pt idx="11">
                  <c:v>2024.04</c:v>
                </c:pt>
                <c:pt idx="12">
                  <c:v>2024.05</c:v>
                </c:pt>
              </c:numCache>
            </c:numRef>
          </c:cat>
          <c:val>
            <c:numRef>
              <c:f>Sheet1!$B$5:$N$5</c:f>
              <c:numCache>
                <c:formatCode>General</c:formatCode>
                <c:ptCount val="13"/>
                <c:pt idx="0">
                  <c:v>32972</c:v>
                </c:pt>
                <c:pt idx="1">
                  <c:v>41038</c:v>
                </c:pt>
                <c:pt idx="2">
                  <c:v>50708</c:v>
                </c:pt>
                <c:pt idx="3">
                  <c:v>54037</c:v>
                </c:pt>
                <c:pt idx="4">
                  <c:v>62163</c:v>
                </c:pt>
                <c:pt idx="5">
                  <c:v>71493</c:v>
                </c:pt>
                <c:pt idx="6">
                  <c:v>84084</c:v>
                </c:pt>
                <c:pt idx="7">
                  <c:v>95051</c:v>
                </c:pt>
                <c:pt idx="8">
                  <c:v>103644</c:v>
                </c:pt>
                <c:pt idx="9">
                  <c:v>113264</c:v>
                </c:pt>
                <c:pt idx="10">
                  <c:v>121576</c:v>
                </c:pt>
                <c:pt idx="11">
                  <c:v>126804</c:v>
                </c:pt>
                <c:pt idx="12">
                  <c:v>133239</c:v>
                </c:pt>
              </c:numCache>
            </c:numRef>
          </c:val>
          <c:smooth val="1"/>
        </c:ser>
        <c:ser>
          <c:idx val="4"/>
          <c:order val="4"/>
          <c:tx>
            <c:strRef>
              <c:f>Sheet1!$A$6</c:f>
              <c:strCache>
                <c:ptCount val="1"/>
                <c:pt idx="0">
                  <c:v>Malaysia</c:v>
                </c:pt>
              </c:strCache>
            </c:strRef>
          </c:tx>
          <c:spPr>
            <a:ln w="38100" cap="flat" cmpd="sng" algn="ctr">
              <a:solidFill>
                <a:srgbClr val="5E5E5E"/>
              </a:solidFill>
              <a:prstDash val="solid"/>
              <a:miter lim="400000"/>
            </a:ln>
            <a:effectLst/>
          </c:spPr>
          <c:marker>
            <c:symbol val="none"/>
          </c:marker>
          <c:dLbls>
            <c:delete val="1"/>
          </c:dLbls>
          <c:cat>
            <c:numRef>
              <c:f>Sheet1!$B$1:$N$1</c:f>
              <c:numCache>
                <c:formatCode>General</c:formatCode>
                <c:ptCount val="13"/>
                <c:pt idx="0">
                  <c:v>2023.05</c:v>
                </c:pt>
                <c:pt idx="1">
                  <c:v>2023.06</c:v>
                </c:pt>
                <c:pt idx="2">
                  <c:v>2023.07</c:v>
                </c:pt>
                <c:pt idx="3">
                  <c:v>2023.08</c:v>
                </c:pt>
                <c:pt idx="4">
                  <c:v>2023.09</c:v>
                </c:pt>
                <c:pt idx="5">
                  <c:v>2023.1</c:v>
                </c:pt>
                <c:pt idx="6">
                  <c:v>2023.11</c:v>
                </c:pt>
                <c:pt idx="7">
                  <c:v>2023.12</c:v>
                </c:pt>
                <c:pt idx="8">
                  <c:v>2024.01</c:v>
                </c:pt>
                <c:pt idx="9">
                  <c:v>2024.02</c:v>
                </c:pt>
                <c:pt idx="10">
                  <c:v>2024.03</c:v>
                </c:pt>
                <c:pt idx="11">
                  <c:v>2024.04</c:v>
                </c:pt>
                <c:pt idx="12">
                  <c:v>2024.05</c:v>
                </c:pt>
              </c:numCache>
            </c:numRef>
          </c:cat>
          <c:val>
            <c:numRef>
              <c:f>Sheet1!$B$6:$N$6</c:f>
              <c:numCache>
                <c:formatCode>General</c:formatCode>
                <c:ptCount val="13"/>
                <c:pt idx="0">
                  <c:v>28654</c:v>
                </c:pt>
                <c:pt idx="1">
                  <c:v>32369</c:v>
                </c:pt>
                <c:pt idx="2">
                  <c:v>37543</c:v>
                </c:pt>
                <c:pt idx="3">
                  <c:v>38619</c:v>
                </c:pt>
                <c:pt idx="4">
                  <c:v>40525</c:v>
                </c:pt>
                <c:pt idx="5">
                  <c:v>43215</c:v>
                </c:pt>
                <c:pt idx="6">
                  <c:v>48258</c:v>
                </c:pt>
                <c:pt idx="7">
                  <c:v>53582</c:v>
                </c:pt>
                <c:pt idx="8">
                  <c:v>58154</c:v>
                </c:pt>
                <c:pt idx="9">
                  <c:v>61716</c:v>
                </c:pt>
                <c:pt idx="10">
                  <c:v>64332</c:v>
                </c:pt>
                <c:pt idx="11">
                  <c:v>66270</c:v>
                </c:pt>
                <c:pt idx="12">
                  <c:v>68736</c:v>
                </c:pt>
              </c:numCache>
            </c:numRef>
          </c:val>
          <c:smooth val="1"/>
        </c:ser>
        <c:ser>
          <c:idx val="5"/>
          <c:order val="5"/>
          <c:tx>
            <c:strRef>
              <c:f>Sheet1!$A$7</c:f>
              <c:strCache>
                <c:ptCount val="1"/>
                <c:pt idx="0">
                  <c:v>Singapore</c:v>
                </c:pt>
              </c:strCache>
            </c:strRef>
          </c:tx>
          <c:spPr>
            <a:ln w="38100" cap="flat" cmpd="sng" algn="ctr">
              <a:solidFill>
                <a:srgbClr val="ED7763"/>
              </a:solidFill>
              <a:prstDash val="solid"/>
              <a:miter lim="400000"/>
            </a:ln>
            <a:effectLst/>
          </c:spPr>
          <c:marker>
            <c:symbol val="none"/>
          </c:marker>
          <c:dLbls>
            <c:delete val="1"/>
          </c:dLbls>
          <c:cat>
            <c:numRef>
              <c:f>Sheet1!$B$1:$N$1</c:f>
              <c:numCache>
                <c:formatCode>General</c:formatCode>
                <c:ptCount val="13"/>
                <c:pt idx="0">
                  <c:v>2023.05</c:v>
                </c:pt>
                <c:pt idx="1">
                  <c:v>2023.06</c:v>
                </c:pt>
                <c:pt idx="2">
                  <c:v>2023.07</c:v>
                </c:pt>
                <c:pt idx="3">
                  <c:v>2023.08</c:v>
                </c:pt>
                <c:pt idx="4">
                  <c:v>2023.09</c:v>
                </c:pt>
                <c:pt idx="5">
                  <c:v>2023.1</c:v>
                </c:pt>
                <c:pt idx="6">
                  <c:v>2023.11</c:v>
                </c:pt>
                <c:pt idx="7">
                  <c:v>2023.12</c:v>
                </c:pt>
                <c:pt idx="8">
                  <c:v>2024.01</c:v>
                </c:pt>
                <c:pt idx="9">
                  <c:v>2024.02</c:v>
                </c:pt>
                <c:pt idx="10">
                  <c:v>2024.03</c:v>
                </c:pt>
                <c:pt idx="11">
                  <c:v>2024.04</c:v>
                </c:pt>
                <c:pt idx="12">
                  <c:v>2024.05</c:v>
                </c:pt>
              </c:numCache>
            </c:numRef>
          </c:cat>
          <c:val>
            <c:numRef>
              <c:f>Sheet1!$B$7:$N$7</c:f>
              <c:numCache>
                <c:formatCode>General</c:formatCode>
                <c:ptCount val="13"/>
                <c:pt idx="0">
                  <c:v>1628</c:v>
                </c:pt>
                <c:pt idx="1">
                  <c:v>2155</c:v>
                </c:pt>
                <c:pt idx="2">
                  <c:v>2470</c:v>
                </c:pt>
                <c:pt idx="3">
                  <c:v>2561</c:v>
                </c:pt>
                <c:pt idx="4">
                  <c:v>2890</c:v>
                </c:pt>
                <c:pt idx="5">
                  <c:v>3238</c:v>
                </c:pt>
                <c:pt idx="6">
                  <c:v>3601</c:v>
                </c:pt>
                <c:pt idx="7">
                  <c:v>3815</c:v>
                </c:pt>
                <c:pt idx="8">
                  <c:v>4081</c:v>
                </c:pt>
                <c:pt idx="9">
                  <c:v>4293</c:v>
                </c:pt>
                <c:pt idx="10">
                  <c:v>4456</c:v>
                </c:pt>
                <c:pt idx="11">
                  <c:v>4617</c:v>
                </c:pt>
                <c:pt idx="12">
                  <c:v>4794</c:v>
                </c:pt>
              </c:numCache>
            </c:numRef>
          </c:val>
          <c:smooth val="1"/>
        </c:ser>
        <c:ser>
          <c:idx val="6"/>
          <c:order val="6"/>
          <c:tx>
            <c:strRef>
              <c:f>Sheet1!$A$8</c:f>
              <c:strCache>
                <c:ptCount val="1"/>
                <c:pt idx="0">
                  <c:v>the US</c:v>
                </c:pt>
              </c:strCache>
            </c:strRef>
          </c:tx>
          <c:spPr>
            <a:ln w="38100" cap="flat" cmpd="sng" algn="ctr">
              <a:solidFill>
                <a:srgbClr val="65D8E3"/>
              </a:solidFill>
              <a:prstDash val="solid"/>
              <a:miter lim="400000"/>
            </a:ln>
            <a:effectLst/>
          </c:spPr>
          <c:marker>
            <c:symbol val="none"/>
          </c:marker>
          <c:dLbls>
            <c:delete val="1"/>
          </c:dLbls>
          <c:cat>
            <c:numRef>
              <c:f>Sheet1!$B$1:$N$1</c:f>
              <c:numCache>
                <c:formatCode>General</c:formatCode>
                <c:ptCount val="13"/>
                <c:pt idx="0">
                  <c:v>2023.05</c:v>
                </c:pt>
                <c:pt idx="1">
                  <c:v>2023.06</c:v>
                </c:pt>
                <c:pt idx="2">
                  <c:v>2023.07</c:v>
                </c:pt>
                <c:pt idx="3">
                  <c:v>2023.08</c:v>
                </c:pt>
                <c:pt idx="4">
                  <c:v>2023.09</c:v>
                </c:pt>
                <c:pt idx="5">
                  <c:v>2023.1</c:v>
                </c:pt>
                <c:pt idx="6">
                  <c:v>2023.11</c:v>
                </c:pt>
                <c:pt idx="7">
                  <c:v>2023.12</c:v>
                </c:pt>
                <c:pt idx="8">
                  <c:v>2024.01</c:v>
                </c:pt>
                <c:pt idx="9">
                  <c:v>2024.02</c:v>
                </c:pt>
                <c:pt idx="10">
                  <c:v>2024.03</c:v>
                </c:pt>
                <c:pt idx="11">
                  <c:v>2024.04</c:v>
                </c:pt>
                <c:pt idx="12">
                  <c:v>2024.05</c:v>
                </c:pt>
              </c:numCache>
            </c:numRef>
          </c:cat>
          <c:val>
            <c:numRef>
              <c:f>Sheet1!$B$8:$N$8</c:f>
              <c:numCache>
                <c:formatCode>General</c:formatCode>
                <c:ptCount val="13"/>
                <c:pt idx="0">
                  <c:v>30588</c:v>
                </c:pt>
                <c:pt idx="1">
                  <c:v>38522</c:v>
                </c:pt>
                <c:pt idx="2">
                  <c:v>44017</c:v>
                </c:pt>
                <c:pt idx="3">
                  <c:v>46352</c:v>
                </c:pt>
                <c:pt idx="4">
                  <c:v>50281</c:v>
                </c:pt>
                <c:pt idx="5">
                  <c:v>54782</c:v>
                </c:pt>
                <c:pt idx="6">
                  <c:v>61237</c:v>
                </c:pt>
                <c:pt idx="7">
                  <c:v>68225</c:v>
                </c:pt>
                <c:pt idx="8">
                  <c:v>90571</c:v>
                </c:pt>
                <c:pt idx="9">
                  <c:v>118552</c:v>
                </c:pt>
                <c:pt idx="10">
                  <c:v>127590</c:v>
                </c:pt>
                <c:pt idx="11">
                  <c:v>135322</c:v>
                </c:pt>
                <c:pt idx="12">
                  <c:v>140088</c:v>
                </c:pt>
              </c:numCache>
            </c:numRef>
          </c:val>
          <c:smooth val="1"/>
        </c:ser>
        <c:ser>
          <c:idx val="7"/>
          <c:order val="7"/>
          <c:tx>
            <c:strRef>
              <c:f>Sheet1!$A$9</c:f>
              <c:strCache>
                <c:ptCount val="1"/>
                <c:pt idx="0">
                  <c:v>the UK</c:v>
                </c:pt>
              </c:strCache>
            </c:strRef>
          </c:tx>
          <c:spPr>
            <a:ln w="38100" cap="flat" cmpd="sng" algn="ctr">
              <a:solidFill>
                <a:srgbClr val="F5BFC4"/>
              </a:solidFill>
              <a:prstDash val="solid"/>
              <a:miter lim="400000"/>
            </a:ln>
            <a:effectLst/>
          </c:spPr>
          <c:marker>
            <c:symbol val="none"/>
          </c:marker>
          <c:dLbls>
            <c:delete val="1"/>
          </c:dLbls>
          <c:cat>
            <c:numRef>
              <c:f>Sheet1!$B$1:$N$1</c:f>
              <c:numCache>
                <c:formatCode>General</c:formatCode>
                <c:ptCount val="13"/>
                <c:pt idx="0">
                  <c:v>2023.05</c:v>
                </c:pt>
                <c:pt idx="1">
                  <c:v>2023.06</c:v>
                </c:pt>
                <c:pt idx="2">
                  <c:v>2023.07</c:v>
                </c:pt>
                <c:pt idx="3">
                  <c:v>2023.08</c:v>
                </c:pt>
                <c:pt idx="4">
                  <c:v>2023.09</c:v>
                </c:pt>
                <c:pt idx="5">
                  <c:v>2023.1</c:v>
                </c:pt>
                <c:pt idx="6">
                  <c:v>2023.11</c:v>
                </c:pt>
                <c:pt idx="7">
                  <c:v>2023.12</c:v>
                </c:pt>
                <c:pt idx="8">
                  <c:v>2024.01</c:v>
                </c:pt>
                <c:pt idx="9">
                  <c:v>2024.02</c:v>
                </c:pt>
                <c:pt idx="10">
                  <c:v>2024.03</c:v>
                </c:pt>
                <c:pt idx="11">
                  <c:v>2024.04</c:v>
                </c:pt>
                <c:pt idx="12">
                  <c:v>2024.05</c:v>
                </c:pt>
              </c:numCache>
            </c:numRef>
          </c:cat>
          <c:val>
            <c:numRef>
              <c:f>Sheet1!$B$9:$N$9</c:f>
              <c:numCache>
                <c:formatCode>General</c:formatCode>
                <c:ptCount val="13"/>
                <c:pt idx="0">
                  <c:v>12178</c:v>
                </c:pt>
                <c:pt idx="1">
                  <c:v>13480</c:v>
                </c:pt>
                <c:pt idx="2">
                  <c:v>14228</c:v>
                </c:pt>
                <c:pt idx="3">
                  <c:v>14362</c:v>
                </c:pt>
                <c:pt idx="4">
                  <c:v>14604</c:v>
                </c:pt>
                <c:pt idx="5">
                  <c:v>15189</c:v>
                </c:pt>
                <c:pt idx="6">
                  <c:v>16497</c:v>
                </c:pt>
                <c:pt idx="7">
                  <c:v>17708</c:v>
                </c:pt>
                <c:pt idx="8">
                  <c:v>19652</c:v>
                </c:pt>
                <c:pt idx="9">
                  <c:v>22281</c:v>
                </c:pt>
                <c:pt idx="10">
                  <c:v>23714</c:v>
                </c:pt>
                <c:pt idx="11">
                  <c:v>25094</c:v>
                </c:pt>
                <c:pt idx="12">
                  <c:v>26059</c:v>
                </c:pt>
              </c:numCache>
            </c:numRef>
          </c:val>
          <c:smooth val="1"/>
        </c:ser>
        <c:dLbls>
          <c:showLegendKey val="0"/>
          <c:showVal val="0"/>
          <c:showCatName val="0"/>
          <c:showSerName val="0"/>
          <c:showPercent val="0"/>
          <c:showBubbleSize val="0"/>
        </c:dLbls>
        <c:marker val="0"/>
        <c:smooth val="1"/>
        <c:axId val="2094734552"/>
        <c:axId val="2094734553"/>
      </c:lineChart>
      <c:catAx>
        <c:axId val="2094734552"/>
        <c:scaling>
          <c:orientation val="minMax"/>
        </c:scaling>
        <c:delete val="0"/>
        <c:axPos val="b"/>
        <c:numFmt formatCode="General" sourceLinked="0"/>
        <c:majorTickMark val="none"/>
        <c:minorTickMark val="none"/>
        <c:tickLblPos val="low"/>
        <c:spPr>
          <a:ln w="12700" cap="flat" cmpd="sng" algn="ctr">
            <a:solidFill>
              <a:srgbClr val="000000"/>
            </a:solidFill>
            <a:prstDash val="solid"/>
            <a:miter lim="400000"/>
          </a:ln>
        </c:spPr>
        <c:txPr>
          <a:bodyPr rot="0" spcFirstLastPara="0" vertOverflow="ellipsis" vert="horz" wrap="square" anchor="ctr" anchorCtr="1"/>
          <a:lstStyle/>
          <a:p>
            <a:pPr>
              <a:defRPr lang="zh-CN" sz="1600" b="0" i="0" u="none" strike="noStrike" kern="1200" baseline="0">
                <a:solidFill>
                  <a:srgbClr val="424242"/>
                </a:solidFill>
                <a:latin typeface="Times New Roman" panose="02020603050405020304" charset="0"/>
                <a:ea typeface="+mn-ea"/>
                <a:cs typeface="+mn-cs"/>
              </a:defRPr>
            </a:pPr>
          </a:p>
        </c:txPr>
        <c:crossAx val="2094734553"/>
        <c:crosses val="autoZero"/>
        <c:auto val="1"/>
        <c:lblAlgn val="ctr"/>
        <c:lblOffset val="100"/>
        <c:noMultiLvlLbl val="1"/>
      </c:catAx>
      <c:valAx>
        <c:axId val="2094734553"/>
        <c:scaling>
          <c:orientation val="minMax"/>
        </c:scaling>
        <c:delete val="0"/>
        <c:axPos val="l"/>
        <c:numFmt formatCode="General" sourceLinked="0"/>
        <c:majorTickMark val="none"/>
        <c:minorTickMark val="none"/>
        <c:tickLblPos val="nextTo"/>
        <c:spPr>
          <a:ln w="12700" cap="flat" cmpd="sng" algn="ctr">
            <a:noFill/>
            <a:prstDash val="solid"/>
            <a:miter lim="400000"/>
          </a:ln>
        </c:spPr>
        <c:txPr>
          <a:bodyPr rot="0" spcFirstLastPara="0" vertOverflow="ellipsis" vert="horz" wrap="square" anchor="ctr" anchorCtr="1"/>
          <a:lstStyle/>
          <a:p>
            <a:pPr>
              <a:defRPr lang="zh-CN" sz="1600" b="0" i="0" u="none" strike="noStrike" kern="1200" baseline="0">
                <a:solidFill>
                  <a:srgbClr val="424242"/>
                </a:solidFill>
                <a:latin typeface="Times New Roman" panose="02020603050405020304" charset="0"/>
                <a:ea typeface="+mn-ea"/>
                <a:cs typeface="+mn-cs"/>
              </a:defRPr>
            </a:pPr>
          </a:p>
        </c:txPr>
        <c:crossAx val="2094734552"/>
        <c:crosses val="autoZero"/>
        <c:crossBetween val="midCat"/>
        <c:majorUnit val="40000"/>
        <c:minorUnit val="20000"/>
      </c:valAx>
      <c:spPr>
        <a:noFill/>
        <a:ln w="12700" cap="flat">
          <a:noFill/>
          <a:miter lim="400000"/>
        </a:ln>
        <a:effectLst/>
      </c:spPr>
    </c:plotArea>
    <c:legend>
      <c:legendPos val="t"/>
      <c:legendEntry>
        <c:idx val="0"/>
        <c:txPr>
          <a:bodyPr rot="0" spcFirstLastPara="0" vertOverflow="ellipsis" vert="horz" wrap="square" anchor="ctr" anchorCtr="1"/>
          <a:lstStyle/>
          <a:p>
            <a:pPr>
              <a:defRPr lang="zh-CN" sz="1600" b="0" i="0" u="none" strike="noStrike" kern="1200" baseline="0">
                <a:solidFill>
                  <a:srgbClr val="000000"/>
                </a:solidFill>
                <a:latin typeface="Times New Roman" panose="02020603050405020304" charset="0"/>
                <a:ea typeface="Times New Roman" panose="02020603050405020304" charset="0"/>
                <a:cs typeface="+mn-cs"/>
              </a:defRPr>
            </a:pPr>
          </a:p>
        </c:txPr>
      </c:legendEntry>
      <c:legendEntry>
        <c:idx val="1"/>
        <c:txPr>
          <a:bodyPr rot="0" spcFirstLastPara="0" vertOverflow="ellipsis" vert="horz" wrap="square" anchor="ctr" anchorCtr="1"/>
          <a:lstStyle/>
          <a:p>
            <a:pPr>
              <a:defRPr lang="zh-CN" sz="1600" b="0" i="0" u="none" strike="noStrike" kern="1200" baseline="0">
                <a:solidFill>
                  <a:srgbClr val="000000"/>
                </a:solidFill>
                <a:latin typeface="Times New Roman" panose="02020603050405020304" charset="0"/>
                <a:ea typeface="Times New Roman" panose="02020603050405020304" charset="0"/>
                <a:cs typeface="+mn-cs"/>
              </a:defRPr>
            </a:pPr>
          </a:p>
        </c:txPr>
      </c:legendEntry>
      <c:legendEntry>
        <c:idx val="2"/>
        <c:txPr>
          <a:bodyPr rot="0" spcFirstLastPara="0" vertOverflow="ellipsis" vert="horz" wrap="square" anchor="ctr" anchorCtr="1"/>
          <a:lstStyle/>
          <a:p>
            <a:pPr>
              <a:defRPr lang="zh-CN" sz="1600" b="0" i="0" u="none" strike="noStrike" kern="1200" baseline="0">
                <a:solidFill>
                  <a:srgbClr val="000000"/>
                </a:solidFill>
                <a:latin typeface="Times New Roman" panose="02020603050405020304" charset="0"/>
                <a:ea typeface="Times New Roman" panose="02020603050405020304" charset="0"/>
                <a:cs typeface="+mn-cs"/>
              </a:defRPr>
            </a:pPr>
          </a:p>
        </c:txPr>
      </c:legendEntry>
      <c:legendEntry>
        <c:idx val="3"/>
        <c:txPr>
          <a:bodyPr rot="0" spcFirstLastPara="0" vertOverflow="ellipsis" vert="horz" wrap="square" anchor="ctr" anchorCtr="1"/>
          <a:lstStyle/>
          <a:p>
            <a:pPr>
              <a:defRPr lang="zh-CN" sz="1600" b="0" i="0" u="none" strike="noStrike" kern="1200" baseline="0">
                <a:solidFill>
                  <a:srgbClr val="000000"/>
                </a:solidFill>
                <a:latin typeface="Times New Roman" panose="02020603050405020304" charset="0"/>
                <a:ea typeface="Times New Roman" panose="02020603050405020304" charset="0"/>
                <a:cs typeface="+mn-cs"/>
              </a:defRPr>
            </a:pPr>
          </a:p>
        </c:txPr>
      </c:legendEntry>
      <c:legendEntry>
        <c:idx val="4"/>
        <c:txPr>
          <a:bodyPr rot="0" spcFirstLastPara="0" vertOverflow="ellipsis" vert="horz" wrap="square" anchor="ctr" anchorCtr="1"/>
          <a:lstStyle/>
          <a:p>
            <a:pPr>
              <a:defRPr lang="zh-CN" sz="1600" b="0" i="0" u="none" strike="noStrike" kern="1200" baseline="0">
                <a:solidFill>
                  <a:srgbClr val="000000"/>
                </a:solidFill>
                <a:latin typeface="Times New Roman" panose="02020603050405020304" charset="0"/>
                <a:ea typeface="Times New Roman" panose="02020603050405020304" charset="0"/>
                <a:cs typeface="+mn-cs"/>
              </a:defRPr>
            </a:pPr>
          </a:p>
        </c:txPr>
      </c:legendEntry>
      <c:legendEntry>
        <c:idx val="5"/>
        <c:txPr>
          <a:bodyPr rot="0" spcFirstLastPara="0" vertOverflow="ellipsis" vert="horz" wrap="square" anchor="ctr" anchorCtr="1"/>
          <a:lstStyle/>
          <a:p>
            <a:pPr>
              <a:defRPr lang="zh-CN" sz="1600" b="0" i="0" u="none" strike="noStrike" kern="1200" baseline="0">
                <a:solidFill>
                  <a:srgbClr val="000000"/>
                </a:solidFill>
                <a:latin typeface="Times New Roman" panose="02020603050405020304" charset="0"/>
                <a:ea typeface="Times New Roman" panose="02020603050405020304" charset="0"/>
                <a:cs typeface="+mn-cs"/>
              </a:defRPr>
            </a:pPr>
          </a:p>
        </c:txPr>
      </c:legendEntry>
      <c:legendEntry>
        <c:idx val="6"/>
        <c:txPr>
          <a:bodyPr rot="0" spcFirstLastPara="0" vertOverflow="ellipsis" vert="horz" wrap="square" anchor="ctr" anchorCtr="1"/>
          <a:lstStyle/>
          <a:p>
            <a:pPr>
              <a:defRPr lang="zh-CN" sz="1600" b="0" i="0" u="none" strike="noStrike" kern="1200" baseline="0">
                <a:solidFill>
                  <a:srgbClr val="000000"/>
                </a:solidFill>
                <a:latin typeface="Times New Roman" panose="02020603050405020304" charset="0"/>
                <a:ea typeface="Times New Roman" panose="02020603050405020304" charset="0"/>
                <a:cs typeface="+mn-cs"/>
              </a:defRPr>
            </a:pPr>
          </a:p>
        </c:txPr>
      </c:legendEntry>
      <c:legendEntry>
        <c:idx val="7"/>
        <c:txPr>
          <a:bodyPr rot="0" spcFirstLastPara="0" vertOverflow="ellipsis" vert="horz" wrap="square" anchor="ctr" anchorCtr="1"/>
          <a:lstStyle/>
          <a:p>
            <a:pPr>
              <a:defRPr lang="zh-CN" sz="1600" b="0" i="0" u="none" strike="noStrike" kern="1200" baseline="0">
                <a:solidFill>
                  <a:srgbClr val="000000"/>
                </a:solidFill>
                <a:latin typeface="Times New Roman" panose="02020603050405020304" charset="0"/>
                <a:ea typeface="Times New Roman" panose="02020603050405020304" charset="0"/>
                <a:cs typeface="+mn-cs"/>
              </a:defRPr>
            </a:pPr>
          </a:p>
        </c:txPr>
      </c:legendEntry>
      <c:layout>
        <c:manualLayout>
          <c:xMode val="edge"/>
          <c:yMode val="edge"/>
          <c:x val="0.0853975"/>
          <c:y val="0"/>
          <c:w val="0.895167"/>
          <c:h val="0.0799742"/>
        </c:manualLayout>
      </c:layout>
      <c:overlay val="1"/>
      <c:spPr>
        <a:noFill/>
        <a:ln w="12700" cap="flat">
          <a:noFill/>
          <a:miter lim="400000"/>
        </a:ln>
        <a:effectLst/>
      </c:spPr>
      <c:txPr>
        <a:bodyPr rot="0" spcFirstLastPara="0" vertOverflow="ellipsis" vert="horz" wrap="square" anchor="ctr" anchorCtr="1"/>
        <a:lstStyle/>
        <a:p>
          <a:pPr>
            <a:defRPr lang="zh-CN" sz="1600" b="0" i="0" u="none" strike="noStrike" kern="1200" baseline="0">
              <a:solidFill>
                <a:srgbClr val="000000"/>
              </a:solidFill>
              <a:latin typeface="Times New Roman" panose="02020603050405020304" charset="0"/>
              <a:ea typeface="Times New Roman" panose="02020603050405020304" charset="0"/>
              <a:cs typeface="+mn-cs"/>
            </a:defRPr>
          </a:pPr>
        </a:p>
      </c:txPr>
    </c:legend>
    <c:plotVisOnly val="1"/>
    <c:dispBlanksAs val="gap"/>
    <c:showDLblsOverMax val="1"/>
  </c:chart>
  <c:spPr>
    <a:noFill/>
    <a:ln>
      <a:noFill/>
    </a:ln>
    <a:effectLst/>
  </c:spPr>
  <c:txPr>
    <a:bodyPr/>
    <a:lstStyle/>
    <a:p>
      <a:pPr>
        <a:defRPr lang="zh-CN" sz="1600"/>
      </a:pPr>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1"/>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508"/>
          <c:y val="0.120975"/>
          <c:w val="0.850652"/>
          <c:h val="0.694136"/>
        </c:manualLayout>
      </c:layout>
      <c:lineChart>
        <c:grouping val="standard"/>
        <c:varyColors val="0"/>
        <c:ser>
          <c:idx val="0"/>
          <c:order val="0"/>
          <c:tx>
            <c:strRef>
              <c:f>Sheet1!$A$2</c:f>
              <c:strCache>
                <c:ptCount val="1"/>
                <c:pt idx="0">
                  <c:v>泰国</c:v>
                </c:pt>
              </c:strCache>
            </c:strRef>
          </c:tx>
          <c:spPr>
            <a:ln w="38100" cap="flat" cmpd="sng" algn="ctr">
              <a:solidFill>
                <a:srgbClr val="5849EB"/>
              </a:solidFill>
              <a:prstDash val="solid"/>
              <a:miter lim="400000"/>
            </a:ln>
            <a:effectLst/>
          </c:spPr>
          <c:marker>
            <c:symbol val="none"/>
          </c:marker>
          <c:dLbls>
            <c:delete val="1"/>
          </c:dLbls>
          <c:cat>
            <c:strRef>
              <c:f>Sheet1!$B$1:$N$1</c:f>
              <c:strCache>
                <c:ptCount val="13"/>
                <c:pt idx="0">
                  <c:v>2023.05</c:v>
                </c:pt>
                <c:pt idx="1">
                  <c:v>2023.06</c:v>
                </c:pt>
                <c:pt idx="2">
                  <c:v>2023.07</c:v>
                </c:pt>
                <c:pt idx="3">
                  <c:v>2023.08</c:v>
                </c:pt>
                <c:pt idx="4">
                  <c:v>2023.09</c:v>
                </c:pt>
                <c:pt idx="5">
                  <c:v>2023.1</c:v>
                </c:pt>
                <c:pt idx="6">
                  <c:v>2023.11</c:v>
                </c:pt>
                <c:pt idx="7">
                  <c:v>2023.12</c:v>
                </c:pt>
                <c:pt idx="8">
                  <c:v>2024.01</c:v>
                </c:pt>
                <c:pt idx="9">
                  <c:v>2024.02</c:v>
                </c:pt>
                <c:pt idx="10">
                  <c:v>2024.03</c:v>
                </c:pt>
                <c:pt idx="11">
                  <c:v>2024.04</c:v>
                </c:pt>
                <c:pt idx="12">
                  <c:v>2024.05</c:v>
                </c:pt>
              </c:strCache>
            </c:strRef>
          </c:cat>
          <c:val>
            <c:numRef>
              <c:f>Sheet1!$B$2:$N$2</c:f>
              <c:numCache>
                <c:formatCode>General</c:formatCode>
                <c:ptCount val="13"/>
                <c:pt idx="0">
                  <c:v>3142</c:v>
                </c:pt>
                <c:pt idx="1">
                  <c:v>11918</c:v>
                </c:pt>
                <c:pt idx="2">
                  <c:v>31926</c:v>
                </c:pt>
                <c:pt idx="3">
                  <c:v>48877</c:v>
                </c:pt>
                <c:pt idx="4">
                  <c:v>65073</c:v>
                </c:pt>
                <c:pt idx="5">
                  <c:v>89688</c:v>
                </c:pt>
                <c:pt idx="6">
                  <c:v>112489</c:v>
                </c:pt>
                <c:pt idx="7">
                  <c:v>146331</c:v>
                </c:pt>
                <c:pt idx="8">
                  <c:v>175452</c:v>
                </c:pt>
                <c:pt idx="9">
                  <c:v>207427</c:v>
                </c:pt>
                <c:pt idx="10">
                  <c:v>240653</c:v>
                </c:pt>
                <c:pt idx="11">
                  <c:v>240680</c:v>
                </c:pt>
                <c:pt idx="12">
                  <c:v>240712</c:v>
                </c:pt>
              </c:numCache>
            </c:numRef>
          </c:val>
          <c:smooth val="1"/>
        </c:ser>
        <c:ser>
          <c:idx val="1"/>
          <c:order val="1"/>
          <c:tx>
            <c:strRef>
              <c:f>Sheet1!$A$3</c:f>
              <c:strCache>
                <c:ptCount val="1"/>
                <c:pt idx="0">
                  <c:v>印尼</c:v>
                </c:pt>
              </c:strCache>
            </c:strRef>
          </c:tx>
          <c:spPr>
            <a:ln w="38100" cap="flat" cmpd="sng" algn="ctr">
              <a:solidFill>
                <a:srgbClr val="5B9A86"/>
              </a:solidFill>
              <a:prstDash val="solid"/>
              <a:miter lim="400000"/>
            </a:ln>
            <a:effectLst/>
          </c:spPr>
          <c:marker>
            <c:symbol val="none"/>
          </c:marker>
          <c:dLbls>
            <c:delete val="1"/>
          </c:dLbls>
          <c:cat>
            <c:strRef>
              <c:f>Sheet1!$B$1:$N$1</c:f>
              <c:strCache>
                <c:ptCount val="13"/>
                <c:pt idx="0">
                  <c:v>2023.05</c:v>
                </c:pt>
                <c:pt idx="1">
                  <c:v>2023.06</c:v>
                </c:pt>
                <c:pt idx="2">
                  <c:v>2023.07</c:v>
                </c:pt>
                <c:pt idx="3">
                  <c:v>2023.08</c:v>
                </c:pt>
                <c:pt idx="4">
                  <c:v>2023.09</c:v>
                </c:pt>
                <c:pt idx="5">
                  <c:v>2023.1</c:v>
                </c:pt>
                <c:pt idx="6">
                  <c:v>2023.11</c:v>
                </c:pt>
                <c:pt idx="7">
                  <c:v>2023.12</c:v>
                </c:pt>
                <c:pt idx="8">
                  <c:v>2024.01</c:v>
                </c:pt>
                <c:pt idx="9">
                  <c:v>2024.02</c:v>
                </c:pt>
                <c:pt idx="10">
                  <c:v>2024.03</c:v>
                </c:pt>
                <c:pt idx="11">
                  <c:v>2024.04</c:v>
                </c:pt>
                <c:pt idx="12">
                  <c:v>2024.05</c:v>
                </c:pt>
              </c:strCache>
            </c:strRef>
          </c:cat>
          <c:val>
            <c:numRef>
              <c:f>Sheet1!$B$3:$N$3</c:f>
              <c:numCache>
                <c:formatCode>General</c:formatCode>
                <c:ptCount val="13"/>
                <c:pt idx="0">
                  <c:v>14009</c:v>
                </c:pt>
                <c:pt idx="1">
                  <c:v>43875</c:v>
                </c:pt>
                <c:pt idx="2">
                  <c:v>93065</c:v>
                </c:pt>
                <c:pt idx="3">
                  <c:v>141182</c:v>
                </c:pt>
                <c:pt idx="4">
                  <c:v>187734</c:v>
                </c:pt>
                <c:pt idx="5">
                  <c:v>194292</c:v>
                </c:pt>
                <c:pt idx="6">
                  <c:v>194292</c:v>
                </c:pt>
                <c:pt idx="7">
                  <c:v>219090</c:v>
                </c:pt>
                <c:pt idx="8">
                  <c:v>274859</c:v>
                </c:pt>
                <c:pt idx="9">
                  <c:v>333967</c:v>
                </c:pt>
                <c:pt idx="10">
                  <c:v>390881</c:v>
                </c:pt>
                <c:pt idx="11">
                  <c:v>390942</c:v>
                </c:pt>
                <c:pt idx="12">
                  <c:v>390989</c:v>
                </c:pt>
              </c:numCache>
            </c:numRef>
          </c:val>
          <c:smooth val="1"/>
        </c:ser>
        <c:ser>
          <c:idx val="2"/>
          <c:order val="2"/>
          <c:tx>
            <c:strRef>
              <c:f>Sheet1!$A$4</c:f>
              <c:strCache>
                <c:ptCount val="1"/>
                <c:pt idx="0">
                  <c:v>越南</c:v>
                </c:pt>
              </c:strCache>
            </c:strRef>
          </c:tx>
          <c:spPr>
            <a:ln w="38100" cap="flat" cmpd="sng" algn="ctr">
              <a:solidFill>
                <a:srgbClr val="A1CC42"/>
              </a:solidFill>
              <a:prstDash val="solid"/>
              <a:miter lim="400000"/>
            </a:ln>
            <a:effectLst/>
          </c:spPr>
          <c:marker>
            <c:symbol val="none"/>
          </c:marker>
          <c:dLbls>
            <c:delete val="1"/>
          </c:dLbls>
          <c:cat>
            <c:strRef>
              <c:f>Sheet1!$B$1:$N$1</c:f>
              <c:strCache>
                <c:ptCount val="13"/>
                <c:pt idx="0">
                  <c:v>2023.05</c:v>
                </c:pt>
                <c:pt idx="1">
                  <c:v>2023.06</c:v>
                </c:pt>
                <c:pt idx="2">
                  <c:v>2023.07</c:v>
                </c:pt>
                <c:pt idx="3">
                  <c:v>2023.08</c:v>
                </c:pt>
                <c:pt idx="4">
                  <c:v>2023.09</c:v>
                </c:pt>
                <c:pt idx="5">
                  <c:v>2023.1</c:v>
                </c:pt>
                <c:pt idx="6">
                  <c:v>2023.11</c:v>
                </c:pt>
                <c:pt idx="7">
                  <c:v>2023.12</c:v>
                </c:pt>
                <c:pt idx="8">
                  <c:v>2024.01</c:v>
                </c:pt>
                <c:pt idx="9">
                  <c:v>2024.02</c:v>
                </c:pt>
                <c:pt idx="10">
                  <c:v>2024.03</c:v>
                </c:pt>
                <c:pt idx="11">
                  <c:v>2024.04</c:v>
                </c:pt>
                <c:pt idx="12">
                  <c:v>2024.05</c:v>
                </c:pt>
              </c:strCache>
            </c:strRef>
          </c:cat>
          <c:val>
            <c:numRef>
              <c:f>Sheet1!$B$4:$N$4</c:f>
              <c:numCache>
                <c:formatCode>General</c:formatCode>
                <c:ptCount val="13"/>
                <c:pt idx="0">
                  <c:v>1990</c:v>
                </c:pt>
                <c:pt idx="1">
                  <c:v>6394</c:v>
                </c:pt>
                <c:pt idx="2">
                  <c:v>9161</c:v>
                </c:pt>
                <c:pt idx="3">
                  <c:v>9220</c:v>
                </c:pt>
                <c:pt idx="4">
                  <c:v>21241</c:v>
                </c:pt>
                <c:pt idx="5">
                  <c:v>38019</c:v>
                </c:pt>
                <c:pt idx="6">
                  <c:v>45648</c:v>
                </c:pt>
                <c:pt idx="7">
                  <c:v>76021</c:v>
                </c:pt>
                <c:pt idx="8">
                  <c:v>104496</c:v>
                </c:pt>
                <c:pt idx="9">
                  <c:v>129640</c:v>
                </c:pt>
                <c:pt idx="10">
                  <c:v>165767</c:v>
                </c:pt>
                <c:pt idx="11">
                  <c:v>165799</c:v>
                </c:pt>
                <c:pt idx="12">
                  <c:v>165840</c:v>
                </c:pt>
              </c:numCache>
            </c:numRef>
          </c:val>
          <c:smooth val="1"/>
        </c:ser>
        <c:ser>
          <c:idx val="3"/>
          <c:order val="3"/>
          <c:tx>
            <c:strRef>
              <c:f>Sheet1!$A$5</c:f>
              <c:strCache>
                <c:ptCount val="1"/>
                <c:pt idx="0">
                  <c:v>菲律宾</c:v>
                </c:pt>
              </c:strCache>
            </c:strRef>
          </c:tx>
          <c:spPr>
            <a:ln w="38100" cap="flat" cmpd="sng" algn="ctr">
              <a:solidFill>
                <a:srgbClr val="00AEFF"/>
              </a:solidFill>
              <a:prstDash val="solid"/>
              <a:miter lim="400000"/>
            </a:ln>
            <a:effectLst/>
          </c:spPr>
          <c:marker>
            <c:symbol val="none"/>
          </c:marker>
          <c:dLbls>
            <c:delete val="1"/>
          </c:dLbls>
          <c:cat>
            <c:strRef>
              <c:f>Sheet1!$B$1:$N$1</c:f>
              <c:strCache>
                <c:ptCount val="13"/>
                <c:pt idx="0">
                  <c:v>2023.05</c:v>
                </c:pt>
                <c:pt idx="1">
                  <c:v>2023.06</c:v>
                </c:pt>
                <c:pt idx="2">
                  <c:v>2023.07</c:v>
                </c:pt>
                <c:pt idx="3">
                  <c:v>2023.08</c:v>
                </c:pt>
                <c:pt idx="4">
                  <c:v>2023.09</c:v>
                </c:pt>
                <c:pt idx="5">
                  <c:v>2023.1</c:v>
                </c:pt>
                <c:pt idx="6">
                  <c:v>2023.11</c:v>
                </c:pt>
                <c:pt idx="7">
                  <c:v>2023.12</c:v>
                </c:pt>
                <c:pt idx="8">
                  <c:v>2024.01</c:v>
                </c:pt>
                <c:pt idx="9">
                  <c:v>2024.02</c:v>
                </c:pt>
                <c:pt idx="10">
                  <c:v>2024.03</c:v>
                </c:pt>
                <c:pt idx="11">
                  <c:v>2024.04</c:v>
                </c:pt>
                <c:pt idx="12">
                  <c:v>2024.05</c:v>
                </c:pt>
              </c:strCache>
            </c:strRef>
          </c:cat>
          <c:val>
            <c:numRef>
              <c:f>Sheet1!$B$5:$N$5</c:f>
              <c:numCache>
                <c:formatCode>General</c:formatCode>
                <c:ptCount val="13"/>
                <c:pt idx="0">
                  <c:v>2764</c:v>
                </c:pt>
                <c:pt idx="1">
                  <c:v>8963</c:v>
                </c:pt>
                <c:pt idx="2">
                  <c:v>20047</c:v>
                </c:pt>
                <c:pt idx="3">
                  <c:v>27623</c:v>
                </c:pt>
                <c:pt idx="4">
                  <c:v>37395</c:v>
                </c:pt>
                <c:pt idx="5">
                  <c:v>53873</c:v>
                </c:pt>
                <c:pt idx="6">
                  <c:v>61332</c:v>
                </c:pt>
                <c:pt idx="7">
                  <c:v>84378</c:v>
                </c:pt>
                <c:pt idx="8">
                  <c:v>106773</c:v>
                </c:pt>
                <c:pt idx="9">
                  <c:v>138250</c:v>
                </c:pt>
                <c:pt idx="10">
                  <c:v>174405</c:v>
                </c:pt>
                <c:pt idx="11">
                  <c:v>174422</c:v>
                </c:pt>
                <c:pt idx="12">
                  <c:v>174432</c:v>
                </c:pt>
              </c:numCache>
            </c:numRef>
          </c:val>
          <c:smooth val="1"/>
        </c:ser>
        <c:ser>
          <c:idx val="4"/>
          <c:order val="4"/>
          <c:tx>
            <c:strRef>
              <c:f>Sheet1!$A$6</c:f>
              <c:strCache>
                <c:ptCount val="1"/>
                <c:pt idx="0">
                  <c:v>马来西亚</c:v>
                </c:pt>
              </c:strCache>
            </c:strRef>
          </c:tx>
          <c:spPr>
            <a:ln w="38100" cap="flat" cmpd="sng" algn="ctr">
              <a:solidFill>
                <a:srgbClr val="5E5E5E"/>
              </a:solidFill>
              <a:prstDash val="solid"/>
              <a:miter lim="400000"/>
            </a:ln>
            <a:effectLst/>
          </c:spPr>
          <c:marker>
            <c:symbol val="none"/>
          </c:marker>
          <c:dLbls>
            <c:delete val="1"/>
          </c:dLbls>
          <c:cat>
            <c:strRef>
              <c:f>Sheet1!$B$1:$N$1</c:f>
              <c:strCache>
                <c:ptCount val="13"/>
                <c:pt idx="0">
                  <c:v>2023.05</c:v>
                </c:pt>
                <c:pt idx="1">
                  <c:v>2023.06</c:v>
                </c:pt>
                <c:pt idx="2">
                  <c:v>2023.07</c:v>
                </c:pt>
                <c:pt idx="3">
                  <c:v>2023.08</c:v>
                </c:pt>
                <c:pt idx="4">
                  <c:v>2023.09</c:v>
                </c:pt>
                <c:pt idx="5">
                  <c:v>2023.1</c:v>
                </c:pt>
                <c:pt idx="6">
                  <c:v>2023.11</c:v>
                </c:pt>
                <c:pt idx="7">
                  <c:v>2023.12</c:v>
                </c:pt>
                <c:pt idx="8">
                  <c:v>2024.01</c:v>
                </c:pt>
                <c:pt idx="9">
                  <c:v>2024.02</c:v>
                </c:pt>
                <c:pt idx="10">
                  <c:v>2024.03</c:v>
                </c:pt>
                <c:pt idx="11">
                  <c:v>2024.04</c:v>
                </c:pt>
                <c:pt idx="12">
                  <c:v>2024.05</c:v>
                </c:pt>
              </c:strCache>
            </c:strRef>
          </c:cat>
          <c:val>
            <c:numRef>
              <c:f>Sheet1!$B$6:$N$6</c:f>
              <c:numCache>
                <c:formatCode>General</c:formatCode>
                <c:ptCount val="13"/>
                <c:pt idx="0">
                  <c:v>4011</c:v>
                </c:pt>
                <c:pt idx="1">
                  <c:v>10963</c:v>
                </c:pt>
                <c:pt idx="2">
                  <c:v>25314</c:v>
                </c:pt>
                <c:pt idx="3">
                  <c:v>37719</c:v>
                </c:pt>
                <c:pt idx="4">
                  <c:v>48078</c:v>
                </c:pt>
                <c:pt idx="5">
                  <c:v>68570</c:v>
                </c:pt>
                <c:pt idx="6">
                  <c:v>84357</c:v>
                </c:pt>
                <c:pt idx="7">
                  <c:v>104531</c:v>
                </c:pt>
                <c:pt idx="8">
                  <c:v>124337</c:v>
                </c:pt>
                <c:pt idx="9">
                  <c:v>148458</c:v>
                </c:pt>
                <c:pt idx="10">
                  <c:v>172426</c:v>
                </c:pt>
                <c:pt idx="11">
                  <c:v>172512</c:v>
                </c:pt>
                <c:pt idx="12">
                  <c:v>172577</c:v>
                </c:pt>
              </c:numCache>
            </c:numRef>
          </c:val>
          <c:smooth val="1"/>
        </c:ser>
        <c:ser>
          <c:idx val="5"/>
          <c:order val="5"/>
          <c:tx>
            <c:strRef>
              <c:f>Sheet1!$A$7</c:f>
              <c:strCache>
                <c:ptCount val="1"/>
                <c:pt idx="0">
                  <c:v>新加坡</c:v>
                </c:pt>
              </c:strCache>
            </c:strRef>
          </c:tx>
          <c:spPr>
            <a:ln w="38100" cap="flat" cmpd="sng" algn="ctr">
              <a:solidFill>
                <a:srgbClr val="ED7763"/>
              </a:solidFill>
              <a:prstDash val="solid"/>
              <a:miter lim="400000"/>
            </a:ln>
            <a:effectLst/>
          </c:spPr>
          <c:marker>
            <c:symbol val="none"/>
          </c:marker>
          <c:dLbls>
            <c:delete val="1"/>
          </c:dLbls>
          <c:cat>
            <c:strRef>
              <c:f>Sheet1!$B$1:$N$1</c:f>
              <c:strCache>
                <c:ptCount val="13"/>
                <c:pt idx="0">
                  <c:v>2023.05</c:v>
                </c:pt>
                <c:pt idx="1">
                  <c:v>2023.06</c:v>
                </c:pt>
                <c:pt idx="2">
                  <c:v>2023.07</c:v>
                </c:pt>
                <c:pt idx="3">
                  <c:v>2023.08</c:v>
                </c:pt>
                <c:pt idx="4">
                  <c:v>2023.09</c:v>
                </c:pt>
                <c:pt idx="5">
                  <c:v>2023.1</c:v>
                </c:pt>
                <c:pt idx="6">
                  <c:v>2023.11</c:v>
                </c:pt>
                <c:pt idx="7">
                  <c:v>2023.12</c:v>
                </c:pt>
                <c:pt idx="8">
                  <c:v>2024.01</c:v>
                </c:pt>
                <c:pt idx="9">
                  <c:v>2024.02</c:v>
                </c:pt>
                <c:pt idx="10">
                  <c:v>2024.03</c:v>
                </c:pt>
                <c:pt idx="11">
                  <c:v>2024.04</c:v>
                </c:pt>
                <c:pt idx="12">
                  <c:v>2024.05</c:v>
                </c:pt>
              </c:strCache>
            </c:strRef>
          </c:cat>
          <c:val>
            <c:numRef>
              <c:f>Sheet1!$B$7:$N$7</c:f>
              <c:numCache>
                <c:formatCode>General</c:formatCode>
                <c:ptCount val="13"/>
                <c:pt idx="0">
                  <c:v>9</c:v>
                </c:pt>
                <c:pt idx="1">
                  <c:v>27</c:v>
                </c:pt>
                <c:pt idx="2">
                  <c:v>54</c:v>
                </c:pt>
                <c:pt idx="3">
                  <c:v>54</c:v>
                </c:pt>
                <c:pt idx="4">
                  <c:v>54</c:v>
                </c:pt>
                <c:pt idx="5">
                  <c:v>54</c:v>
                </c:pt>
                <c:pt idx="6">
                  <c:v>54</c:v>
                </c:pt>
                <c:pt idx="7">
                  <c:v>54</c:v>
                </c:pt>
                <c:pt idx="8">
                  <c:v>126</c:v>
                </c:pt>
                <c:pt idx="9">
                  <c:v>240</c:v>
                </c:pt>
                <c:pt idx="10">
                  <c:v>322</c:v>
                </c:pt>
                <c:pt idx="11">
                  <c:v>323</c:v>
                </c:pt>
                <c:pt idx="12">
                  <c:v>323</c:v>
                </c:pt>
              </c:numCache>
            </c:numRef>
          </c:val>
          <c:smooth val="1"/>
        </c:ser>
        <c:ser>
          <c:idx val="6"/>
          <c:order val="6"/>
          <c:tx>
            <c:strRef>
              <c:f>Sheet1!$A$8</c:f>
              <c:strCache>
                <c:ptCount val="1"/>
                <c:pt idx="0">
                  <c:v>美国</c:v>
                </c:pt>
              </c:strCache>
            </c:strRef>
          </c:tx>
          <c:spPr>
            <a:ln w="38100" cap="flat" cmpd="sng" algn="ctr">
              <a:solidFill>
                <a:srgbClr val="65D8E3"/>
              </a:solidFill>
              <a:prstDash val="solid"/>
              <a:miter lim="400000"/>
            </a:ln>
            <a:effectLst/>
          </c:spPr>
          <c:marker>
            <c:symbol val="none"/>
          </c:marker>
          <c:dLbls>
            <c:delete val="1"/>
          </c:dLbls>
          <c:cat>
            <c:strRef>
              <c:f>Sheet1!$B$1:$N$1</c:f>
              <c:strCache>
                <c:ptCount val="13"/>
                <c:pt idx="0">
                  <c:v>2023.05</c:v>
                </c:pt>
                <c:pt idx="1">
                  <c:v>2023.06</c:v>
                </c:pt>
                <c:pt idx="2">
                  <c:v>2023.07</c:v>
                </c:pt>
                <c:pt idx="3">
                  <c:v>2023.08</c:v>
                </c:pt>
                <c:pt idx="4">
                  <c:v>2023.09</c:v>
                </c:pt>
                <c:pt idx="5">
                  <c:v>2023.1</c:v>
                </c:pt>
                <c:pt idx="6">
                  <c:v>2023.11</c:v>
                </c:pt>
                <c:pt idx="7">
                  <c:v>2023.12</c:v>
                </c:pt>
                <c:pt idx="8">
                  <c:v>2024.01</c:v>
                </c:pt>
                <c:pt idx="9">
                  <c:v>2024.02</c:v>
                </c:pt>
                <c:pt idx="10">
                  <c:v>2024.03</c:v>
                </c:pt>
                <c:pt idx="11">
                  <c:v>2024.04</c:v>
                </c:pt>
                <c:pt idx="12">
                  <c:v>2024.05</c:v>
                </c:pt>
              </c:strCache>
            </c:strRef>
          </c:cat>
          <c:val>
            <c:numRef>
              <c:f>Sheet1!$B$8:$N$8</c:f>
              <c:numCache>
                <c:formatCode>General</c:formatCode>
                <c:ptCount val="13"/>
                <c:pt idx="0">
                  <c:v>81</c:v>
                </c:pt>
                <c:pt idx="1">
                  <c:v>399</c:v>
                </c:pt>
                <c:pt idx="2">
                  <c:v>608</c:v>
                </c:pt>
                <c:pt idx="3">
                  <c:v>1019</c:v>
                </c:pt>
                <c:pt idx="4">
                  <c:v>1404</c:v>
                </c:pt>
                <c:pt idx="5">
                  <c:v>1854</c:v>
                </c:pt>
                <c:pt idx="6">
                  <c:v>2435</c:v>
                </c:pt>
                <c:pt idx="7">
                  <c:v>6683</c:v>
                </c:pt>
                <c:pt idx="8">
                  <c:v>11726</c:v>
                </c:pt>
                <c:pt idx="9">
                  <c:v>17689</c:v>
                </c:pt>
                <c:pt idx="10">
                  <c:v>25827</c:v>
                </c:pt>
                <c:pt idx="11">
                  <c:v>35908</c:v>
                </c:pt>
                <c:pt idx="12">
                  <c:v>48436</c:v>
                </c:pt>
              </c:numCache>
            </c:numRef>
          </c:val>
          <c:smooth val="1"/>
        </c:ser>
        <c:ser>
          <c:idx val="7"/>
          <c:order val="7"/>
          <c:tx>
            <c:strRef>
              <c:f>Sheet1!$A$9</c:f>
              <c:strCache>
                <c:ptCount val="1"/>
                <c:pt idx="0">
                  <c:v>英国</c:v>
                </c:pt>
              </c:strCache>
            </c:strRef>
          </c:tx>
          <c:spPr>
            <a:ln w="38100" cap="flat" cmpd="sng" algn="ctr">
              <a:solidFill>
                <a:srgbClr val="F5BFC4"/>
              </a:solidFill>
              <a:prstDash val="solid"/>
              <a:miter lim="400000"/>
            </a:ln>
            <a:effectLst/>
          </c:spPr>
          <c:marker>
            <c:symbol val="none"/>
          </c:marker>
          <c:dLbls>
            <c:delete val="1"/>
          </c:dLbls>
          <c:cat>
            <c:strRef>
              <c:f>Sheet1!$B$1:$N$1</c:f>
              <c:strCache>
                <c:ptCount val="13"/>
                <c:pt idx="0">
                  <c:v>2023.05</c:v>
                </c:pt>
                <c:pt idx="1">
                  <c:v>2023.06</c:v>
                </c:pt>
                <c:pt idx="2">
                  <c:v>2023.07</c:v>
                </c:pt>
                <c:pt idx="3">
                  <c:v>2023.08</c:v>
                </c:pt>
                <c:pt idx="4">
                  <c:v>2023.09</c:v>
                </c:pt>
                <c:pt idx="5">
                  <c:v>2023.1</c:v>
                </c:pt>
                <c:pt idx="6">
                  <c:v>2023.11</c:v>
                </c:pt>
                <c:pt idx="7">
                  <c:v>2023.12</c:v>
                </c:pt>
                <c:pt idx="8">
                  <c:v>2024.01</c:v>
                </c:pt>
                <c:pt idx="9">
                  <c:v>2024.02</c:v>
                </c:pt>
                <c:pt idx="10">
                  <c:v>2024.03</c:v>
                </c:pt>
                <c:pt idx="11">
                  <c:v>2024.04</c:v>
                </c:pt>
                <c:pt idx="12">
                  <c:v>2024.05</c:v>
                </c:pt>
              </c:strCache>
            </c:strRef>
          </c:cat>
          <c:val>
            <c:numRef>
              <c:f>Sheet1!$B$9:$N$9</c:f>
              <c:numCache>
                <c:formatCode>General</c:formatCode>
                <c:ptCount val="13"/>
                <c:pt idx="0">
                  <c:v>472</c:v>
                </c:pt>
                <c:pt idx="1">
                  <c:v>662</c:v>
                </c:pt>
                <c:pt idx="2">
                  <c:v>766</c:v>
                </c:pt>
                <c:pt idx="3">
                  <c:v>776</c:v>
                </c:pt>
                <c:pt idx="4">
                  <c:v>780</c:v>
                </c:pt>
                <c:pt idx="5">
                  <c:v>786</c:v>
                </c:pt>
                <c:pt idx="6">
                  <c:v>973</c:v>
                </c:pt>
                <c:pt idx="7">
                  <c:v>2009</c:v>
                </c:pt>
                <c:pt idx="8">
                  <c:v>3617</c:v>
                </c:pt>
                <c:pt idx="9">
                  <c:v>5564</c:v>
                </c:pt>
                <c:pt idx="10">
                  <c:v>8495</c:v>
                </c:pt>
                <c:pt idx="11">
                  <c:v>12058</c:v>
                </c:pt>
                <c:pt idx="12">
                  <c:v>15129</c:v>
                </c:pt>
              </c:numCache>
            </c:numRef>
          </c:val>
          <c:smooth val="1"/>
        </c:ser>
        <c:dLbls>
          <c:showLegendKey val="0"/>
          <c:showVal val="0"/>
          <c:showCatName val="0"/>
          <c:showSerName val="0"/>
          <c:showPercent val="0"/>
          <c:showBubbleSize val="0"/>
        </c:dLbls>
        <c:marker val="0"/>
        <c:smooth val="1"/>
        <c:axId val="2094734552"/>
        <c:axId val="2094734553"/>
      </c:lineChart>
      <c:catAx>
        <c:axId val="2094734552"/>
        <c:scaling>
          <c:orientation val="minMax"/>
        </c:scaling>
        <c:delete val="0"/>
        <c:axPos val="b"/>
        <c:numFmt formatCode="General" sourceLinked="0"/>
        <c:majorTickMark val="none"/>
        <c:minorTickMark val="none"/>
        <c:tickLblPos val="low"/>
        <c:spPr>
          <a:ln w="12700" cap="flat" cmpd="sng" algn="ctr">
            <a:solidFill>
              <a:srgbClr val="000000"/>
            </a:solidFill>
            <a:prstDash val="solid"/>
            <a:miter lim="400000"/>
          </a:ln>
        </c:spPr>
        <c:txPr>
          <a:bodyPr rot="0" spcFirstLastPara="0" vertOverflow="ellipsis" vert="horz" wrap="square" anchor="ctr" anchorCtr="1"/>
          <a:lstStyle/>
          <a:p>
            <a:pPr>
              <a:defRPr lang="zh-CN" sz="18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crossAx val="2094734553"/>
        <c:crosses val="autoZero"/>
        <c:auto val="1"/>
        <c:lblAlgn val="ctr"/>
        <c:lblOffset val="100"/>
        <c:noMultiLvlLbl val="1"/>
      </c:catAx>
      <c:valAx>
        <c:axId val="2094734553"/>
        <c:scaling>
          <c:orientation val="minMax"/>
        </c:scaling>
        <c:delete val="0"/>
        <c:axPos val="l"/>
        <c:numFmt formatCode="General" sourceLinked="0"/>
        <c:majorTickMark val="none"/>
        <c:minorTickMark val="none"/>
        <c:tickLblPos val="nextTo"/>
        <c:spPr>
          <a:ln w="12700" cap="flat" cmpd="sng" algn="ctr">
            <a:noFill/>
            <a:prstDash val="solid"/>
            <a:miter lim="400000"/>
          </a:ln>
        </c:spPr>
        <c:txPr>
          <a:bodyPr rot="0" spcFirstLastPara="0" vertOverflow="ellipsis" vert="horz" wrap="square" anchor="ctr" anchorCtr="1"/>
          <a:lstStyle/>
          <a:p>
            <a:pPr>
              <a:defRPr lang="zh-CN" sz="18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crossAx val="2094734552"/>
        <c:crosses val="autoZero"/>
        <c:crossBetween val="midCat"/>
        <c:majorUnit val="100000"/>
        <c:minorUnit val="50000"/>
      </c:valAx>
      <c:spPr>
        <a:noFill/>
        <a:ln w="12700" cap="flat">
          <a:noFill/>
          <a:miter lim="400000"/>
        </a:ln>
        <a:effectLst/>
      </c:spPr>
    </c:plotArea>
    <c:plotVisOnly val="1"/>
    <c:dispBlanksAs val="gap"/>
    <c:showDLblsOverMax val="1"/>
  </c:chart>
  <c:spPr>
    <a:noFill/>
    <a:ln>
      <a:noFill/>
    </a:ln>
    <a:effectLst/>
  </c:spPr>
  <c:txPr>
    <a:bodyPr/>
    <a:lstStyle/>
    <a:p>
      <a:pPr>
        <a:defRPr lang="zh-CN">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1"/>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699433"/>
          <c:y val="0.105177"/>
          <c:w val="0.91413"/>
          <c:h val="0.732447"/>
        </c:manualLayout>
      </c:layout>
      <c:barChart>
        <c:barDir val="col"/>
        <c:grouping val="clustered"/>
        <c:varyColors val="0"/>
        <c:ser>
          <c:idx val="0"/>
          <c:order val="0"/>
          <c:tx>
            <c:strRef>
              <c:f>Sheet1!$B$1</c:f>
              <c:strCache>
                <c:ptCount val="1"/>
                <c:pt idx="0">
                  <c:v>&lt;15s</c:v>
                </c:pt>
              </c:strCache>
            </c:strRef>
          </c:tx>
          <c:spPr>
            <a:solidFill>
              <a:srgbClr val="7DD0EE"/>
            </a:solidFill>
            <a:ln w="12700" cap="flat">
              <a:noFill/>
              <a:miter lim="400000"/>
            </a:ln>
            <a:effectLst/>
          </c:spPr>
          <c:invertIfNegative val="0"/>
          <c:dLbls>
            <c:delete val="1"/>
          </c:dLbls>
          <c:cat>
            <c:strRef>
              <c:f>Sheet1!$A$2:$A$9</c:f>
              <c:strCache>
                <c:ptCount val="8"/>
                <c:pt idx="0">
                  <c:v>Thailand</c:v>
                </c:pt>
                <c:pt idx="1">
                  <c:v>Indonesia</c:v>
                </c:pt>
                <c:pt idx="2">
                  <c:v>Vietnam</c:v>
                </c:pt>
                <c:pt idx="3">
                  <c:v>the Philippines</c:v>
                </c:pt>
                <c:pt idx="4">
                  <c:v>Malaysia</c:v>
                </c:pt>
                <c:pt idx="5">
                  <c:v>Singapore</c:v>
                </c:pt>
                <c:pt idx="6">
                  <c:v>the US</c:v>
                </c:pt>
                <c:pt idx="7">
                  <c:v>the UK</c:v>
                </c:pt>
              </c:strCache>
            </c:strRef>
          </c:cat>
          <c:val>
            <c:numRef>
              <c:f>Sheet1!$B$2:$B$9</c:f>
              <c:numCache>
                <c:formatCode>General</c:formatCode>
                <c:ptCount val="8"/>
                <c:pt idx="0">
                  <c:v>0.165278557</c:v>
                </c:pt>
                <c:pt idx="1">
                  <c:v>0.262436892</c:v>
                </c:pt>
                <c:pt idx="2">
                  <c:v>0.180881907</c:v>
                </c:pt>
                <c:pt idx="3">
                  <c:v>0.263672679</c:v>
                </c:pt>
                <c:pt idx="4">
                  <c:v>0.289940581</c:v>
                </c:pt>
                <c:pt idx="5">
                  <c:v>0.204293724</c:v>
                </c:pt>
                <c:pt idx="6">
                  <c:v>0.24649501</c:v>
                </c:pt>
                <c:pt idx="7">
                  <c:v>0.298096646</c:v>
                </c:pt>
              </c:numCache>
            </c:numRef>
          </c:val>
        </c:ser>
        <c:ser>
          <c:idx val="1"/>
          <c:order val="1"/>
          <c:tx>
            <c:strRef>
              <c:f>Sheet1!$C$1</c:f>
              <c:strCache>
                <c:ptCount val="1"/>
                <c:pt idx="0">
                  <c:v>15s-30s</c:v>
                </c:pt>
              </c:strCache>
            </c:strRef>
          </c:tx>
          <c:spPr>
            <a:solidFill>
              <a:srgbClr val="71A6ED"/>
            </a:solidFill>
            <a:ln w="12700" cap="flat">
              <a:noFill/>
              <a:miter lim="400000"/>
            </a:ln>
            <a:effectLst/>
          </c:spPr>
          <c:invertIfNegative val="0"/>
          <c:dLbls>
            <c:delete val="1"/>
          </c:dLbls>
          <c:cat>
            <c:strRef>
              <c:f>Sheet1!$A$2:$A$9</c:f>
              <c:strCache>
                <c:ptCount val="8"/>
                <c:pt idx="0">
                  <c:v>Thailand</c:v>
                </c:pt>
                <c:pt idx="1">
                  <c:v>Indonesia</c:v>
                </c:pt>
                <c:pt idx="2">
                  <c:v>Vietnam</c:v>
                </c:pt>
                <c:pt idx="3">
                  <c:v>the Philippines</c:v>
                </c:pt>
                <c:pt idx="4">
                  <c:v>Malaysia</c:v>
                </c:pt>
                <c:pt idx="5">
                  <c:v>Singapore</c:v>
                </c:pt>
                <c:pt idx="6">
                  <c:v>the US</c:v>
                </c:pt>
                <c:pt idx="7">
                  <c:v>the UK</c:v>
                </c:pt>
              </c:strCache>
            </c:strRef>
          </c:cat>
          <c:val>
            <c:numRef>
              <c:f>Sheet1!$C$2:$C$9</c:f>
              <c:numCache>
                <c:formatCode>General</c:formatCode>
                <c:ptCount val="8"/>
                <c:pt idx="0">
                  <c:v>0.441598143</c:v>
                </c:pt>
                <c:pt idx="1">
                  <c:v>0.43940518</c:v>
                </c:pt>
                <c:pt idx="2">
                  <c:v>0.346850023</c:v>
                </c:pt>
                <c:pt idx="3">
                  <c:v>0.406612278</c:v>
                </c:pt>
                <c:pt idx="4">
                  <c:v>0.411256172</c:v>
                </c:pt>
                <c:pt idx="5">
                  <c:v>0.445549022</c:v>
                </c:pt>
                <c:pt idx="6">
                  <c:v>0.244153098</c:v>
                </c:pt>
                <c:pt idx="7">
                  <c:v>0.282397599</c:v>
                </c:pt>
              </c:numCache>
            </c:numRef>
          </c:val>
        </c:ser>
        <c:ser>
          <c:idx val="2"/>
          <c:order val="2"/>
          <c:tx>
            <c:strRef>
              <c:f>Sheet1!$D$1</c:f>
              <c:strCache>
                <c:ptCount val="1"/>
                <c:pt idx="0">
                  <c:v>30s-60s</c:v>
                </c:pt>
              </c:strCache>
            </c:strRef>
          </c:tx>
          <c:spPr>
            <a:solidFill>
              <a:srgbClr val="697EEC"/>
            </a:solidFill>
            <a:ln w="12700" cap="flat">
              <a:noFill/>
              <a:miter lim="400000"/>
            </a:ln>
            <a:effectLst/>
          </c:spPr>
          <c:invertIfNegative val="0"/>
          <c:dLbls>
            <c:delete val="1"/>
          </c:dLbls>
          <c:cat>
            <c:strRef>
              <c:f>Sheet1!$A$2:$A$9</c:f>
              <c:strCache>
                <c:ptCount val="8"/>
                <c:pt idx="0">
                  <c:v>Thailand</c:v>
                </c:pt>
                <c:pt idx="1">
                  <c:v>Indonesia</c:v>
                </c:pt>
                <c:pt idx="2">
                  <c:v>Vietnam</c:v>
                </c:pt>
                <c:pt idx="3">
                  <c:v>the Philippines</c:v>
                </c:pt>
                <c:pt idx="4">
                  <c:v>Malaysia</c:v>
                </c:pt>
                <c:pt idx="5">
                  <c:v>Singapore</c:v>
                </c:pt>
                <c:pt idx="6">
                  <c:v>the US</c:v>
                </c:pt>
                <c:pt idx="7">
                  <c:v>the UK</c:v>
                </c:pt>
              </c:strCache>
            </c:strRef>
          </c:cat>
          <c:val>
            <c:numRef>
              <c:f>Sheet1!$D$2:$D$9</c:f>
              <c:numCache>
                <c:formatCode>General</c:formatCode>
                <c:ptCount val="8"/>
                <c:pt idx="0">
                  <c:v>0.271114968</c:v>
                </c:pt>
                <c:pt idx="1">
                  <c:v>0.179935313</c:v>
                </c:pt>
                <c:pt idx="2">
                  <c:v>0.306288136</c:v>
                </c:pt>
                <c:pt idx="3">
                  <c:v>0.217030417</c:v>
                </c:pt>
                <c:pt idx="4">
                  <c:v>0.204367172</c:v>
                </c:pt>
                <c:pt idx="5">
                  <c:v>0.232708875</c:v>
                </c:pt>
                <c:pt idx="6">
                  <c:v>0.280686482</c:v>
                </c:pt>
                <c:pt idx="7">
                  <c:v>0.221511164</c:v>
                </c:pt>
              </c:numCache>
            </c:numRef>
          </c:val>
        </c:ser>
        <c:ser>
          <c:idx val="3"/>
          <c:order val="3"/>
          <c:tx>
            <c:strRef>
              <c:f>Sheet1!$E$1</c:f>
              <c:strCache>
                <c:ptCount val="1"/>
                <c:pt idx="0">
                  <c:v>60s-120s</c:v>
                </c:pt>
              </c:strCache>
            </c:strRef>
          </c:tx>
          <c:spPr>
            <a:solidFill>
              <a:srgbClr val="7468ED"/>
            </a:solidFill>
            <a:ln w="12700" cap="flat">
              <a:noFill/>
              <a:miter lim="400000"/>
            </a:ln>
            <a:effectLst/>
          </c:spPr>
          <c:invertIfNegative val="0"/>
          <c:dLbls>
            <c:delete val="1"/>
          </c:dLbls>
          <c:cat>
            <c:strRef>
              <c:f>Sheet1!$A$2:$A$9</c:f>
              <c:strCache>
                <c:ptCount val="8"/>
                <c:pt idx="0">
                  <c:v>Thailand</c:v>
                </c:pt>
                <c:pt idx="1">
                  <c:v>Indonesia</c:v>
                </c:pt>
                <c:pt idx="2">
                  <c:v>Vietnam</c:v>
                </c:pt>
                <c:pt idx="3">
                  <c:v>the Philippines</c:v>
                </c:pt>
                <c:pt idx="4">
                  <c:v>Malaysia</c:v>
                </c:pt>
                <c:pt idx="5">
                  <c:v>Singapore</c:v>
                </c:pt>
                <c:pt idx="6">
                  <c:v>the US</c:v>
                </c:pt>
                <c:pt idx="7">
                  <c:v>the UK</c:v>
                </c:pt>
              </c:strCache>
            </c:strRef>
          </c:cat>
          <c:val>
            <c:numRef>
              <c:f>Sheet1!$E$2:$E$9</c:f>
              <c:numCache>
                <c:formatCode>General</c:formatCode>
                <c:ptCount val="8"/>
                <c:pt idx="0">
                  <c:v>0.102934609</c:v>
                </c:pt>
                <c:pt idx="1">
                  <c:v>0.100154138</c:v>
                </c:pt>
                <c:pt idx="2">
                  <c:v>0.137948625</c:v>
                </c:pt>
                <c:pt idx="3">
                  <c:v>0.090722029</c:v>
                </c:pt>
                <c:pt idx="4">
                  <c:v>0.076094234</c:v>
                </c:pt>
                <c:pt idx="5">
                  <c:v>0.090824559</c:v>
                </c:pt>
                <c:pt idx="6">
                  <c:v>0.154653377</c:v>
                </c:pt>
                <c:pt idx="7">
                  <c:v>0.120051735</c:v>
                </c:pt>
              </c:numCache>
            </c:numRef>
          </c:val>
        </c:ser>
        <c:ser>
          <c:idx val="4"/>
          <c:order val="4"/>
          <c:tx>
            <c:strRef>
              <c:f>Sheet1!$F$1</c:f>
              <c:strCache>
                <c:ptCount val="1"/>
                <c:pt idx="0">
                  <c:v>&gt;=120s</c:v>
                </c:pt>
              </c:strCache>
            </c:strRef>
          </c:tx>
          <c:spPr>
            <a:solidFill>
              <a:srgbClr val="9C6EEE"/>
            </a:solidFill>
            <a:ln w="12700" cap="flat">
              <a:noFill/>
              <a:miter lim="400000"/>
            </a:ln>
            <a:effectLst/>
          </c:spPr>
          <c:invertIfNegative val="0"/>
          <c:dLbls>
            <c:delete val="1"/>
          </c:dLbls>
          <c:cat>
            <c:strRef>
              <c:f>Sheet1!$A$2:$A$9</c:f>
              <c:strCache>
                <c:ptCount val="8"/>
                <c:pt idx="0">
                  <c:v>Thailand</c:v>
                </c:pt>
                <c:pt idx="1">
                  <c:v>Indonesia</c:v>
                </c:pt>
                <c:pt idx="2">
                  <c:v>Vietnam</c:v>
                </c:pt>
                <c:pt idx="3">
                  <c:v>the Philippines</c:v>
                </c:pt>
                <c:pt idx="4">
                  <c:v>Malaysia</c:v>
                </c:pt>
                <c:pt idx="5">
                  <c:v>Singapore</c:v>
                </c:pt>
                <c:pt idx="6">
                  <c:v>the US</c:v>
                </c:pt>
                <c:pt idx="7">
                  <c:v>the UK</c:v>
                </c:pt>
              </c:strCache>
            </c:strRef>
          </c:cat>
          <c:val>
            <c:numRef>
              <c:f>Sheet1!$F$2:$F$9</c:f>
              <c:numCache>
                <c:formatCode>General</c:formatCode>
                <c:ptCount val="8"/>
                <c:pt idx="0">
                  <c:v>0.019073723</c:v>
                </c:pt>
                <c:pt idx="1">
                  <c:v>0.018068478</c:v>
                </c:pt>
                <c:pt idx="2">
                  <c:v>0.028031309</c:v>
                </c:pt>
                <c:pt idx="3">
                  <c:v>0.021962597</c:v>
                </c:pt>
                <c:pt idx="4">
                  <c:v>0.018341842</c:v>
                </c:pt>
                <c:pt idx="5">
                  <c:v>0.026623821</c:v>
                </c:pt>
                <c:pt idx="6">
                  <c:v>0.074012033</c:v>
                </c:pt>
                <c:pt idx="7">
                  <c:v>0.077942856</c:v>
                </c:pt>
              </c:numCache>
            </c:numRef>
          </c:val>
        </c:ser>
        <c:dLbls>
          <c:showLegendKey val="0"/>
          <c:showVal val="0"/>
          <c:showCatName val="0"/>
          <c:showSerName val="0"/>
          <c:showPercent val="0"/>
          <c:showBubbleSize val="0"/>
        </c:dLbls>
        <c:gapWidth val="40"/>
        <c:overlap val="-10"/>
        <c:axId val="2094734552"/>
        <c:axId val="2094734553"/>
      </c:barChart>
      <c:catAx>
        <c:axId val="2094734552"/>
        <c:scaling>
          <c:orientation val="minMax"/>
        </c:scaling>
        <c:delete val="0"/>
        <c:axPos val="b"/>
        <c:numFmt formatCode="General" sourceLinked="0"/>
        <c:majorTickMark val="none"/>
        <c:minorTickMark val="none"/>
        <c:tickLblPos val="low"/>
        <c:spPr>
          <a:ln w="12700" cap="flat" cmpd="sng" algn="ctr">
            <a:solidFill>
              <a:srgbClr val="000000"/>
            </a:solidFill>
            <a:prstDash val="solid"/>
            <a:miter lim="400000"/>
          </a:ln>
        </c:spPr>
        <c:txPr>
          <a:bodyPr rot="0" spcFirstLastPara="0" vertOverflow="ellipsis" vert="horz" wrap="square" anchor="ctr" anchorCtr="1"/>
          <a:lstStyle/>
          <a:p>
            <a:pPr>
              <a:defRPr lang="zh-CN" sz="14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crossAx val="2094734553"/>
        <c:crosses val="autoZero"/>
        <c:auto val="1"/>
        <c:lblAlgn val="ctr"/>
        <c:lblOffset val="100"/>
        <c:noMultiLvlLbl val="1"/>
      </c:catAx>
      <c:valAx>
        <c:axId val="2094734553"/>
        <c:scaling>
          <c:orientation val="minMax"/>
        </c:scaling>
        <c:delete val="0"/>
        <c:axPos val="l"/>
        <c:numFmt formatCode="#,##0%" sourceLinked="0"/>
        <c:majorTickMark val="none"/>
        <c:minorTickMark val="none"/>
        <c:tickLblPos val="nextTo"/>
        <c:spPr>
          <a:ln w="12700" cap="flat" cmpd="sng" algn="ctr">
            <a:noFill/>
            <a:prstDash val="solid"/>
            <a:miter lim="400000"/>
          </a:ln>
        </c:spPr>
        <c:txPr>
          <a:bodyPr rot="0" spcFirstLastPara="0" vertOverflow="ellipsis" vert="horz" wrap="square" anchor="ctr" anchorCtr="1"/>
          <a:lstStyle/>
          <a:p>
            <a:pPr>
              <a:defRPr lang="zh-CN" sz="14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crossAx val="2094734552"/>
        <c:crosses val="autoZero"/>
        <c:crossBetween val="between"/>
        <c:majorUnit val="0.25"/>
        <c:minorUnit val="0.125"/>
      </c:valAx>
      <c:spPr>
        <a:noFill/>
        <a:ln w="12700" cap="flat">
          <a:noFill/>
          <a:miter lim="400000"/>
        </a:ln>
        <a:effectLst/>
      </c:spPr>
    </c:plotArea>
    <c:legend>
      <c:legendPos val="r"/>
      <c:legendEntry>
        <c:idx val="0"/>
        <c:txPr>
          <a:bodyPr rot="0" spcFirstLastPara="0" vertOverflow="ellipsis" vert="horz" wrap="square" anchor="ctr" anchorCtr="1"/>
          <a:lstStyle/>
          <a:p>
            <a:pPr>
              <a:defRPr lang="zh-CN" sz="14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1"/>
        <c:txPr>
          <a:bodyPr rot="0" spcFirstLastPara="0" vertOverflow="ellipsis" vert="horz" wrap="square" anchor="ctr" anchorCtr="1"/>
          <a:lstStyle/>
          <a:p>
            <a:pPr>
              <a:defRPr lang="zh-CN" sz="14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2"/>
        <c:txPr>
          <a:bodyPr rot="0" spcFirstLastPara="0" vertOverflow="ellipsis" vert="horz" wrap="square" anchor="ctr" anchorCtr="1"/>
          <a:lstStyle/>
          <a:p>
            <a:pPr>
              <a:defRPr lang="zh-CN" sz="14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3"/>
        <c:txPr>
          <a:bodyPr rot="0" spcFirstLastPara="0" vertOverflow="ellipsis" vert="horz" wrap="square" anchor="ctr" anchorCtr="1"/>
          <a:lstStyle/>
          <a:p>
            <a:pPr>
              <a:defRPr lang="zh-CN" sz="14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4"/>
        <c:txPr>
          <a:bodyPr rot="0" spcFirstLastPara="0" vertOverflow="ellipsis" vert="horz" wrap="square" anchor="ctr" anchorCtr="1"/>
          <a:lstStyle/>
          <a:p>
            <a:pPr>
              <a:defRPr lang="zh-CN" sz="14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ayout>
        <c:manualLayout>
          <c:xMode val="edge"/>
          <c:yMode val="edge"/>
          <c:x val="0.313974034423432"/>
          <c:y val="0.0251295"/>
          <c:w val="0.684173"/>
          <c:h val="0.130177"/>
        </c:manualLayout>
      </c:layout>
      <c:overlay val="1"/>
      <c:spPr>
        <a:noFill/>
        <a:ln w="12700" cap="flat">
          <a:noFill/>
          <a:miter lim="400000"/>
        </a:ln>
        <a:effectLst/>
      </c:spPr>
      <c:txPr>
        <a:bodyPr rot="0" spcFirstLastPara="0" vertOverflow="ellipsis" vert="horz" wrap="square" anchor="ctr" anchorCtr="1"/>
        <a:lstStyle/>
        <a:p>
          <a:pPr>
            <a:defRPr lang="zh-CN" sz="14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
    <c:plotVisOnly val="1"/>
    <c:dispBlanksAs val="gap"/>
    <c:showDLblsOverMax val="1"/>
  </c:chart>
  <c:spPr>
    <a:noFill/>
    <a:ln>
      <a:noFill/>
    </a:ln>
    <a:effectLst/>
  </c:spPr>
  <c:txPr>
    <a:bodyPr/>
    <a:lstStyle/>
    <a:p>
      <a:pPr>
        <a:defRPr lang="zh-CN" sz="1400">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1"/>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579489"/>
          <c:y val="0.105177"/>
          <c:w val="0.937051"/>
          <c:h val="0.732447"/>
        </c:manualLayout>
      </c:layout>
      <c:barChart>
        <c:barDir val="col"/>
        <c:grouping val="clustered"/>
        <c:varyColors val="0"/>
        <c:ser>
          <c:idx val="0"/>
          <c:order val="0"/>
          <c:tx>
            <c:strRef>
              <c:f>Sheet1!$B$1</c:f>
              <c:strCache>
                <c:ptCount val="1"/>
                <c:pt idx="0">
                  <c:v>1</c:v>
                </c:pt>
              </c:strCache>
            </c:strRef>
          </c:tx>
          <c:spPr>
            <a:solidFill>
              <a:srgbClr val="545454"/>
            </a:solidFill>
            <a:ln w="12700" cap="flat">
              <a:noFill/>
              <a:miter lim="400000"/>
            </a:ln>
            <a:effectLst/>
          </c:spPr>
          <c:invertIfNegative val="0"/>
          <c:dLbls>
            <c:delete val="1"/>
          </c:dLbls>
          <c:cat>
            <c:strRef>
              <c:f>Sheet1!$A$2:$A$9</c:f>
              <c:strCache>
                <c:ptCount val="8"/>
                <c:pt idx="0">
                  <c:v>Thailand</c:v>
                </c:pt>
                <c:pt idx="1">
                  <c:v>Indonesia</c:v>
                </c:pt>
                <c:pt idx="2">
                  <c:v>Vietnam</c:v>
                </c:pt>
                <c:pt idx="3">
                  <c:v>the Philippines</c:v>
                </c:pt>
                <c:pt idx="4">
                  <c:v>Malaysia</c:v>
                </c:pt>
                <c:pt idx="5">
                  <c:v>Singapore</c:v>
                </c:pt>
                <c:pt idx="6">
                  <c:v>the US</c:v>
                </c:pt>
                <c:pt idx="7">
                  <c:v>the UK</c:v>
                </c:pt>
              </c:strCache>
            </c:strRef>
          </c:cat>
          <c:val>
            <c:numRef>
              <c:f>Sheet1!$B$2:$B$9</c:f>
              <c:numCache>
                <c:formatCode>General</c:formatCode>
                <c:ptCount val="8"/>
                <c:pt idx="0">
                  <c:v>0.007542005</c:v>
                </c:pt>
                <c:pt idx="1">
                  <c:v>0.007254075</c:v>
                </c:pt>
                <c:pt idx="2">
                  <c:v>0.004910206</c:v>
                </c:pt>
                <c:pt idx="3">
                  <c:v>0.016463832</c:v>
                </c:pt>
                <c:pt idx="4">
                  <c:v>0.009281456</c:v>
                </c:pt>
                <c:pt idx="5">
                  <c:v>0.013503222</c:v>
                </c:pt>
                <c:pt idx="6">
                  <c:v>0.022136049</c:v>
                </c:pt>
                <c:pt idx="7">
                  <c:v>0.008726932</c:v>
                </c:pt>
              </c:numCache>
            </c:numRef>
          </c:val>
        </c:ser>
        <c:ser>
          <c:idx val="1"/>
          <c:order val="1"/>
          <c:tx>
            <c:strRef>
              <c:f>Sheet1!$C$1</c:f>
              <c:strCache>
                <c:ptCount val="1"/>
                <c:pt idx="0">
                  <c:v>2</c:v>
                </c:pt>
              </c:strCache>
            </c:strRef>
          </c:tx>
          <c:spPr>
            <a:solidFill>
              <a:srgbClr val="545454"/>
            </a:solidFill>
            <a:ln w="12700" cap="flat">
              <a:noFill/>
              <a:miter lim="400000"/>
            </a:ln>
            <a:effectLst/>
          </c:spPr>
          <c:invertIfNegative val="0"/>
          <c:dLbls>
            <c:delete val="1"/>
          </c:dLbls>
          <c:cat>
            <c:strRef>
              <c:f>Sheet1!$A$2:$A$9</c:f>
              <c:strCache>
                <c:ptCount val="8"/>
                <c:pt idx="0">
                  <c:v>Thailand</c:v>
                </c:pt>
                <c:pt idx="1">
                  <c:v>Indonesia</c:v>
                </c:pt>
                <c:pt idx="2">
                  <c:v>Vietnam</c:v>
                </c:pt>
                <c:pt idx="3">
                  <c:v>the Philippines</c:v>
                </c:pt>
                <c:pt idx="4">
                  <c:v>Malaysia</c:v>
                </c:pt>
                <c:pt idx="5">
                  <c:v>Singapore</c:v>
                </c:pt>
                <c:pt idx="6">
                  <c:v>the US</c:v>
                </c:pt>
                <c:pt idx="7">
                  <c:v>the UK</c:v>
                </c:pt>
              </c:strCache>
            </c:strRef>
          </c:cat>
          <c:val>
            <c:numRef>
              <c:f>Sheet1!$C$2:$C$9</c:f>
              <c:numCache>
                <c:formatCode>General</c:formatCode>
                <c:ptCount val="8"/>
                <c:pt idx="0">
                  <c:v>0.004415847</c:v>
                </c:pt>
                <c:pt idx="1">
                  <c:v>0.004794441</c:v>
                </c:pt>
                <c:pt idx="2">
                  <c:v>0.002523054</c:v>
                </c:pt>
                <c:pt idx="3">
                  <c:v>0.008560098</c:v>
                </c:pt>
                <c:pt idx="4">
                  <c:v>0.005772765</c:v>
                </c:pt>
                <c:pt idx="5">
                  <c:v>0.007156805</c:v>
                </c:pt>
                <c:pt idx="6">
                  <c:v>0.016068036</c:v>
                </c:pt>
                <c:pt idx="7">
                  <c:v>0.006015554</c:v>
                </c:pt>
              </c:numCache>
            </c:numRef>
          </c:val>
        </c:ser>
        <c:ser>
          <c:idx val="2"/>
          <c:order val="2"/>
          <c:tx>
            <c:strRef>
              <c:f>Sheet1!$D$1</c:f>
              <c:strCache>
                <c:ptCount val="1"/>
                <c:pt idx="0">
                  <c:v>3</c:v>
                </c:pt>
              </c:strCache>
            </c:strRef>
          </c:tx>
          <c:spPr>
            <a:solidFill>
              <a:srgbClr val="545454"/>
            </a:solidFill>
            <a:ln w="12700" cap="flat">
              <a:noFill/>
              <a:miter lim="400000"/>
            </a:ln>
            <a:effectLst/>
          </c:spPr>
          <c:invertIfNegative val="0"/>
          <c:dLbls>
            <c:delete val="1"/>
          </c:dLbls>
          <c:cat>
            <c:strRef>
              <c:f>Sheet1!$A$2:$A$9</c:f>
              <c:strCache>
                <c:ptCount val="8"/>
                <c:pt idx="0">
                  <c:v>Thailand</c:v>
                </c:pt>
                <c:pt idx="1">
                  <c:v>Indonesia</c:v>
                </c:pt>
                <c:pt idx="2">
                  <c:v>Vietnam</c:v>
                </c:pt>
                <c:pt idx="3">
                  <c:v>the Philippines</c:v>
                </c:pt>
                <c:pt idx="4">
                  <c:v>Malaysia</c:v>
                </c:pt>
                <c:pt idx="5">
                  <c:v>Singapore</c:v>
                </c:pt>
                <c:pt idx="6">
                  <c:v>the US</c:v>
                </c:pt>
                <c:pt idx="7">
                  <c:v>the UK</c:v>
                </c:pt>
              </c:strCache>
            </c:strRef>
          </c:cat>
          <c:val>
            <c:numRef>
              <c:f>Sheet1!$D$2:$D$9</c:f>
              <c:numCache>
                <c:formatCode>General</c:formatCode>
                <c:ptCount val="8"/>
                <c:pt idx="0">
                  <c:v>0.003013274</c:v>
                </c:pt>
                <c:pt idx="1">
                  <c:v>0.003861023</c:v>
                </c:pt>
                <c:pt idx="2">
                  <c:v>0.001567799</c:v>
                </c:pt>
                <c:pt idx="3">
                  <c:v>0.006317517</c:v>
                </c:pt>
                <c:pt idx="4">
                  <c:v>0.00461035</c:v>
                </c:pt>
                <c:pt idx="5">
                  <c:v>0.004379725</c:v>
                </c:pt>
                <c:pt idx="6">
                  <c:v>0.011059598</c:v>
                </c:pt>
                <c:pt idx="7">
                  <c:v>0.004159692</c:v>
                </c:pt>
              </c:numCache>
            </c:numRef>
          </c:val>
        </c:ser>
        <c:ser>
          <c:idx val="3"/>
          <c:order val="3"/>
          <c:tx>
            <c:strRef>
              <c:f>Sheet1!$E$1</c:f>
              <c:strCache>
                <c:ptCount val="1"/>
                <c:pt idx="0">
                  <c:v>4</c:v>
                </c:pt>
              </c:strCache>
            </c:strRef>
          </c:tx>
          <c:spPr>
            <a:solidFill>
              <a:srgbClr val="545454"/>
            </a:solidFill>
            <a:ln w="12700" cap="flat">
              <a:noFill/>
              <a:miter lim="400000"/>
            </a:ln>
            <a:effectLst/>
          </c:spPr>
          <c:invertIfNegative val="0"/>
          <c:dLbls>
            <c:delete val="1"/>
          </c:dLbls>
          <c:cat>
            <c:strRef>
              <c:f>Sheet1!$A$2:$A$9</c:f>
              <c:strCache>
                <c:ptCount val="8"/>
                <c:pt idx="0">
                  <c:v>Thailand</c:v>
                </c:pt>
                <c:pt idx="1">
                  <c:v>Indonesia</c:v>
                </c:pt>
                <c:pt idx="2">
                  <c:v>Vietnam</c:v>
                </c:pt>
                <c:pt idx="3">
                  <c:v>the Philippines</c:v>
                </c:pt>
                <c:pt idx="4">
                  <c:v>Malaysia</c:v>
                </c:pt>
                <c:pt idx="5">
                  <c:v>Singapore</c:v>
                </c:pt>
                <c:pt idx="6">
                  <c:v>the US</c:v>
                </c:pt>
                <c:pt idx="7">
                  <c:v>the UK</c:v>
                </c:pt>
              </c:strCache>
            </c:strRef>
          </c:cat>
          <c:val>
            <c:numRef>
              <c:f>Sheet1!$E$2:$E$9</c:f>
              <c:numCache>
                <c:formatCode>General</c:formatCode>
                <c:ptCount val="8"/>
                <c:pt idx="0">
                  <c:v>0.003197415</c:v>
                </c:pt>
                <c:pt idx="1">
                  <c:v>0.005581301</c:v>
                </c:pt>
                <c:pt idx="2">
                  <c:v>0.001784455</c:v>
                </c:pt>
                <c:pt idx="3">
                  <c:v>0.005045809</c:v>
                </c:pt>
                <c:pt idx="4">
                  <c:v>0.005149117</c:v>
                </c:pt>
                <c:pt idx="5">
                  <c:v>0.003099283</c:v>
                </c:pt>
                <c:pt idx="6">
                  <c:v>0.009337604</c:v>
                </c:pt>
                <c:pt idx="7">
                  <c:v>0.00364773</c:v>
                </c:pt>
              </c:numCache>
            </c:numRef>
          </c:val>
        </c:ser>
        <c:ser>
          <c:idx val="4"/>
          <c:order val="4"/>
          <c:tx>
            <c:strRef>
              <c:f>Sheet1!$F$1</c:f>
              <c:strCache>
                <c:ptCount val="1"/>
                <c:pt idx="0">
                  <c:v>5</c:v>
                </c:pt>
              </c:strCache>
            </c:strRef>
          </c:tx>
          <c:spPr>
            <a:solidFill>
              <a:srgbClr val="545454"/>
            </a:solidFill>
            <a:ln w="12700" cap="flat">
              <a:noFill/>
              <a:miter lim="400000"/>
            </a:ln>
            <a:effectLst/>
          </c:spPr>
          <c:invertIfNegative val="0"/>
          <c:dLbls>
            <c:delete val="1"/>
          </c:dLbls>
          <c:cat>
            <c:strRef>
              <c:f>Sheet1!$A$2:$A$9</c:f>
              <c:strCache>
                <c:ptCount val="8"/>
                <c:pt idx="0">
                  <c:v>Thailand</c:v>
                </c:pt>
                <c:pt idx="1">
                  <c:v>Indonesia</c:v>
                </c:pt>
                <c:pt idx="2">
                  <c:v>Vietnam</c:v>
                </c:pt>
                <c:pt idx="3">
                  <c:v>the Philippines</c:v>
                </c:pt>
                <c:pt idx="4">
                  <c:v>Malaysia</c:v>
                </c:pt>
                <c:pt idx="5">
                  <c:v>Singapore</c:v>
                </c:pt>
                <c:pt idx="6">
                  <c:v>the US</c:v>
                </c:pt>
                <c:pt idx="7">
                  <c:v>the UK</c:v>
                </c:pt>
              </c:strCache>
            </c:strRef>
          </c:cat>
          <c:val>
            <c:numRef>
              <c:f>Sheet1!$F$2:$F$9</c:f>
              <c:numCache>
                <c:formatCode>General</c:formatCode>
                <c:ptCount val="8"/>
                <c:pt idx="0">
                  <c:v>0.007918752</c:v>
                </c:pt>
                <c:pt idx="1">
                  <c:v>0.014179154</c:v>
                </c:pt>
                <c:pt idx="2">
                  <c:v>0.007397807</c:v>
                </c:pt>
                <c:pt idx="3">
                  <c:v>0.007083276</c:v>
                </c:pt>
                <c:pt idx="4">
                  <c:v>0.009921186</c:v>
                </c:pt>
                <c:pt idx="5">
                  <c:v>0.00430301</c:v>
                </c:pt>
                <c:pt idx="6">
                  <c:v>0.011779171</c:v>
                </c:pt>
                <c:pt idx="7">
                  <c:v>0.005338552</c:v>
                </c:pt>
              </c:numCache>
            </c:numRef>
          </c:val>
        </c:ser>
        <c:ser>
          <c:idx val="5"/>
          <c:order val="5"/>
          <c:tx>
            <c:strRef>
              <c:f>Sheet1!$G$1</c:f>
              <c:strCache>
                <c:ptCount val="1"/>
                <c:pt idx="0">
                  <c:v>6</c:v>
                </c:pt>
              </c:strCache>
            </c:strRef>
          </c:tx>
          <c:spPr>
            <a:solidFill>
              <a:srgbClr val="545454"/>
            </a:solidFill>
            <a:ln w="12700" cap="flat">
              <a:noFill/>
              <a:miter lim="400000"/>
            </a:ln>
            <a:effectLst/>
          </c:spPr>
          <c:invertIfNegative val="0"/>
          <c:dLbls>
            <c:delete val="1"/>
          </c:dLbls>
          <c:cat>
            <c:strRef>
              <c:f>Sheet1!$A$2:$A$9</c:f>
              <c:strCache>
                <c:ptCount val="8"/>
                <c:pt idx="0">
                  <c:v>Thailand</c:v>
                </c:pt>
                <c:pt idx="1">
                  <c:v>Indonesia</c:v>
                </c:pt>
                <c:pt idx="2">
                  <c:v>Vietnam</c:v>
                </c:pt>
                <c:pt idx="3">
                  <c:v>the Philippines</c:v>
                </c:pt>
                <c:pt idx="4">
                  <c:v>Malaysia</c:v>
                </c:pt>
                <c:pt idx="5">
                  <c:v>Singapore</c:v>
                </c:pt>
                <c:pt idx="6">
                  <c:v>the US</c:v>
                </c:pt>
                <c:pt idx="7">
                  <c:v>the UK</c:v>
                </c:pt>
              </c:strCache>
            </c:strRef>
          </c:cat>
          <c:val>
            <c:numRef>
              <c:f>Sheet1!$G$2:$G$9</c:f>
              <c:numCache>
                <c:formatCode>General</c:formatCode>
                <c:ptCount val="8"/>
                <c:pt idx="0">
                  <c:v>0.023038038</c:v>
                </c:pt>
                <c:pt idx="1">
                  <c:v>0.025069867</c:v>
                </c:pt>
                <c:pt idx="2">
                  <c:v>0.020609866</c:v>
                </c:pt>
                <c:pt idx="3">
                  <c:v>0.013852044</c:v>
                </c:pt>
                <c:pt idx="4">
                  <c:v>0.019862029</c:v>
                </c:pt>
                <c:pt idx="5">
                  <c:v>0.010328619</c:v>
                </c:pt>
                <c:pt idx="6">
                  <c:v>0.013732719</c:v>
                </c:pt>
                <c:pt idx="7">
                  <c:v>0.013341327</c:v>
                </c:pt>
              </c:numCache>
            </c:numRef>
          </c:val>
        </c:ser>
        <c:ser>
          <c:idx val="6"/>
          <c:order val="6"/>
          <c:tx>
            <c:strRef>
              <c:f>Sheet1!$H$1</c:f>
              <c:strCache>
                <c:ptCount val="1"/>
                <c:pt idx="0">
                  <c:v>7</c:v>
                </c:pt>
              </c:strCache>
            </c:strRef>
          </c:tx>
          <c:spPr>
            <a:solidFill>
              <a:srgbClr val="7DD0EF"/>
            </a:solidFill>
            <a:ln w="12700" cap="flat">
              <a:noFill/>
              <a:miter lim="400000"/>
            </a:ln>
            <a:effectLst/>
          </c:spPr>
          <c:invertIfNegative val="0"/>
          <c:dLbls>
            <c:delete val="1"/>
          </c:dLbls>
          <c:cat>
            <c:strRef>
              <c:f>Sheet1!$A$2:$A$9</c:f>
              <c:strCache>
                <c:ptCount val="8"/>
                <c:pt idx="0">
                  <c:v>Thailand</c:v>
                </c:pt>
                <c:pt idx="1">
                  <c:v>Indonesia</c:v>
                </c:pt>
                <c:pt idx="2">
                  <c:v>Vietnam</c:v>
                </c:pt>
                <c:pt idx="3">
                  <c:v>the Philippines</c:v>
                </c:pt>
                <c:pt idx="4">
                  <c:v>Malaysia</c:v>
                </c:pt>
                <c:pt idx="5">
                  <c:v>Singapore</c:v>
                </c:pt>
                <c:pt idx="6">
                  <c:v>the US</c:v>
                </c:pt>
                <c:pt idx="7">
                  <c:v>the UK</c:v>
                </c:pt>
              </c:strCache>
            </c:strRef>
          </c:cat>
          <c:val>
            <c:numRef>
              <c:f>Sheet1!$H$2:$H$9</c:f>
              <c:numCache>
                <c:formatCode>General</c:formatCode>
                <c:ptCount val="8"/>
                <c:pt idx="0">
                  <c:v>0.035175092</c:v>
                </c:pt>
                <c:pt idx="1">
                  <c:v>0.035427416</c:v>
                </c:pt>
                <c:pt idx="2">
                  <c:v>0.028744303</c:v>
                </c:pt>
                <c:pt idx="3">
                  <c:v>0.027416929</c:v>
                </c:pt>
                <c:pt idx="4">
                  <c:v>0.029189946</c:v>
                </c:pt>
                <c:pt idx="5">
                  <c:v>0.024466483</c:v>
                </c:pt>
                <c:pt idx="6">
                  <c:v>0.016591961</c:v>
                </c:pt>
                <c:pt idx="7">
                  <c:v>0.027275452</c:v>
                </c:pt>
              </c:numCache>
            </c:numRef>
          </c:val>
        </c:ser>
        <c:ser>
          <c:idx val="7"/>
          <c:order val="7"/>
          <c:tx>
            <c:strRef>
              <c:f>Sheet1!$I$1</c:f>
              <c:strCache>
                <c:ptCount val="1"/>
                <c:pt idx="0">
                  <c:v>8</c:v>
                </c:pt>
              </c:strCache>
            </c:strRef>
          </c:tx>
          <c:spPr>
            <a:solidFill>
              <a:srgbClr val="7DD0EF"/>
            </a:solidFill>
            <a:ln w="12700" cap="flat">
              <a:noFill/>
              <a:miter lim="400000"/>
            </a:ln>
            <a:effectLst/>
          </c:spPr>
          <c:invertIfNegative val="0"/>
          <c:dLbls>
            <c:delete val="1"/>
          </c:dLbls>
          <c:cat>
            <c:strRef>
              <c:f>Sheet1!$A$2:$A$9</c:f>
              <c:strCache>
                <c:ptCount val="8"/>
                <c:pt idx="0">
                  <c:v>Thailand</c:v>
                </c:pt>
                <c:pt idx="1">
                  <c:v>Indonesia</c:v>
                </c:pt>
                <c:pt idx="2">
                  <c:v>Vietnam</c:v>
                </c:pt>
                <c:pt idx="3">
                  <c:v>the Philippines</c:v>
                </c:pt>
                <c:pt idx="4">
                  <c:v>Malaysia</c:v>
                </c:pt>
                <c:pt idx="5">
                  <c:v>Singapore</c:v>
                </c:pt>
                <c:pt idx="6">
                  <c:v>the US</c:v>
                </c:pt>
                <c:pt idx="7">
                  <c:v>the UK</c:v>
                </c:pt>
              </c:strCache>
            </c:strRef>
          </c:cat>
          <c:val>
            <c:numRef>
              <c:f>Sheet1!$I$2:$I$9</c:f>
              <c:numCache>
                <c:formatCode>General</c:formatCode>
                <c:ptCount val="8"/>
                <c:pt idx="0">
                  <c:v>0.045322581</c:v>
                </c:pt>
                <c:pt idx="1">
                  <c:v>0.047337461</c:v>
                </c:pt>
                <c:pt idx="2">
                  <c:v>0.044824095</c:v>
                </c:pt>
                <c:pt idx="3">
                  <c:v>0.030001367</c:v>
                </c:pt>
                <c:pt idx="4">
                  <c:v>0.040279802</c:v>
                </c:pt>
                <c:pt idx="5">
                  <c:v>0.037036572</c:v>
                </c:pt>
                <c:pt idx="6">
                  <c:v>0.025163095</c:v>
                </c:pt>
                <c:pt idx="7">
                  <c:v>0.037103777</c:v>
                </c:pt>
              </c:numCache>
            </c:numRef>
          </c:val>
        </c:ser>
        <c:ser>
          <c:idx val="8"/>
          <c:order val="8"/>
          <c:tx>
            <c:strRef>
              <c:f>Sheet1!$J$1</c:f>
              <c:strCache>
                <c:ptCount val="1"/>
                <c:pt idx="0">
                  <c:v>9</c:v>
                </c:pt>
              </c:strCache>
            </c:strRef>
          </c:tx>
          <c:spPr>
            <a:solidFill>
              <a:srgbClr val="7DD0EF"/>
            </a:solidFill>
            <a:ln w="12700" cap="flat">
              <a:noFill/>
              <a:miter lim="400000"/>
            </a:ln>
            <a:effectLst/>
          </c:spPr>
          <c:invertIfNegative val="0"/>
          <c:dLbls>
            <c:delete val="1"/>
          </c:dLbls>
          <c:cat>
            <c:strRef>
              <c:f>Sheet1!$A$2:$A$9</c:f>
              <c:strCache>
                <c:ptCount val="8"/>
                <c:pt idx="0">
                  <c:v>Thailand</c:v>
                </c:pt>
                <c:pt idx="1">
                  <c:v>Indonesia</c:v>
                </c:pt>
                <c:pt idx="2">
                  <c:v>Vietnam</c:v>
                </c:pt>
                <c:pt idx="3">
                  <c:v>the Philippines</c:v>
                </c:pt>
                <c:pt idx="4">
                  <c:v>Malaysia</c:v>
                </c:pt>
                <c:pt idx="5">
                  <c:v>Singapore</c:v>
                </c:pt>
                <c:pt idx="6">
                  <c:v>the US</c:v>
                </c:pt>
                <c:pt idx="7">
                  <c:v>the UK</c:v>
                </c:pt>
              </c:strCache>
            </c:strRef>
          </c:cat>
          <c:val>
            <c:numRef>
              <c:f>Sheet1!$J$2:$J$9</c:f>
              <c:numCache>
                <c:formatCode>General</c:formatCode>
                <c:ptCount val="8"/>
                <c:pt idx="0">
                  <c:v>0.052900568</c:v>
                </c:pt>
                <c:pt idx="1">
                  <c:v>0.057928996</c:v>
                </c:pt>
                <c:pt idx="2">
                  <c:v>0.055688394</c:v>
                </c:pt>
                <c:pt idx="3">
                  <c:v>0.042814167</c:v>
                </c:pt>
                <c:pt idx="4">
                  <c:v>0.051097147</c:v>
                </c:pt>
                <c:pt idx="5">
                  <c:v>0.049375122</c:v>
                </c:pt>
                <c:pt idx="6">
                  <c:v>0.035711957</c:v>
                </c:pt>
                <c:pt idx="7">
                  <c:v>0.052755669</c:v>
                </c:pt>
              </c:numCache>
            </c:numRef>
          </c:val>
        </c:ser>
        <c:ser>
          <c:idx val="9"/>
          <c:order val="9"/>
          <c:tx>
            <c:strRef>
              <c:f>Sheet1!$K$1</c:f>
              <c:strCache>
                <c:ptCount val="1"/>
                <c:pt idx="0">
                  <c:v>10</c:v>
                </c:pt>
              </c:strCache>
            </c:strRef>
          </c:tx>
          <c:spPr>
            <a:solidFill>
              <a:srgbClr val="7DD0EF"/>
            </a:solidFill>
            <a:ln w="12700" cap="flat">
              <a:noFill/>
              <a:miter lim="400000"/>
            </a:ln>
            <a:effectLst/>
          </c:spPr>
          <c:invertIfNegative val="0"/>
          <c:dLbls>
            <c:delete val="1"/>
          </c:dLbls>
          <c:cat>
            <c:strRef>
              <c:f>Sheet1!$A$2:$A$9</c:f>
              <c:strCache>
                <c:ptCount val="8"/>
                <c:pt idx="0">
                  <c:v>Thailand</c:v>
                </c:pt>
                <c:pt idx="1">
                  <c:v>Indonesia</c:v>
                </c:pt>
                <c:pt idx="2">
                  <c:v>Vietnam</c:v>
                </c:pt>
                <c:pt idx="3">
                  <c:v>the Philippines</c:v>
                </c:pt>
                <c:pt idx="4">
                  <c:v>Malaysia</c:v>
                </c:pt>
                <c:pt idx="5">
                  <c:v>Singapore</c:v>
                </c:pt>
                <c:pt idx="6">
                  <c:v>the US</c:v>
                </c:pt>
                <c:pt idx="7">
                  <c:v>the UK</c:v>
                </c:pt>
              </c:strCache>
            </c:strRef>
          </c:cat>
          <c:val>
            <c:numRef>
              <c:f>Sheet1!$K$2:$K$9</c:f>
              <c:numCache>
                <c:formatCode>General</c:formatCode>
                <c:ptCount val="8"/>
                <c:pt idx="0">
                  <c:v>0.060697971</c:v>
                </c:pt>
                <c:pt idx="1">
                  <c:v>0.06294024</c:v>
                </c:pt>
                <c:pt idx="2">
                  <c:v>0.065079434</c:v>
                </c:pt>
                <c:pt idx="3">
                  <c:v>0.049582935</c:v>
                </c:pt>
                <c:pt idx="4">
                  <c:v>0.057386343</c:v>
                </c:pt>
                <c:pt idx="5">
                  <c:v>0.059487544</c:v>
                </c:pt>
                <c:pt idx="6">
                  <c:v>0.044896413</c:v>
                </c:pt>
                <c:pt idx="7">
                  <c:v>0.06128388</c:v>
                </c:pt>
              </c:numCache>
            </c:numRef>
          </c:val>
        </c:ser>
        <c:ser>
          <c:idx val="10"/>
          <c:order val="10"/>
          <c:tx>
            <c:strRef>
              <c:f>Sheet1!$L$1</c:f>
              <c:strCache>
                <c:ptCount val="1"/>
                <c:pt idx="0">
                  <c:v>11</c:v>
                </c:pt>
              </c:strCache>
            </c:strRef>
          </c:tx>
          <c:spPr>
            <a:solidFill>
              <a:srgbClr val="7DD0EF"/>
            </a:solidFill>
            <a:ln w="12700" cap="flat">
              <a:noFill/>
              <a:miter lim="400000"/>
            </a:ln>
            <a:effectLst/>
          </c:spPr>
          <c:invertIfNegative val="0"/>
          <c:dLbls>
            <c:delete val="1"/>
          </c:dLbls>
          <c:cat>
            <c:strRef>
              <c:f>Sheet1!$A$2:$A$9</c:f>
              <c:strCache>
                <c:ptCount val="8"/>
                <c:pt idx="0">
                  <c:v>Thailand</c:v>
                </c:pt>
                <c:pt idx="1">
                  <c:v>Indonesia</c:v>
                </c:pt>
                <c:pt idx="2">
                  <c:v>Vietnam</c:v>
                </c:pt>
                <c:pt idx="3">
                  <c:v>the Philippines</c:v>
                </c:pt>
                <c:pt idx="4">
                  <c:v>Malaysia</c:v>
                </c:pt>
                <c:pt idx="5">
                  <c:v>Singapore</c:v>
                </c:pt>
                <c:pt idx="6">
                  <c:v>the US</c:v>
                </c:pt>
                <c:pt idx="7">
                  <c:v>the UK</c:v>
                </c:pt>
              </c:strCache>
            </c:strRef>
          </c:cat>
          <c:val>
            <c:numRef>
              <c:f>Sheet1!$L$2:$L$9</c:f>
              <c:numCache>
                <c:formatCode>General</c:formatCode>
                <c:ptCount val="8"/>
                <c:pt idx="0">
                  <c:v>0.065518081</c:v>
                </c:pt>
                <c:pt idx="1">
                  <c:v>0.071726595</c:v>
                </c:pt>
                <c:pt idx="2">
                  <c:v>0.07894146</c:v>
                </c:pt>
                <c:pt idx="3">
                  <c:v>0.051811842</c:v>
                </c:pt>
                <c:pt idx="4">
                  <c:v>0.059694198</c:v>
                </c:pt>
                <c:pt idx="5">
                  <c:v>0.064164365</c:v>
                </c:pt>
                <c:pt idx="6">
                  <c:v>0.052251892</c:v>
                </c:pt>
                <c:pt idx="7">
                  <c:v>0.060465414</c:v>
                </c:pt>
              </c:numCache>
            </c:numRef>
          </c:val>
        </c:ser>
        <c:ser>
          <c:idx val="11"/>
          <c:order val="11"/>
          <c:tx>
            <c:strRef>
              <c:f>Sheet1!$M$1</c:f>
              <c:strCache>
                <c:ptCount val="1"/>
                <c:pt idx="0">
                  <c:v>12</c:v>
                </c:pt>
              </c:strCache>
            </c:strRef>
          </c:tx>
          <c:spPr>
            <a:solidFill>
              <a:srgbClr val="7DD0EF"/>
            </a:solidFill>
            <a:ln w="12700" cap="flat">
              <a:noFill/>
              <a:miter lim="400000"/>
            </a:ln>
            <a:effectLst/>
          </c:spPr>
          <c:invertIfNegative val="0"/>
          <c:dLbls>
            <c:delete val="1"/>
          </c:dLbls>
          <c:cat>
            <c:strRef>
              <c:f>Sheet1!$A$2:$A$9</c:f>
              <c:strCache>
                <c:ptCount val="8"/>
                <c:pt idx="0">
                  <c:v>Thailand</c:v>
                </c:pt>
                <c:pt idx="1">
                  <c:v>Indonesia</c:v>
                </c:pt>
                <c:pt idx="2">
                  <c:v>Vietnam</c:v>
                </c:pt>
                <c:pt idx="3">
                  <c:v>the Philippines</c:v>
                </c:pt>
                <c:pt idx="4">
                  <c:v>Malaysia</c:v>
                </c:pt>
                <c:pt idx="5">
                  <c:v>Singapore</c:v>
                </c:pt>
                <c:pt idx="6">
                  <c:v>the US</c:v>
                </c:pt>
                <c:pt idx="7">
                  <c:v>the UK</c:v>
                </c:pt>
              </c:strCache>
            </c:strRef>
          </c:cat>
          <c:val>
            <c:numRef>
              <c:f>Sheet1!$M$2:$M$9</c:f>
              <c:numCache>
                <c:formatCode>General</c:formatCode>
                <c:ptCount val="8"/>
                <c:pt idx="0">
                  <c:v>0.06501434</c:v>
                </c:pt>
                <c:pt idx="1">
                  <c:v>0.062736576</c:v>
                </c:pt>
                <c:pt idx="2">
                  <c:v>0.067423255</c:v>
                </c:pt>
                <c:pt idx="3">
                  <c:v>0.050690551</c:v>
                </c:pt>
                <c:pt idx="4">
                  <c:v>0.060137363</c:v>
                </c:pt>
                <c:pt idx="5">
                  <c:v>0.064500516</c:v>
                </c:pt>
                <c:pt idx="6">
                  <c:v>0.057025113</c:v>
                </c:pt>
                <c:pt idx="7">
                  <c:v>0.061314193</c:v>
                </c:pt>
              </c:numCache>
            </c:numRef>
          </c:val>
        </c:ser>
        <c:ser>
          <c:idx val="12"/>
          <c:order val="12"/>
          <c:tx>
            <c:strRef>
              <c:f>Sheet1!$N$1</c:f>
              <c:strCache>
                <c:ptCount val="1"/>
                <c:pt idx="0">
                  <c:v>13</c:v>
                </c:pt>
              </c:strCache>
            </c:strRef>
          </c:tx>
          <c:spPr>
            <a:solidFill>
              <a:srgbClr val="8F2BF2"/>
            </a:solidFill>
            <a:ln w="12700" cap="flat">
              <a:noFill/>
              <a:miter lim="400000"/>
            </a:ln>
            <a:effectLst/>
          </c:spPr>
          <c:invertIfNegative val="0"/>
          <c:dLbls>
            <c:delete val="1"/>
          </c:dLbls>
          <c:cat>
            <c:strRef>
              <c:f>Sheet1!$A$2:$A$9</c:f>
              <c:strCache>
                <c:ptCount val="8"/>
                <c:pt idx="0">
                  <c:v>Thailand</c:v>
                </c:pt>
                <c:pt idx="1">
                  <c:v>Indonesia</c:v>
                </c:pt>
                <c:pt idx="2">
                  <c:v>Vietnam</c:v>
                </c:pt>
                <c:pt idx="3">
                  <c:v>the Philippines</c:v>
                </c:pt>
                <c:pt idx="4">
                  <c:v>Malaysia</c:v>
                </c:pt>
                <c:pt idx="5">
                  <c:v>Singapore</c:v>
                </c:pt>
                <c:pt idx="6">
                  <c:v>the US</c:v>
                </c:pt>
                <c:pt idx="7">
                  <c:v>the UK</c:v>
                </c:pt>
              </c:strCache>
            </c:strRef>
          </c:cat>
          <c:val>
            <c:numRef>
              <c:f>Sheet1!$N$2:$N$9</c:f>
              <c:numCache>
                <c:formatCode>General</c:formatCode>
                <c:ptCount val="8"/>
                <c:pt idx="0">
                  <c:v>0.060942786</c:v>
                </c:pt>
                <c:pt idx="1">
                  <c:v>0.060303222</c:v>
                </c:pt>
                <c:pt idx="2">
                  <c:v>0.048800712</c:v>
                </c:pt>
                <c:pt idx="3">
                  <c:v>0.045398605</c:v>
                </c:pt>
                <c:pt idx="4">
                  <c:v>0.059253713</c:v>
                </c:pt>
                <c:pt idx="5">
                  <c:v>0.059421988</c:v>
                </c:pt>
                <c:pt idx="6">
                  <c:v>0.058161629</c:v>
                </c:pt>
                <c:pt idx="7">
                  <c:v>0.06003092</c:v>
                </c:pt>
              </c:numCache>
            </c:numRef>
          </c:val>
        </c:ser>
        <c:ser>
          <c:idx val="13"/>
          <c:order val="13"/>
          <c:tx>
            <c:strRef>
              <c:f>Sheet1!$O$1</c:f>
              <c:strCache>
                <c:ptCount val="1"/>
                <c:pt idx="0">
                  <c:v>14</c:v>
                </c:pt>
              </c:strCache>
            </c:strRef>
          </c:tx>
          <c:spPr>
            <a:solidFill>
              <a:srgbClr val="8F2BF2"/>
            </a:solidFill>
            <a:ln w="12700" cap="flat">
              <a:noFill/>
              <a:miter lim="400000"/>
            </a:ln>
            <a:effectLst/>
          </c:spPr>
          <c:invertIfNegative val="0"/>
          <c:dLbls>
            <c:delete val="1"/>
          </c:dLbls>
          <c:cat>
            <c:strRef>
              <c:f>Sheet1!$A$2:$A$9</c:f>
              <c:strCache>
                <c:ptCount val="8"/>
                <c:pt idx="0">
                  <c:v>Thailand</c:v>
                </c:pt>
                <c:pt idx="1">
                  <c:v>Indonesia</c:v>
                </c:pt>
                <c:pt idx="2">
                  <c:v>Vietnam</c:v>
                </c:pt>
                <c:pt idx="3">
                  <c:v>the Philippines</c:v>
                </c:pt>
                <c:pt idx="4">
                  <c:v>Malaysia</c:v>
                </c:pt>
                <c:pt idx="5">
                  <c:v>Singapore</c:v>
                </c:pt>
                <c:pt idx="6">
                  <c:v>the US</c:v>
                </c:pt>
                <c:pt idx="7">
                  <c:v>the UK</c:v>
                </c:pt>
              </c:strCache>
            </c:strRef>
          </c:cat>
          <c:val>
            <c:numRef>
              <c:f>Sheet1!$O$2:$O$9</c:f>
              <c:numCache>
                <c:formatCode>General</c:formatCode>
                <c:ptCount val="8"/>
                <c:pt idx="0">
                  <c:v>0.060072175</c:v>
                </c:pt>
                <c:pt idx="1">
                  <c:v>0.059820088</c:v>
                </c:pt>
                <c:pt idx="2">
                  <c:v>0.048775107</c:v>
                </c:pt>
                <c:pt idx="3">
                  <c:v>0.053589498</c:v>
                </c:pt>
                <c:pt idx="4">
                  <c:v>0.060870016</c:v>
                </c:pt>
                <c:pt idx="5">
                  <c:v>0.061691355</c:v>
                </c:pt>
                <c:pt idx="6">
                  <c:v>0.060188452</c:v>
                </c:pt>
                <c:pt idx="7">
                  <c:v>0.063964944</c:v>
                </c:pt>
              </c:numCache>
            </c:numRef>
          </c:val>
        </c:ser>
        <c:ser>
          <c:idx val="14"/>
          <c:order val="14"/>
          <c:tx>
            <c:strRef>
              <c:f>Sheet1!$P$1</c:f>
              <c:strCache>
                <c:ptCount val="1"/>
                <c:pt idx="0">
                  <c:v>15</c:v>
                </c:pt>
              </c:strCache>
            </c:strRef>
          </c:tx>
          <c:spPr>
            <a:solidFill>
              <a:srgbClr val="8F2BF2"/>
            </a:solidFill>
            <a:ln w="12700" cap="flat">
              <a:noFill/>
              <a:miter lim="400000"/>
            </a:ln>
            <a:effectLst/>
          </c:spPr>
          <c:invertIfNegative val="0"/>
          <c:dLbls>
            <c:delete val="1"/>
          </c:dLbls>
          <c:cat>
            <c:strRef>
              <c:f>Sheet1!$A$2:$A$9</c:f>
              <c:strCache>
                <c:ptCount val="8"/>
                <c:pt idx="0">
                  <c:v>Thailand</c:v>
                </c:pt>
                <c:pt idx="1">
                  <c:v>Indonesia</c:v>
                </c:pt>
                <c:pt idx="2">
                  <c:v>Vietnam</c:v>
                </c:pt>
                <c:pt idx="3">
                  <c:v>the Philippines</c:v>
                </c:pt>
                <c:pt idx="4">
                  <c:v>Malaysia</c:v>
                </c:pt>
                <c:pt idx="5">
                  <c:v>Singapore</c:v>
                </c:pt>
                <c:pt idx="6">
                  <c:v>the US</c:v>
                </c:pt>
                <c:pt idx="7">
                  <c:v>the UK</c:v>
                </c:pt>
              </c:strCache>
            </c:strRef>
          </c:cat>
          <c:val>
            <c:numRef>
              <c:f>Sheet1!$P$2:$P$9</c:f>
              <c:numCache>
                <c:formatCode>General</c:formatCode>
                <c:ptCount val="8"/>
                <c:pt idx="0">
                  <c:v>0.061132571</c:v>
                </c:pt>
                <c:pt idx="1">
                  <c:v>0.068563487</c:v>
                </c:pt>
                <c:pt idx="2">
                  <c:v>0.052903383</c:v>
                </c:pt>
                <c:pt idx="3">
                  <c:v>0.052933133</c:v>
                </c:pt>
                <c:pt idx="4">
                  <c:v>0.062205766</c:v>
                </c:pt>
                <c:pt idx="5">
                  <c:v>0.063525539</c:v>
                </c:pt>
                <c:pt idx="6">
                  <c:v>0.060390695</c:v>
                </c:pt>
                <c:pt idx="7">
                  <c:v>0.063587709</c:v>
                </c:pt>
              </c:numCache>
            </c:numRef>
          </c:val>
        </c:ser>
        <c:ser>
          <c:idx val="15"/>
          <c:order val="15"/>
          <c:tx>
            <c:strRef>
              <c:f>Sheet1!$Q$1</c:f>
              <c:strCache>
                <c:ptCount val="1"/>
                <c:pt idx="0">
                  <c:v>16</c:v>
                </c:pt>
              </c:strCache>
            </c:strRef>
          </c:tx>
          <c:spPr>
            <a:solidFill>
              <a:srgbClr val="8F2BF2"/>
            </a:solidFill>
            <a:ln w="12700" cap="flat">
              <a:noFill/>
              <a:miter lim="400000"/>
            </a:ln>
            <a:effectLst/>
          </c:spPr>
          <c:invertIfNegative val="0"/>
          <c:dLbls>
            <c:delete val="1"/>
          </c:dLbls>
          <c:cat>
            <c:strRef>
              <c:f>Sheet1!$A$2:$A$9</c:f>
              <c:strCache>
                <c:ptCount val="8"/>
                <c:pt idx="0">
                  <c:v>Thailand</c:v>
                </c:pt>
                <c:pt idx="1">
                  <c:v>Indonesia</c:v>
                </c:pt>
                <c:pt idx="2">
                  <c:v>Vietnam</c:v>
                </c:pt>
                <c:pt idx="3">
                  <c:v>the Philippines</c:v>
                </c:pt>
                <c:pt idx="4">
                  <c:v>Malaysia</c:v>
                </c:pt>
                <c:pt idx="5">
                  <c:v>Singapore</c:v>
                </c:pt>
                <c:pt idx="6">
                  <c:v>the US</c:v>
                </c:pt>
                <c:pt idx="7">
                  <c:v>the UK</c:v>
                </c:pt>
              </c:strCache>
            </c:strRef>
          </c:cat>
          <c:val>
            <c:numRef>
              <c:f>Sheet1!$Q$2:$Q$9</c:f>
              <c:numCache>
                <c:formatCode>General</c:formatCode>
                <c:ptCount val="8"/>
                <c:pt idx="0">
                  <c:v>0.062901308</c:v>
                </c:pt>
                <c:pt idx="1">
                  <c:v>0.06417789</c:v>
                </c:pt>
                <c:pt idx="2">
                  <c:v>0.054701626</c:v>
                </c:pt>
                <c:pt idx="3">
                  <c:v>0.056105565</c:v>
                </c:pt>
                <c:pt idx="4">
                  <c:v>0.061036203</c:v>
                </c:pt>
                <c:pt idx="5">
                  <c:v>0.062673306</c:v>
                </c:pt>
                <c:pt idx="6">
                  <c:v>0.06087212</c:v>
                </c:pt>
                <c:pt idx="7">
                  <c:v>0.067329747</c:v>
                </c:pt>
              </c:numCache>
            </c:numRef>
          </c:val>
        </c:ser>
        <c:ser>
          <c:idx val="16"/>
          <c:order val="16"/>
          <c:tx>
            <c:strRef>
              <c:f>Sheet1!$R$1</c:f>
              <c:strCache>
                <c:ptCount val="1"/>
                <c:pt idx="0">
                  <c:v>17</c:v>
                </c:pt>
              </c:strCache>
            </c:strRef>
          </c:tx>
          <c:spPr>
            <a:solidFill>
              <a:srgbClr val="8F2BF2"/>
            </a:solidFill>
            <a:ln w="12700" cap="flat">
              <a:noFill/>
              <a:miter lim="400000"/>
            </a:ln>
            <a:effectLst/>
          </c:spPr>
          <c:invertIfNegative val="0"/>
          <c:dLbls>
            <c:delete val="1"/>
          </c:dLbls>
          <c:cat>
            <c:strRef>
              <c:f>Sheet1!$A$2:$A$9</c:f>
              <c:strCache>
                <c:ptCount val="8"/>
                <c:pt idx="0">
                  <c:v>Thailand</c:v>
                </c:pt>
                <c:pt idx="1">
                  <c:v>Indonesia</c:v>
                </c:pt>
                <c:pt idx="2">
                  <c:v>Vietnam</c:v>
                </c:pt>
                <c:pt idx="3">
                  <c:v>the Philippines</c:v>
                </c:pt>
                <c:pt idx="4">
                  <c:v>Malaysia</c:v>
                </c:pt>
                <c:pt idx="5">
                  <c:v>Singapore</c:v>
                </c:pt>
                <c:pt idx="6">
                  <c:v>the US</c:v>
                </c:pt>
                <c:pt idx="7">
                  <c:v>the UK</c:v>
                </c:pt>
              </c:strCache>
            </c:strRef>
          </c:cat>
          <c:val>
            <c:numRef>
              <c:f>Sheet1!$R$2:$R$9</c:f>
              <c:numCache>
                <c:formatCode>General</c:formatCode>
                <c:ptCount val="8"/>
                <c:pt idx="0">
                  <c:v>0.06523164</c:v>
                </c:pt>
                <c:pt idx="1">
                  <c:v>0.061655085</c:v>
                </c:pt>
                <c:pt idx="2">
                  <c:v>0.05815433</c:v>
                </c:pt>
                <c:pt idx="3">
                  <c:v>0.062477779</c:v>
                </c:pt>
                <c:pt idx="4">
                  <c:v>0.061240809</c:v>
                </c:pt>
                <c:pt idx="5">
                  <c:v>0.063027589</c:v>
                </c:pt>
                <c:pt idx="6">
                  <c:v>0.061610746</c:v>
                </c:pt>
                <c:pt idx="7">
                  <c:v>0.065790493</c:v>
                </c:pt>
              </c:numCache>
            </c:numRef>
          </c:val>
        </c:ser>
        <c:ser>
          <c:idx val="17"/>
          <c:order val="17"/>
          <c:tx>
            <c:strRef>
              <c:f>Sheet1!$S$1</c:f>
              <c:strCache>
                <c:ptCount val="1"/>
                <c:pt idx="0">
                  <c:v>18</c:v>
                </c:pt>
              </c:strCache>
            </c:strRef>
          </c:tx>
          <c:spPr>
            <a:solidFill>
              <a:srgbClr val="8F2BF2"/>
            </a:solidFill>
            <a:ln w="12700" cap="flat">
              <a:noFill/>
              <a:miter lim="400000"/>
            </a:ln>
            <a:effectLst/>
          </c:spPr>
          <c:invertIfNegative val="0"/>
          <c:dLbls>
            <c:delete val="1"/>
          </c:dLbls>
          <c:cat>
            <c:strRef>
              <c:f>Sheet1!$A$2:$A$9</c:f>
              <c:strCache>
                <c:ptCount val="8"/>
                <c:pt idx="0">
                  <c:v>Thailand</c:v>
                </c:pt>
                <c:pt idx="1">
                  <c:v>Indonesia</c:v>
                </c:pt>
                <c:pt idx="2">
                  <c:v>Vietnam</c:v>
                </c:pt>
                <c:pt idx="3">
                  <c:v>the Philippines</c:v>
                </c:pt>
                <c:pt idx="4">
                  <c:v>Malaysia</c:v>
                </c:pt>
                <c:pt idx="5">
                  <c:v>Singapore</c:v>
                </c:pt>
                <c:pt idx="6">
                  <c:v>the US</c:v>
                </c:pt>
                <c:pt idx="7">
                  <c:v>the UK</c:v>
                </c:pt>
              </c:strCache>
            </c:strRef>
          </c:cat>
          <c:val>
            <c:numRef>
              <c:f>Sheet1!$S$2:$S$9</c:f>
              <c:numCache>
                <c:formatCode>General</c:formatCode>
                <c:ptCount val="8"/>
                <c:pt idx="0">
                  <c:v>0.06095478</c:v>
                </c:pt>
                <c:pt idx="1">
                  <c:v>0.062992293</c:v>
                </c:pt>
                <c:pt idx="2">
                  <c:v>0.068662131</c:v>
                </c:pt>
                <c:pt idx="3">
                  <c:v>0.066402297</c:v>
                </c:pt>
                <c:pt idx="4">
                  <c:v>0.06251491</c:v>
                </c:pt>
                <c:pt idx="5">
                  <c:v>0.057219572</c:v>
                </c:pt>
                <c:pt idx="6">
                  <c:v>0.060784921</c:v>
                </c:pt>
                <c:pt idx="7">
                  <c:v>0.065571562</c:v>
                </c:pt>
              </c:numCache>
            </c:numRef>
          </c:val>
        </c:ser>
        <c:ser>
          <c:idx val="18"/>
          <c:order val="18"/>
          <c:tx>
            <c:strRef>
              <c:f>Sheet1!$T$1</c:f>
              <c:strCache>
                <c:ptCount val="1"/>
                <c:pt idx="0">
                  <c:v>19</c:v>
                </c:pt>
              </c:strCache>
            </c:strRef>
          </c:tx>
          <c:spPr>
            <a:solidFill>
              <a:srgbClr val="6A7EEC"/>
            </a:solidFill>
            <a:ln w="12700" cap="flat">
              <a:noFill/>
              <a:miter lim="400000"/>
            </a:ln>
            <a:effectLst/>
          </c:spPr>
          <c:invertIfNegative val="0"/>
          <c:dLbls>
            <c:delete val="1"/>
          </c:dLbls>
          <c:cat>
            <c:strRef>
              <c:f>Sheet1!$A$2:$A$9</c:f>
              <c:strCache>
                <c:ptCount val="8"/>
                <c:pt idx="0">
                  <c:v>Thailand</c:v>
                </c:pt>
                <c:pt idx="1">
                  <c:v>Indonesia</c:v>
                </c:pt>
                <c:pt idx="2">
                  <c:v>Vietnam</c:v>
                </c:pt>
                <c:pt idx="3">
                  <c:v>the Philippines</c:v>
                </c:pt>
                <c:pt idx="4">
                  <c:v>Malaysia</c:v>
                </c:pt>
                <c:pt idx="5">
                  <c:v>Singapore</c:v>
                </c:pt>
                <c:pt idx="6">
                  <c:v>the US</c:v>
                </c:pt>
                <c:pt idx="7">
                  <c:v>the UK</c:v>
                </c:pt>
              </c:strCache>
            </c:strRef>
          </c:cat>
          <c:val>
            <c:numRef>
              <c:f>Sheet1!$T$2:$T$9</c:f>
              <c:numCache>
                <c:formatCode>General</c:formatCode>
                <c:ptCount val="8"/>
                <c:pt idx="0">
                  <c:v>0.060384014</c:v>
                </c:pt>
                <c:pt idx="1">
                  <c:v>0.064401263</c:v>
                </c:pt>
                <c:pt idx="2">
                  <c:v>0.077367751</c:v>
                </c:pt>
                <c:pt idx="3">
                  <c:v>0.061028306</c:v>
                </c:pt>
                <c:pt idx="4">
                  <c:v>0.063470932</c:v>
                </c:pt>
                <c:pt idx="5">
                  <c:v>0.054089603</c:v>
                </c:pt>
                <c:pt idx="6">
                  <c:v>0.061269278</c:v>
                </c:pt>
                <c:pt idx="7">
                  <c:v>0.064217557</c:v>
                </c:pt>
              </c:numCache>
            </c:numRef>
          </c:val>
        </c:ser>
        <c:ser>
          <c:idx val="19"/>
          <c:order val="19"/>
          <c:tx>
            <c:strRef>
              <c:f>Sheet1!$U$1</c:f>
              <c:strCache>
                <c:ptCount val="1"/>
                <c:pt idx="0">
                  <c:v>20</c:v>
                </c:pt>
              </c:strCache>
            </c:strRef>
          </c:tx>
          <c:spPr>
            <a:solidFill>
              <a:srgbClr val="6A7EEC"/>
            </a:solidFill>
            <a:ln w="12700" cap="flat">
              <a:noFill/>
              <a:miter lim="400000"/>
            </a:ln>
            <a:effectLst/>
          </c:spPr>
          <c:invertIfNegative val="0"/>
          <c:dLbls>
            <c:delete val="1"/>
          </c:dLbls>
          <c:cat>
            <c:strRef>
              <c:f>Sheet1!$A$2:$A$9</c:f>
              <c:strCache>
                <c:ptCount val="8"/>
                <c:pt idx="0">
                  <c:v>Thailand</c:v>
                </c:pt>
                <c:pt idx="1">
                  <c:v>Indonesia</c:v>
                </c:pt>
                <c:pt idx="2">
                  <c:v>Vietnam</c:v>
                </c:pt>
                <c:pt idx="3">
                  <c:v>the Philippines</c:v>
                </c:pt>
                <c:pt idx="4">
                  <c:v>Malaysia</c:v>
                </c:pt>
                <c:pt idx="5">
                  <c:v>Singapore</c:v>
                </c:pt>
                <c:pt idx="6">
                  <c:v>the US</c:v>
                </c:pt>
                <c:pt idx="7">
                  <c:v>the UK</c:v>
                </c:pt>
              </c:strCache>
            </c:strRef>
          </c:cat>
          <c:val>
            <c:numRef>
              <c:f>Sheet1!$U$2:$U$9</c:f>
              <c:numCache>
                <c:formatCode>General</c:formatCode>
                <c:ptCount val="8"/>
                <c:pt idx="0">
                  <c:v>0.057804635</c:v>
                </c:pt>
                <c:pt idx="1">
                  <c:v>0.051645736</c:v>
                </c:pt>
                <c:pt idx="2">
                  <c:v>0.072749046</c:v>
                </c:pt>
                <c:pt idx="3">
                  <c:v>0.070135375</c:v>
                </c:pt>
                <c:pt idx="4">
                  <c:v>0.065667102</c:v>
                </c:pt>
                <c:pt idx="5">
                  <c:v>0.06180852</c:v>
                </c:pt>
                <c:pt idx="6">
                  <c:v>0.062143465</c:v>
                </c:pt>
                <c:pt idx="7">
                  <c:v>0.059909666</c:v>
                </c:pt>
              </c:numCache>
            </c:numRef>
          </c:val>
        </c:ser>
        <c:ser>
          <c:idx val="20"/>
          <c:order val="20"/>
          <c:tx>
            <c:strRef>
              <c:f>Sheet1!$V$1</c:f>
              <c:strCache>
                <c:ptCount val="1"/>
                <c:pt idx="0">
                  <c:v>21</c:v>
                </c:pt>
              </c:strCache>
            </c:strRef>
          </c:tx>
          <c:spPr>
            <a:solidFill>
              <a:srgbClr val="6A7EEC"/>
            </a:solidFill>
            <a:ln w="12700" cap="flat">
              <a:noFill/>
              <a:miter lim="400000"/>
            </a:ln>
            <a:effectLst/>
          </c:spPr>
          <c:invertIfNegative val="0"/>
          <c:dLbls>
            <c:delete val="1"/>
          </c:dLbls>
          <c:cat>
            <c:strRef>
              <c:f>Sheet1!$A$2:$A$9</c:f>
              <c:strCache>
                <c:ptCount val="8"/>
                <c:pt idx="0">
                  <c:v>Thailand</c:v>
                </c:pt>
                <c:pt idx="1">
                  <c:v>Indonesia</c:v>
                </c:pt>
                <c:pt idx="2">
                  <c:v>Vietnam</c:v>
                </c:pt>
                <c:pt idx="3">
                  <c:v>the Philippines</c:v>
                </c:pt>
                <c:pt idx="4">
                  <c:v>Malaysia</c:v>
                </c:pt>
                <c:pt idx="5">
                  <c:v>Singapore</c:v>
                </c:pt>
                <c:pt idx="6">
                  <c:v>the US</c:v>
                </c:pt>
                <c:pt idx="7">
                  <c:v>the UK</c:v>
                </c:pt>
              </c:strCache>
            </c:strRef>
          </c:cat>
          <c:val>
            <c:numRef>
              <c:f>Sheet1!$V$2:$V$9</c:f>
              <c:numCache>
                <c:formatCode>General</c:formatCode>
                <c:ptCount val="8"/>
                <c:pt idx="0">
                  <c:v>0.052468084</c:v>
                </c:pt>
                <c:pt idx="1">
                  <c:v>0.042586481</c:v>
                </c:pt>
                <c:pt idx="2">
                  <c:v>0.060177106</c:v>
                </c:pt>
                <c:pt idx="3">
                  <c:v>0.073882128</c:v>
                </c:pt>
                <c:pt idx="4">
                  <c:v>0.058740856</c:v>
                </c:pt>
                <c:pt idx="5">
                  <c:v>0.057710548</c:v>
                </c:pt>
                <c:pt idx="6">
                  <c:v>0.063138557</c:v>
                </c:pt>
                <c:pt idx="7">
                  <c:v>0.05330805</c:v>
                </c:pt>
              </c:numCache>
            </c:numRef>
          </c:val>
        </c:ser>
        <c:ser>
          <c:idx val="21"/>
          <c:order val="21"/>
          <c:tx>
            <c:strRef>
              <c:f>Sheet1!$W$1</c:f>
              <c:strCache>
                <c:ptCount val="1"/>
                <c:pt idx="0">
                  <c:v>22</c:v>
                </c:pt>
              </c:strCache>
            </c:strRef>
          </c:tx>
          <c:spPr>
            <a:solidFill>
              <a:srgbClr val="6A7EEC"/>
            </a:solidFill>
            <a:ln w="12700" cap="flat">
              <a:noFill/>
              <a:miter lim="400000"/>
            </a:ln>
            <a:effectLst/>
          </c:spPr>
          <c:invertIfNegative val="0"/>
          <c:dLbls>
            <c:delete val="1"/>
          </c:dLbls>
          <c:cat>
            <c:strRef>
              <c:f>Sheet1!$A$2:$A$9</c:f>
              <c:strCache>
                <c:ptCount val="8"/>
                <c:pt idx="0">
                  <c:v>Thailand</c:v>
                </c:pt>
                <c:pt idx="1">
                  <c:v>Indonesia</c:v>
                </c:pt>
                <c:pt idx="2">
                  <c:v>Vietnam</c:v>
                </c:pt>
                <c:pt idx="3">
                  <c:v>the Philippines</c:v>
                </c:pt>
                <c:pt idx="4">
                  <c:v>Malaysia</c:v>
                </c:pt>
                <c:pt idx="5">
                  <c:v>Singapore</c:v>
                </c:pt>
                <c:pt idx="6">
                  <c:v>the US</c:v>
                </c:pt>
                <c:pt idx="7">
                  <c:v>the UK</c:v>
                </c:pt>
              </c:strCache>
            </c:strRef>
          </c:cat>
          <c:val>
            <c:numRef>
              <c:f>Sheet1!$W$2:$W$9</c:f>
              <c:numCache>
                <c:formatCode>General</c:formatCode>
                <c:ptCount val="8"/>
                <c:pt idx="0">
                  <c:v>0.042181608</c:v>
                </c:pt>
                <c:pt idx="1">
                  <c:v>0.031101958</c:v>
                </c:pt>
                <c:pt idx="2">
                  <c:v>0.041855912</c:v>
                </c:pt>
                <c:pt idx="3">
                  <c:v>0.067701354</c:v>
                </c:pt>
                <c:pt idx="4">
                  <c:v>0.045328849</c:v>
                </c:pt>
                <c:pt idx="5">
                  <c:v>0.051758864</c:v>
                </c:pt>
                <c:pt idx="6">
                  <c:v>0.056938646</c:v>
                </c:pt>
                <c:pt idx="7">
                  <c:v>0.04407926</c:v>
                </c:pt>
              </c:numCache>
            </c:numRef>
          </c:val>
        </c:ser>
        <c:ser>
          <c:idx val="22"/>
          <c:order val="22"/>
          <c:tx>
            <c:strRef>
              <c:f>Sheet1!$X$1</c:f>
              <c:strCache>
                <c:ptCount val="1"/>
                <c:pt idx="0">
                  <c:v>23</c:v>
                </c:pt>
              </c:strCache>
            </c:strRef>
          </c:tx>
          <c:spPr>
            <a:solidFill>
              <a:srgbClr val="6A7EEC"/>
            </a:solidFill>
            <a:ln w="12700" cap="flat">
              <a:noFill/>
              <a:miter lim="400000"/>
            </a:ln>
            <a:effectLst/>
          </c:spPr>
          <c:invertIfNegative val="0"/>
          <c:dLbls>
            <c:delete val="1"/>
          </c:dLbls>
          <c:cat>
            <c:strRef>
              <c:f>Sheet1!$A$2:$A$9</c:f>
              <c:strCache>
                <c:ptCount val="8"/>
                <c:pt idx="0">
                  <c:v>Thailand</c:v>
                </c:pt>
                <c:pt idx="1">
                  <c:v>Indonesia</c:v>
                </c:pt>
                <c:pt idx="2">
                  <c:v>Vietnam</c:v>
                </c:pt>
                <c:pt idx="3">
                  <c:v>the Philippines</c:v>
                </c:pt>
                <c:pt idx="4">
                  <c:v>Malaysia</c:v>
                </c:pt>
                <c:pt idx="5">
                  <c:v>Singapore</c:v>
                </c:pt>
                <c:pt idx="6">
                  <c:v>the US</c:v>
                </c:pt>
                <c:pt idx="7">
                  <c:v>the UK</c:v>
                </c:pt>
              </c:strCache>
            </c:strRef>
          </c:cat>
          <c:val>
            <c:numRef>
              <c:f>Sheet1!$X$2:$X$9</c:f>
              <c:numCache>
                <c:formatCode>General</c:formatCode>
                <c:ptCount val="8"/>
                <c:pt idx="0">
                  <c:v>0.027773486</c:v>
                </c:pt>
                <c:pt idx="1">
                  <c:v>0.021683891</c:v>
                </c:pt>
                <c:pt idx="2">
                  <c:v>0.025033582</c:v>
                </c:pt>
                <c:pt idx="3">
                  <c:v>0.049487215</c:v>
                </c:pt>
                <c:pt idx="4">
                  <c:v>0.030185281</c:v>
                </c:pt>
                <c:pt idx="5">
                  <c:v>0.040497113</c:v>
                </c:pt>
                <c:pt idx="6">
                  <c:v>0.046176551</c:v>
                </c:pt>
                <c:pt idx="7">
                  <c:v>0.031953843</c:v>
                </c:pt>
              </c:numCache>
            </c:numRef>
          </c:val>
        </c:ser>
        <c:ser>
          <c:idx val="23"/>
          <c:order val="23"/>
          <c:tx>
            <c:strRef>
              <c:f>Sheet1!$Y$1</c:f>
              <c:strCache>
                <c:ptCount val="1"/>
                <c:pt idx="0">
                  <c:v>0</c:v>
                </c:pt>
              </c:strCache>
            </c:strRef>
          </c:tx>
          <c:spPr>
            <a:solidFill>
              <a:srgbClr val="6A7EEC"/>
            </a:solidFill>
            <a:ln w="12700" cap="flat">
              <a:noFill/>
              <a:miter lim="400000"/>
            </a:ln>
            <a:effectLst/>
          </c:spPr>
          <c:invertIfNegative val="0"/>
          <c:dLbls>
            <c:delete val="1"/>
          </c:dLbls>
          <c:cat>
            <c:strRef>
              <c:f>Sheet1!$A$2:$A$9</c:f>
              <c:strCache>
                <c:ptCount val="8"/>
                <c:pt idx="0">
                  <c:v>Thailand</c:v>
                </c:pt>
                <c:pt idx="1">
                  <c:v>Indonesia</c:v>
                </c:pt>
                <c:pt idx="2">
                  <c:v>Vietnam</c:v>
                </c:pt>
                <c:pt idx="3">
                  <c:v>the Philippines</c:v>
                </c:pt>
                <c:pt idx="4">
                  <c:v>Malaysia</c:v>
                </c:pt>
                <c:pt idx="5">
                  <c:v>Singapore</c:v>
                </c:pt>
                <c:pt idx="6">
                  <c:v>the US</c:v>
                </c:pt>
                <c:pt idx="7">
                  <c:v>the UK</c:v>
                </c:pt>
              </c:strCache>
            </c:strRef>
          </c:cat>
          <c:val>
            <c:numRef>
              <c:f>Sheet1!$Y$2:$Y$9</c:f>
              <c:numCache>
                <c:formatCode>General</c:formatCode>
                <c:ptCount val="8"/>
                <c:pt idx="0">
                  <c:v>0.01439895</c:v>
                </c:pt>
                <c:pt idx="1">
                  <c:v>0.012231459</c:v>
                </c:pt>
                <c:pt idx="2">
                  <c:v>0.011325184</c:v>
                </c:pt>
                <c:pt idx="3">
                  <c:v>0.031218378</c:v>
                </c:pt>
                <c:pt idx="4">
                  <c:v>0.017103861</c:v>
                </c:pt>
                <c:pt idx="5">
                  <c:v>0.024774737</c:v>
                </c:pt>
                <c:pt idx="6">
                  <c:v>0.032571333</c:v>
                </c:pt>
                <c:pt idx="7">
                  <c:v>0.018828078</c:v>
                </c:pt>
              </c:numCache>
            </c:numRef>
          </c:val>
        </c:ser>
        <c:dLbls>
          <c:showLegendKey val="0"/>
          <c:showVal val="0"/>
          <c:showCatName val="0"/>
          <c:showSerName val="0"/>
          <c:showPercent val="0"/>
          <c:showBubbleSize val="0"/>
        </c:dLbls>
        <c:gapWidth val="500"/>
        <c:overlap val="-50"/>
        <c:axId val="2094734552"/>
        <c:axId val="2094734553"/>
      </c:barChart>
      <c:catAx>
        <c:axId val="2094734552"/>
        <c:scaling>
          <c:orientation val="minMax"/>
        </c:scaling>
        <c:delete val="0"/>
        <c:axPos val="b"/>
        <c:numFmt formatCode="General" sourceLinked="0"/>
        <c:majorTickMark val="none"/>
        <c:minorTickMark val="none"/>
        <c:tickLblPos val="low"/>
        <c:spPr>
          <a:ln w="12700" cap="flat" cmpd="sng" algn="ctr">
            <a:solidFill>
              <a:srgbClr val="000000"/>
            </a:solidFill>
            <a:prstDash val="solid"/>
            <a:miter lim="400000"/>
          </a:ln>
        </c:spPr>
        <c:txPr>
          <a:bodyPr rot="0" spcFirstLastPara="0" vertOverflow="ellipsis" vert="horz" wrap="square" anchor="ctr" anchorCtr="1"/>
          <a:lstStyle/>
          <a:p>
            <a:pPr>
              <a:defRPr lang="zh-CN" sz="14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crossAx val="2094734553"/>
        <c:crosses val="autoZero"/>
        <c:auto val="1"/>
        <c:lblAlgn val="ctr"/>
        <c:lblOffset val="100"/>
        <c:noMultiLvlLbl val="1"/>
      </c:catAx>
      <c:valAx>
        <c:axId val="2094734553"/>
        <c:scaling>
          <c:orientation val="minMax"/>
        </c:scaling>
        <c:delete val="0"/>
        <c:axPos val="l"/>
        <c:numFmt formatCode="#,##0%" sourceLinked="0"/>
        <c:majorTickMark val="none"/>
        <c:minorTickMark val="none"/>
        <c:tickLblPos val="nextTo"/>
        <c:spPr>
          <a:ln w="12700" cap="flat" cmpd="sng" algn="ctr">
            <a:noFill/>
            <a:prstDash val="solid"/>
            <a:miter lim="400000"/>
          </a:ln>
        </c:spPr>
        <c:txPr>
          <a:bodyPr rot="0" spcFirstLastPara="0" vertOverflow="ellipsis" vert="horz" wrap="square" anchor="ctr" anchorCtr="1"/>
          <a:lstStyle/>
          <a:p>
            <a:pPr>
              <a:defRPr lang="zh-CN" sz="14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crossAx val="2094734552"/>
        <c:crosses val="autoZero"/>
        <c:crossBetween val="between"/>
        <c:majorUnit val="0.02"/>
        <c:minorUnit val="0.01"/>
      </c:valAx>
      <c:spPr>
        <a:noFill/>
        <a:ln w="12700" cap="flat">
          <a:noFill/>
          <a:miter lim="400000"/>
        </a:ln>
        <a:effectLst/>
      </c:spPr>
    </c:plotArea>
    <c:plotVisOnly val="1"/>
    <c:dispBlanksAs val="gap"/>
    <c:showDLblsOverMax val="1"/>
  </c:chart>
  <c:spPr>
    <a:noFill/>
    <a:ln>
      <a:noFill/>
    </a:ln>
    <a:effectLst/>
  </c:spPr>
  <c:txPr>
    <a:bodyPr/>
    <a:lstStyle/>
    <a:p>
      <a:pPr>
        <a:defRPr lang="zh-CN" sz="1400">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1"/>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807"/>
          <c:y val="0.0944334"/>
          <c:w val="0.838982"/>
          <c:h val="0.539936"/>
        </c:manualLayout>
      </c:layout>
      <c:lineChart>
        <c:grouping val="standard"/>
        <c:varyColors val="0"/>
        <c:ser>
          <c:idx val="0"/>
          <c:order val="0"/>
          <c:tx>
            <c:strRef>
              <c:f>Sheet1!$A$2</c:f>
              <c:strCache>
                <c:ptCount val="1"/>
                <c:pt idx="0">
                  <c:v>Thailand</c:v>
                </c:pt>
              </c:strCache>
            </c:strRef>
          </c:tx>
          <c:spPr>
            <a:ln w="38100" cap="flat" cmpd="sng" algn="ctr">
              <a:solidFill>
                <a:srgbClr val="5849EB"/>
              </a:solidFill>
              <a:prstDash val="solid"/>
              <a:miter lim="400000"/>
            </a:ln>
            <a:effectLst/>
          </c:spPr>
          <c:marker>
            <c:symbol val="none"/>
          </c:marker>
          <c:dLbls>
            <c:delete val="1"/>
          </c:dLbls>
          <c:cat>
            <c:numRef>
              <c:f>Sheet1!$B$1:$N$1</c:f>
              <c:numCache>
                <c:formatCode>General</c:formatCode>
                <c:ptCount val="13"/>
                <c:pt idx="0">
                  <c:v>2023.05</c:v>
                </c:pt>
                <c:pt idx="1">
                  <c:v>2023.06</c:v>
                </c:pt>
                <c:pt idx="2">
                  <c:v>2023.07</c:v>
                </c:pt>
                <c:pt idx="3">
                  <c:v>2023.08</c:v>
                </c:pt>
                <c:pt idx="4">
                  <c:v>2023.09</c:v>
                </c:pt>
                <c:pt idx="5">
                  <c:v>2023.1</c:v>
                </c:pt>
                <c:pt idx="6">
                  <c:v>2023.11</c:v>
                </c:pt>
                <c:pt idx="7">
                  <c:v>2023.12</c:v>
                </c:pt>
                <c:pt idx="8">
                  <c:v>2024.01</c:v>
                </c:pt>
                <c:pt idx="9">
                  <c:v>2024.02</c:v>
                </c:pt>
                <c:pt idx="10">
                  <c:v>2024.03</c:v>
                </c:pt>
                <c:pt idx="11">
                  <c:v>2024.04</c:v>
                </c:pt>
                <c:pt idx="12">
                  <c:v>2024.05</c:v>
                </c:pt>
              </c:numCache>
            </c:numRef>
          </c:cat>
          <c:val>
            <c:numRef>
              <c:f>Sheet1!$B$2:$N$2</c:f>
              <c:numCache>
                <c:formatCode>General</c:formatCode>
                <c:ptCount val="13"/>
                <c:pt idx="0">
                  <c:v>260030</c:v>
                </c:pt>
                <c:pt idx="1">
                  <c:v>372119</c:v>
                </c:pt>
                <c:pt idx="2">
                  <c:v>479630</c:v>
                </c:pt>
                <c:pt idx="3">
                  <c:v>567476</c:v>
                </c:pt>
                <c:pt idx="4">
                  <c:v>646297</c:v>
                </c:pt>
                <c:pt idx="5">
                  <c:v>728483</c:v>
                </c:pt>
                <c:pt idx="6">
                  <c:v>821384</c:v>
                </c:pt>
                <c:pt idx="7">
                  <c:v>936774</c:v>
                </c:pt>
                <c:pt idx="8">
                  <c:v>1069495</c:v>
                </c:pt>
                <c:pt idx="9">
                  <c:v>1233873</c:v>
                </c:pt>
                <c:pt idx="10">
                  <c:v>1391818</c:v>
                </c:pt>
                <c:pt idx="11">
                  <c:v>1534743</c:v>
                </c:pt>
                <c:pt idx="12">
                  <c:v>1700727</c:v>
                </c:pt>
              </c:numCache>
            </c:numRef>
          </c:val>
          <c:smooth val="1"/>
        </c:ser>
        <c:ser>
          <c:idx val="1"/>
          <c:order val="1"/>
          <c:tx>
            <c:strRef>
              <c:f>Sheet1!$A$3</c:f>
              <c:strCache>
                <c:ptCount val="1"/>
                <c:pt idx="0">
                  <c:v>Indonesia</c:v>
                </c:pt>
              </c:strCache>
            </c:strRef>
          </c:tx>
          <c:spPr>
            <a:ln w="38100" cap="flat" cmpd="sng" algn="ctr">
              <a:solidFill>
                <a:srgbClr val="5B9A86"/>
              </a:solidFill>
              <a:prstDash val="solid"/>
              <a:miter lim="400000"/>
            </a:ln>
            <a:effectLst/>
          </c:spPr>
          <c:marker>
            <c:symbol val="none"/>
          </c:marker>
          <c:dLbls>
            <c:delete val="1"/>
          </c:dLbls>
          <c:cat>
            <c:numRef>
              <c:f>Sheet1!$B$1:$N$1</c:f>
              <c:numCache>
                <c:formatCode>General</c:formatCode>
                <c:ptCount val="13"/>
                <c:pt idx="0">
                  <c:v>2023.05</c:v>
                </c:pt>
                <c:pt idx="1">
                  <c:v>2023.06</c:v>
                </c:pt>
                <c:pt idx="2">
                  <c:v>2023.07</c:v>
                </c:pt>
                <c:pt idx="3">
                  <c:v>2023.08</c:v>
                </c:pt>
                <c:pt idx="4">
                  <c:v>2023.09</c:v>
                </c:pt>
                <c:pt idx="5">
                  <c:v>2023.1</c:v>
                </c:pt>
                <c:pt idx="6">
                  <c:v>2023.11</c:v>
                </c:pt>
                <c:pt idx="7">
                  <c:v>2023.12</c:v>
                </c:pt>
                <c:pt idx="8">
                  <c:v>2024.01</c:v>
                </c:pt>
                <c:pt idx="9">
                  <c:v>2024.02</c:v>
                </c:pt>
                <c:pt idx="10">
                  <c:v>2024.03</c:v>
                </c:pt>
                <c:pt idx="11">
                  <c:v>2024.04</c:v>
                </c:pt>
                <c:pt idx="12">
                  <c:v>2024.05</c:v>
                </c:pt>
              </c:numCache>
            </c:numRef>
          </c:cat>
          <c:val>
            <c:numRef>
              <c:f>Sheet1!$B$3:$N$3</c:f>
              <c:numCache>
                <c:formatCode>General</c:formatCode>
                <c:ptCount val="13"/>
                <c:pt idx="0">
                  <c:v>494918</c:v>
                </c:pt>
                <c:pt idx="1">
                  <c:v>672158</c:v>
                </c:pt>
                <c:pt idx="2">
                  <c:v>847028</c:v>
                </c:pt>
                <c:pt idx="3">
                  <c:v>1023817</c:v>
                </c:pt>
                <c:pt idx="4">
                  <c:v>1181113</c:v>
                </c:pt>
                <c:pt idx="5">
                  <c:v>1192748</c:v>
                </c:pt>
                <c:pt idx="6">
                  <c:v>1193805</c:v>
                </c:pt>
                <c:pt idx="7">
                  <c:v>1308591</c:v>
                </c:pt>
                <c:pt idx="8">
                  <c:v>1515954</c:v>
                </c:pt>
                <c:pt idx="9">
                  <c:v>1711906</c:v>
                </c:pt>
                <c:pt idx="10">
                  <c:v>1906281</c:v>
                </c:pt>
                <c:pt idx="11">
                  <c:v>2061740</c:v>
                </c:pt>
                <c:pt idx="12">
                  <c:v>2253424</c:v>
                </c:pt>
              </c:numCache>
            </c:numRef>
          </c:val>
          <c:smooth val="1"/>
        </c:ser>
        <c:ser>
          <c:idx val="2"/>
          <c:order val="2"/>
          <c:tx>
            <c:strRef>
              <c:f>Sheet1!$A$4</c:f>
              <c:strCache>
                <c:ptCount val="1"/>
                <c:pt idx="0">
                  <c:v>Vietnam</c:v>
                </c:pt>
              </c:strCache>
            </c:strRef>
          </c:tx>
          <c:spPr>
            <a:ln w="38100" cap="flat" cmpd="sng" algn="ctr">
              <a:solidFill>
                <a:srgbClr val="A1CC42"/>
              </a:solidFill>
              <a:prstDash val="solid"/>
              <a:miter lim="400000"/>
            </a:ln>
            <a:effectLst/>
          </c:spPr>
          <c:marker>
            <c:symbol val="none"/>
          </c:marker>
          <c:dLbls>
            <c:delete val="1"/>
          </c:dLbls>
          <c:cat>
            <c:numRef>
              <c:f>Sheet1!$B$1:$N$1</c:f>
              <c:numCache>
                <c:formatCode>General</c:formatCode>
                <c:ptCount val="13"/>
                <c:pt idx="0">
                  <c:v>2023.05</c:v>
                </c:pt>
                <c:pt idx="1">
                  <c:v>2023.06</c:v>
                </c:pt>
                <c:pt idx="2">
                  <c:v>2023.07</c:v>
                </c:pt>
                <c:pt idx="3">
                  <c:v>2023.08</c:v>
                </c:pt>
                <c:pt idx="4">
                  <c:v>2023.09</c:v>
                </c:pt>
                <c:pt idx="5">
                  <c:v>2023.1</c:v>
                </c:pt>
                <c:pt idx="6">
                  <c:v>2023.11</c:v>
                </c:pt>
                <c:pt idx="7">
                  <c:v>2023.12</c:v>
                </c:pt>
                <c:pt idx="8">
                  <c:v>2024.01</c:v>
                </c:pt>
                <c:pt idx="9">
                  <c:v>2024.02</c:v>
                </c:pt>
                <c:pt idx="10">
                  <c:v>2024.03</c:v>
                </c:pt>
                <c:pt idx="11">
                  <c:v>2024.04</c:v>
                </c:pt>
                <c:pt idx="12">
                  <c:v>2024.05</c:v>
                </c:pt>
              </c:numCache>
            </c:numRef>
          </c:cat>
          <c:val>
            <c:numRef>
              <c:f>Sheet1!$B$4:$N$4</c:f>
              <c:numCache>
                <c:formatCode>General</c:formatCode>
                <c:ptCount val="13"/>
                <c:pt idx="0">
                  <c:v>128532</c:v>
                </c:pt>
                <c:pt idx="1">
                  <c:v>171776</c:v>
                </c:pt>
                <c:pt idx="2">
                  <c:v>216200</c:v>
                </c:pt>
                <c:pt idx="3">
                  <c:v>255440</c:v>
                </c:pt>
                <c:pt idx="4">
                  <c:v>291610</c:v>
                </c:pt>
                <c:pt idx="5">
                  <c:v>331628</c:v>
                </c:pt>
                <c:pt idx="6">
                  <c:v>383823</c:v>
                </c:pt>
                <c:pt idx="7">
                  <c:v>447870</c:v>
                </c:pt>
                <c:pt idx="8">
                  <c:v>503919</c:v>
                </c:pt>
                <c:pt idx="9">
                  <c:v>542836</c:v>
                </c:pt>
                <c:pt idx="10">
                  <c:v>599051</c:v>
                </c:pt>
                <c:pt idx="11">
                  <c:v>645041</c:v>
                </c:pt>
                <c:pt idx="12">
                  <c:v>690611</c:v>
                </c:pt>
              </c:numCache>
            </c:numRef>
          </c:val>
          <c:smooth val="1"/>
        </c:ser>
        <c:ser>
          <c:idx val="3"/>
          <c:order val="3"/>
          <c:tx>
            <c:strRef>
              <c:f>Sheet1!$A$5</c:f>
              <c:strCache>
                <c:ptCount val="1"/>
                <c:pt idx="0">
                  <c:v>the Philippines</c:v>
                </c:pt>
              </c:strCache>
            </c:strRef>
          </c:tx>
          <c:spPr>
            <a:ln w="38100" cap="flat" cmpd="sng" algn="ctr">
              <a:solidFill>
                <a:srgbClr val="00AEFF"/>
              </a:solidFill>
              <a:prstDash val="solid"/>
              <a:miter lim="400000"/>
            </a:ln>
            <a:effectLst/>
          </c:spPr>
          <c:marker>
            <c:symbol val="none"/>
          </c:marker>
          <c:dLbls>
            <c:delete val="1"/>
          </c:dLbls>
          <c:cat>
            <c:numRef>
              <c:f>Sheet1!$B$1:$N$1</c:f>
              <c:numCache>
                <c:formatCode>General</c:formatCode>
                <c:ptCount val="13"/>
                <c:pt idx="0">
                  <c:v>2023.05</c:v>
                </c:pt>
                <c:pt idx="1">
                  <c:v>2023.06</c:v>
                </c:pt>
                <c:pt idx="2">
                  <c:v>2023.07</c:v>
                </c:pt>
                <c:pt idx="3">
                  <c:v>2023.08</c:v>
                </c:pt>
                <c:pt idx="4">
                  <c:v>2023.09</c:v>
                </c:pt>
                <c:pt idx="5">
                  <c:v>2023.1</c:v>
                </c:pt>
                <c:pt idx="6">
                  <c:v>2023.11</c:v>
                </c:pt>
                <c:pt idx="7">
                  <c:v>2023.12</c:v>
                </c:pt>
                <c:pt idx="8">
                  <c:v>2024.01</c:v>
                </c:pt>
                <c:pt idx="9">
                  <c:v>2024.02</c:v>
                </c:pt>
                <c:pt idx="10">
                  <c:v>2024.03</c:v>
                </c:pt>
                <c:pt idx="11">
                  <c:v>2024.04</c:v>
                </c:pt>
                <c:pt idx="12">
                  <c:v>2024.05</c:v>
                </c:pt>
              </c:numCache>
            </c:numRef>
          </c:cat>
          <c:val>
            <c:numRef>
              <c:f>Sheet1!$B$5:$N$5</c:f>
              <c:numCache>
                <c:formatCode>General</c:formatCode>
                <c:ptCount val="13"/>
                <c:pt idx="0">
                  <c:v>236254</c:v>
                </c:pt>
                <c:pt idx="1">
                  <c:v>343061</c:v>
                </c:pt>
                <c:pt idx="2">
                  <c:v>467876</c:v>
                </c:pt>
                <c:pt idx="3">
                  <c:v>604374</c:v>
                </c:pt>
                <c:pt idx="4">
                  <c:v>729654</c:v>
                </c:pt>
                <c:pt idx="5">
                  <c:v>851665</c:v>
                </c:pt>
                <c:pt idx="6">
                  <c:v>992094</c:v>
                </c:pt>
                <c:pt idx="7">
                  <c:v>1139936</c:v>
                </c:pt>
                <c:pt idx="8">
                  <c:v>1323802</c:v>
                </c:pt>
                <c:pt idx="9">
                  <c:v>1499741</c:v>
                </c:pt>
                <c:pt idx="10">
                  <c:v>1669280</c:v>
                </c:pt>
                <c:pt idx="11">
                  <c:v>1818188</c:v>
                </c:pt>
                <c:pt idx="12">
                  <c:v>1971403</c:v>
                </c:pt>
              </c:numCache>
            </c:numRef>
          </c:val>
          <c:smooth val="1"/>
        </c:ser>
        <c:ser>
          <c:idx val="4"/>
          <c:order val="4"/>
          <c:tx>
            <c:strRef>
              <c:f>Sheet1!$A$6</c:f>
              <c:strCache>
                <c:ptCount val="1"/>
                <c:pt idx="0">
                  <c:v>Malaysia</c:v>
                </c:pt>
              </c:strCache>
            </c:strRef>
          </c:tx>
          <c:spPr>
            <a:ln w="38100" cap="flat" cmpd="sng" algn="ctr">
              <a:solidFill>
                <a:srgbClr val="5E5E5E"/>
              </a:solidFill>
              <a:prstDash val="solid"/>
              <a:miter lim="400000"/>
            </a:ln>
            <a:effectLst/>
          </c:spPr>
          <c:marker>
            <c:symbol val="none"/>
          </c:marker>
          <c:dLbls>
            <c:delete val="1"/>
          </c:dLbls>
          <c:cat>
            <c:numRef>
              <c:f>Sheet1!$B$1:$N$1</c:f>
              <c:numCache>
                <c:formatCode>General</c:formatCode>
                <c:ptCount val="13"/>
                <c:pt idx="0">
                  <c:v>2023.05</c:v>
                </c:pt>
                <c:pt idx="1">
                  <c:v>2023.06</c:v>
                </c:pt>
                <c:pt idx="2">
                  <c:v>2023.07</c:v>
                </c:pt>
                <c:pt idx="3">
                  <c:v>2023.08</c:v>
                </c:pt>
                <c:pt idx="4">
                  <c:v>2023.09</c:v>
                </c:pt>
                <c:pt idx="5">
                  <c:v>2023.1</c:v>
                </c:pt>
                <c:pt idx="6">
                  <c:v>2023.11</c:v>
                </c:pt>
                <c:pt idx="7">
                  <c:v>2023.12</c:v>
                </c:pt>
                <c:pt idx="8">
                  <c:v>2024.01</c:v>
                </c:pt>
                <c:pt idx="9">
                  <c:v>2024.02</c:v>
                </c:pt>
                <c:pt idx="10">
                  <c:v>2024.03</c:v>
                </c:pt>
                <c:pt idx="11">
                  <c:v>2024.04</c:v>
                </c:pt>
                <c:pt idx="12">
                  <c:v>2024.05</c:v>
                </c:pt>
              </c:numCache>
            </c:numRef>
          </c:cat>
          <c:val>
            <c:numRef>
              <c:f>Sheet1!$B$6:$N$6</c:f>
              <c:numCache>
                <c:formatCode>General</c:formatCode>
                <c:ptCount val="13"/>
                <c:pt idx="0">
                  <c:v>172183</c:v>
                </c:pt>
                <c:pt idx="1">
                  <c:v>249035</c:v>
                </c:pt>
                <c:pt idx="2">
                  <c:v>331736</c:v>
                </c:pt>
                <c:pt idx="3">
                  <c:v>406085</c:v>
                </c:pt>
                <c:pt idx="4">
                  <c:v>473046</c:v>
                </c:pt>
                <c:pt idx="5">
                  <c:v>539735</c:v>
                </c:pt>
                <c:pt idx="6">
                  <c:v>613408</c:v>
                </c:pt>
                <c:pt idx="7">
                  <c:v>703583</c:v>
                </c:pt>
                <c:pt idx="8">
                  <c:v>801951</c:v>
                </c:pt>
                <c:pt idx="9">
                  <c:v>879465</c:v>
                </c:pt>
                <c:pt idx="10">
                  <c:v>958535</c:v>
                </c:pt>
                <c:pt idx="11">
                  <c:v>1023957</c:v>
                </c:pt>
                <c:pt idx="12">
                  <c:v>1110153</c:v>
                </c:pt>
              </c:numCache>
            </c:numRef>
          </c:val>
          <c:smooth val="1"/>
        </c:ser>
        <c:ser>
          <c:idx val="5"/>
          <c:order val="5"/>
          <c:tx>
            <c:strRef>
              <c:f>Sheet1!$A$7</c:f>
              <c:strCache>
                <c:ptCount val="1"/>
                <c:pt idx="0">
                  <c:v>Singapore</c:v>
                </c:pt>
              </c:strCache>
            </c:strRef>
          </c:tx>
          <c:spPr>
            <a:ln w="38100" cap="flat" cmpd="sng" algn="ctr">
              <a:solidFill>
                <a:srgbClr val="ED7763"/>
              </a:solidFill>
              <a:prstDash val="solid"/>
              <a:miter lim="400000"/>
            </a:ln>
            <a:effectLst/>
          </c:spPr>
          <c:marker>
            <c:symbol val="none"/>
          </c:marker>
          <c:dLbls>
            <c:delete val="1"/>
          </c:dLbls>
          <c:cat>
            <c:numRef>
              <c:f>Sheet1!$B$1:$N$1</c:f>
              <c:numCache>
                <c:formatCode>General</c:formatCode>
                <c:ptCount val="13"/>
                <c:pt idx="0">
                  <c:v>2023.05</c:v>
                </c:pt>
                <c:pt idx="1">
                  <c:v>2023.06</c:v>
                </c:pt>
                <c:pt idx="2">
                  <c:v>2023.07</c:v>
                </c:pt>
                <c:pt idx="3">
                  <c:v>2023.08</c:v>
                </c:pt>
                <c:pt idx="4">
                  <c:v>2023.09</c:v>
                </c:pt>
                <c:pt idx="5">
                  <c:v>2023.1</c:v>
                </c:pt>
                <c:pt idx="6">
                  <c:v>2023.11</c:v>
                </c:pt>
                <c:pt idx="7">
                  <c:v>2023.12</c:v>
                </c:pt>
                <c:pt idx="8">
                  <c:v>2024.01</c:v>
                </c:pt>
                <c:pt idx="9">
                  <c:v>2024.02</c:v>
                </c:pt>
                <c:pt idx="10">
                  <c:v>2024.03</c:v>
                </c:pt>
                <c:pt idx="11">
                  <c:v>2024.04</c:v>
                </c:pt>
                <c:pt idx="12">
                  <c:v>2024.05</c:v>
                </c:pt>
              </c:numCache>
            </c:numRef>
          </c:cat>
          <c:val>
            <c:numRef>
              <c:f>Sheet1!$B$7:$N$7</c:f>
              <c:numCache>
                <c:formatCode>General</c:formatCode>
                <c:ptCount val="13"/>
                <c:pt idx="0">
                  <c:v>17959</c:v>
                </c:pt>
                <c:pt idx="1">
                  <c:v>23883</c:v>
                </c:pt>
                <c:pt idx="2">
                  <c:v>28707</c:v>
                </c:pt>
                <c:pt idx="3">
                  <c:v>33011</c:v>
                </c:pt>
                <c:pt idx="4">
                  <c:v>37233</c:v>
                </c:pt>
                <c:pt idx="5">
                  <c:v>41627</c:v>
                </c:pt>
                <c:pt idx="6">
                  <c:v>46196</c:v>
                </c:pt>
                <c:pt idx="7">
                  <c:v>51145</c:v>
                </c:pt>
                <c:pt idx="8">
                  <c:v>61724</c:v>
                </c:pt>
                <c:pt idx="9">
                  <c:v>70341</c:v>
                </c:pt>
                <c:pt idx="10">
                  <c:v>79968</c:v>
                </c:pt>
                <c:pt idx="11">
                  <c:v>87537</c:v>
                </c:pt>
                <c:pt idx="12">
                  <c:v>94658</c:v>
                </c:pt>
              </c:numCache>
            </c:numRef>
          </c:val>
          <c:smooth val="1"/>
        </c:ser>
        <c:ser>
          <c:idx val="6"/>
          <c:order val="6"/>
          <c:tx>
            <c:strRef>
              <c:f>Sheet1!$A$8</c:f>
              <c:strCache>
                <c:ptCount val="1"/>
                <c:pt idx="0">
                  <c:v>the US</c:v>
                </c:pt>
              </c:strCache>
            </c:strRef>
          </c:tx>
          <c:spPr>
            <a:ln w="38100" cap="flat" cmpd="sng" algn="ctr">
              <a:solidFill>
                <a:srgbClr val="65D8E3"/>
              </a:solidFill>
              <a:prstDash val="solid"/>
              <a:miter lim="400000"/>
            </a:ln>
            <a:effectLst/>
          </c:spPr>
          <c:marker>
            <c:symbol val="none"/>
          </c:marker>
          <c:dLbls>
            <c:delete val="1"/>
          </c:dLbls>
          <c:cat>
            <c:numRef>
              <c:f>Sheet1!$B$1:$N$1</c:f>
              <c:numCache>
                <c:formatCode>General</c:formatCode>
                <c:ptCount val="13"/>
                <c:pt idx="0">
                  <c:v>2023.05</c:v>
                </c:pt>
                <c:pt idx="1">
                  <c:v>2023.06</c:v>
                </c:pt>
                <c:pt idx="2">
                  <c:v>2023.07</c:v>
                </c:pt>
                <c:pt idx="3">
                  <c:v>2023.08</c:v>
                </c:pt>
                <c:pt idx="4">
                  <c:v>2023.09</c:v>
                </c:pt>
                <c:pt idx="5">
                  <c:v>2023.1</c:v>
                </c:pt>
                <c:pt idx="6">
                  <c:v>2023.11</c:v>
                </c:pt>
                <c:pt idx="7">
                  <c:v>2023.12</c:v>
                </c:pt>
                <c:pt idx="8">
                  <c:v>2024.01</c:v>
                </c:pt>
                <c:pt idx="9">
                  <c:v>2024.02</c:v>
                </c:pt>
                <c:pt idx="10">
                  <c:v>2024.03</c:v>
                </c:pt>
                <c:pt idx="11">
                  <c:v>2024.04</c:v>
                </c:pt>
                <c:pt idx="12">
                  <c:v>2024.05</c:v>
                </c:pt>
              </c:numCache>
            </c:numRef>
          </c:cat>
          <c:val>
            <c:numRef>
              <c:f>Sheet1!$B$8:$N$8</c:f>
              <c:numCache>
                <c:formatCode>General</c:formatCode>
                <c:ptCount val="13"/>
                <c:pt idx="0">
                  <c:v>4170</c:v>
                </c:pt>
                <c:pt idx="1">
                  <c:v>9624</c:v>
                </c:pt>
                <c:pt idx="2">
                  <c:v>21541</c:v>
                </c:pt>
                <c:pt idx="3">
                  <c:v>48774</c:v>
                </c:pt>
                <c:pt idx="4">
                  <c:v>84226</c:v>
                </c:pt>
                <c:pt idx="5">
                  <c:v>132381</c:v>
                </c:pt>
                <c:pt idx="6">
                  <c:v>202638</c:v>
                </c:pt>
                <c:pt idx="7">
                  <c:v>291250</c:v>
                </c:pt>
                <c:pt idx="8">
                  <c:v>416285</c:v>
                </c:pt>
                <c:pt idx="9">
                  <c:v>568439</c:v>
                </c:pt>
                <c:pt idx="10">
                  <c:v>746378</c:v>
                </c:pt>
                <c:pt idx="11">
                  <c:v>918230</c:v>
                </c:pt>
                <c:pt idx="12">
                  <c:v>1108171</c:v>
                </c:pt>
              </c:numCache>
            </c:numRef>
          </c:val>
          <c:smooth val="1"/>
        </c:ser>
        <c:ser>
          <c:idx val="7"/>
          <c:order val="7"/>
          <c:tx>
            <c:strRef>
              <c:f>Sheet1!$A$9</c:f>
              <c:strCache>
                <c:ptCount val="1"/>
                <c:pt idx="0">
                  <c:v>the UK</c:v>
                </c:pt>
              </c:strCache>
            </c:strRef>
          </c:tx>
          <c:spPr>
            <a:ln w="38100" cap="flat" cmpd="sng" algn="ctr">
              <a:solidFill>
                <a:srgbClr val="F5BFC4"/>
              </a:solidFill>
              <a:prstDash val="solid"/>
              <a:miter lim="400000"/>
            </a:ln>
            <a:effectLst/>
          </c:spPr>
          <c:marker>
            <c:symbol val="none"/>
          </c:marker>
          <c:dLbls>
            <c:delete val="1"/>
          </c:dLbls>
          <c:cat>
            <c:numRef>
              <c:f>Sheet1!$B$1:$N$1</c:f>
              <c:numCache>
                <c:formatCode>General</c:formatCode>
                <c:ptCount val="13"/>
                <c:pt idx="0">
                  <c:v>2023.05</c:v>
                </c:pt>
                <c:pt idx="1">
                  <c:v>2023.06</c:v>
                </c:pt>
                <c:pt idx="2">
                  <c:v>2023.07</c:v>
                </c:pt>
                <c:pt idx="3">
                  <c:v>2023.08</c:v>
                </c:pt>
                <c:pt idx="4">
                  <c:v>2023.09</c:v>
                </c:pt>
                <c:pt idx="5">
                  <c:v>2023.1</c:v>
                </c:pt>
                <c:pt idx="6">
                  <c:v>2023.11</c:v>
                </c:pt>
                <c:pt idx="7">
                  <c:v>2023.12</c:v>
                </c:pt>
                <c:pt idx="8">
                  <c:v>2024.01</c:v>
                </c:pt>
                <c:pt idx="9">
                  <c:v>2024.02</c:v>
                </c:pt>
                <c:pt idx="10">
                  <c:v>2024.03</c:v>
                </c:pt>
                <c:pt idx="11">
                  <c:v>2024.04</c:v>
                </c:pt>
                <c:pt idx="12">
                  <c:v>2024.05</c:v>
                </c:pt>
              </c:numCache>
            </c:numRef>
          </c:cat>
          <c:val>
            <c:numRef>
              <c:f>Sheet1!$B$9:$N$9</c:f>
              <c:numCache>
                <c:formatCode>General</c:formatCode>
                <c:ptCount val="13"/>
                <c:pt idx="0">
                  <c:v>113055</c:v>
                </c:pt>
                <c:pt idx="1">
                  <c:v>145710</c:v>
                </c:pt>
                <c:pt idx="2">
                  <c:v>156579</c:v>
                </c:pt>
                <c:pt idx="3">
                  <c:v>158880</c:v>
                </c:pt>
                <c:pt idx="4">
                  <c:v>161586</c:v>
                </c:pt>
                <c:pt idx="5">
                  <c:v>172564</c:v>
                </c:pt>
                <c:pt idx="6">
                  <c:v>204683</c:v>
                </c:pt>
                <c:pt idx="7">
                  <c:v>228753</c:v>
                </c:pt>
                <c:pt idx="8">
                  <c:v>261718</c:v>
                </c:pt>
                <c:pt idx="9">
                  <c:v>300562</c:v>
                </c:pt>
                <c:pt idx="10">
                  <c:v>345720</c:v>
                </c:pt>
                <c:pt idx="11">
                  <c:v>383164</c:v>
                </c:pt>
                <c:pt idx="12">
                  <c:v>421009</c:v>
                </c:pt>
              </c:numCache>
            </c:numRef>
          </c:val>
          <c:smooth val="1"/>
        </c:ser>
        <c:dLbls>
          <c:showLegendKey val="0"/>
          <c:showVal val="0"/>
          <c:showCatName val="0"/>
          <c:showSerName val="0"/>
          <c:showPercent val="0"/>
          <c:showBubbleSize val="0"/>
        </c:dLbls>
        <c:marker val="0"/>
        <c:smooth val="1"/>
        <c:axId val="2094734552"/>
        <c:axId val="2094734553"/>
      </c:lineChart>
      <c:catAx>
        <c:axId val="2094734552"/>
        <c:scaling>
          <c:orientation val="minMax"/>
        </c:scaling>
        <c:delete val="0"/>
        <c:axPos val="b"/>
        <c:numFmt formatCode="General" sourceLinked="0"/>
        <c:majorTickMark val="none"/>
        <c:minorTickMark val="none"/>
        <c:tickLblPos val="low"/>
        <c:spPr>
          <a:ln w="12700" cap="flat" cmpd="sng" algn="ctr">
            <a:solidFill>
              <a:srgbClr val="000000"/>
            </a:solidFill>
            <a:prstDash val="solid"/>
            <a:miter lim="400000"/>
          </a:ln>
        </c:spPr>
        <c:txPr>
          <a:bodyPr rot="0" spcFirstLastPara="0" vertOverflow="ellipsis" vert="horz" wrap="square" anchor="ctr" anchorCtr="1"/>
          <a:lstStyle/>
          <a:p>
            <a:pPr>
              <a:defRPr lang="zh-CN" sz="16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crossAx val="2094734553"/>
        <c:crosses val="autoZero"/>
        <c:auto val="1"/>
        <c:lblAlgn val="ctr"/>
        <c:lblOffset val="100"/>
        <c:noMultiLvlLbl val="1"/>
      </c:catAx>
      <c:valAx>
        <c:axId val="2094734553"/>
        <c:scaling>
          <c:orientation val="minMax"/>
        </c:scaling>
        <c:delete val="0"/>
        <c:axPos val="l"/>
        <c:numFmt formatCode="General" sourceLinked="0"/>
        <c:majorTickMark val="none"/>
        <c:minorTickMark val="none"/>
        <c:tickLblPos val="nextTo"/>
        <c:spPr>
          <a:ln w="12700" cap="flat" cmpd="sng" algn="ctr">
            <a:noFill/>
            <a:prstDash val="solid"/>
            <a:miter lim="400000"/>
          </a:ln>
        </c:spPr>
        <c:txPr>
          <a:bodyPr rot="0" spcFirstLastPara="0" vertOverflow="ellipsis" vert="horz" wrap="square" anchor="ctr" anchorCtr="1"/>
          <a:lstStyle/>
          <a:p>
            <a:pPr>
              <a:defRPr lang="zh-CN" sz="16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crossAx val="2094734552"/>
        <c:crosses val="autoZero"/>
        <c:crossBetween val="midCat"/>
        <c:majorUnit val="1000000"/>
        <c:minorUnit val="500000"/>
      </c:valAx>
      <c:spPr>
        <a:noFill/>
        <a:ln w="12700" cap="flat">
          <a:noFill/>
          <a:miter lim="400000"/>
        </a:ln>
        <a:effectLst/>
      </c:spPr>
    </c:plotArea>
    <c:legend>
      <c:legendPos val="b"/>
      <c:legendEntry>
        <c:idx val="0"/>
        <c:txPr>
          <a:bodyPr rot="0" spcFirstLastPara="0" vertOverflow="ellipsis" vert="horz" wrap="square" anchor="ctr" anchorCtr="1"/>
          <a:lstStyle/>
          <a:p>
            <a:pPr>
              <a:defRPr lang="zh-CN" sz="1600" b="0" i="0" u="none" strike="noStrike" kern="1200" baseline="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1"/>
        <c:txPr>
          <a:bodyPr rot="0" spcFirstLastPara="0" vertOverflow="ellipsis" vert="horz" wrap="square" anchor="ctr" anchorCtr="1"/>
          <a:lstStyle/>
          <a:p>
            <a:pPr>
              <a:defRPr lang="zh-CN" sz="1600" b="0" i="0" u="none" strike="noStrike" kern="1200" baseline="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2"/>
        <c:txPr>
          <a:bodyPr rot="0" spcFirstLastPara="0" vertOverflow="ellipsis" vert="horz" wrap="square" anchor="ctr" anchorCtr="1"/>
          <a:lstStyle/>
          <a:p>
            <a:pPr>
              <a:defRPr lang="zh-CN" sz="1600" b="0" i="0" u="none" strike="noStrike" kern="1200" baseline="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3"/>
        <c:txPr>
          <a:bodyPr rot="0" spcFirstLastPara="0" vertOverflow="ellipsis" vert="horz" wrap="square" anchor="ctr" anchorCtr="1"/>
          <a:lstStyle/>
          <a:p>
            <a:pPr>
              <a:defRPr lang="zh-CN" sz="1600" b="0" i="0" u="none" strike="noStrike" kern="1200" baseline="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4"/>
        <c:txPr>
          <a:bodyPr rot="0" spcFirstLastPara="0" vertOverflow="ellipsis" vert="horz" wrap="square" anchor="ctr" anchorCtr="1"/>
          <a:lstStyle/>
          <a:p>
            <a:pPr>
              <a:defRPr lang="zh-CN" sz="1600" b="0" i="0" u="none" strike="noStrike" kern="1200" baseline="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5"/>
        <c:txPr>
          <a:bodyPr rot="0" spcFirstLastPara="0" vertOverflow="ellipsis" vert="horz" wrap="square" anchor="ctr" anchorCtr="1"/>
          <a:lstStyle/>
          <a:p>
            <a:pPr>
              <a:defRPr lang="zh-CN" sz="1600" b="0" i="0" u="none" strike="noStrike" kern="1200" baseline="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6"/>
        <c:txPr>
          <a:bodyPr rot="0" spcFirstLastPara="0" vertOverflow="ellipsis" vert="horz" wrap="square" anchor="ctr" anchorCtr="1"/>
          <a:lstStyle/>
          <a:p>
            <a:pPr>
              <a:defRPr lang="zh-CN" sz="1600" b="0" i="0" u="none" strike="noStrike" kern="1200" baseline="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7"/>
        <c:txPr>
          <a:bodyPr rot="0" spcFirstLastPara="0" vertOverflow="ellipsis" vert="horz" wrap="square" anchor="ctr" anchorCtr="1"/>
          <a:lstStyle/>
          <a:p>
            <a:pPr>
              <a:defRPr lang="zh-CN" sz="1600" b="0" i="0" u="none" strike="noStrike" kern="1200" baseline="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ayout>
        <c:manualLayout>
          <c:xMode val="edge"/>
          <c:yMode val="edge"/>
          <c:x val="0.039682"/>
          <c:y val="0.893067"/>
          <c:w val="0.907819"/>
          <c:h val="0.106933"/>
        </c:manualLayout>
      </c:layout>
      <c:overlay val="1"/>
      <c:spPr>
        <a:noFill/>
        <a:ln w="12700" cap="flat">
          <a:noFill/>
          <a:miter lim="400000"/>
        </a:ln>
        <a:effectLst/>
      </c:spPr>
      <c:txPr>
        <a:bodyPr rot="0" spcFirstLastPara="0" vertOverflow="ellipsis" vert="horz" wrap="square" anchor="ctr" anchorCtr="1"/>
        <a:lstStyle/>
        <a:p>
          <a:pPr>
            <a:defRPr lang="zh-CN" sz="1600" b="0" i="0" u="none" strike="noStrike" kern="1200" baseline="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
    <c:plotVisOnly val="1"/>
    <c:dispBlanksAs val="gap"/>
    <c:showDLblsOverMax val="1"/>
  </c:chart>
  <c:spPr>
    <a:noFill/>
    <a:ln>
      <a:noFill/>
    </a:ln>
    <a:effectLst/>
  </c:spPr>
  <c:txPr>
    <a:bodyPr/>
    <a:lstStyle/>
    <a:p>
      <a:pPr>
        <a:defRPr lang="zh-CN" sz="1600">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1"/>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321"/>
          <c:y val="0.080314"/>
          <c:w val="0.867884"/>
          <c:h val="0.794746"/>
        </c:manualLayout>
      </c:layout>
      <c:barChart>
        <c:barDir val="bar"/>
        <c:grouping val="stacked"/>
        <c:varyColors val="0"/>
        <c:ser>
          <c:idx val="0"/>
          <c:order val="0"/>
          <c:tx>
            <c:strRef>
              <c:f>Sheet1!$B$1</c:f>
              <c:strCache>
                <c:ptCount val="1"/>
                <c:pt idx="0">
                  <c:v>0-5</c:v>
                </c:pt>
              </c:strCache>
            </c:strRef>
          </c:tx>
          <c:spPr>
            <a:solidFill>
              <a:srgbClr val="6E62ED">
                <a:alpha val="80000"/>
              </a:srgbClr>
            </a:solidFill>
            <a:ln w="12700" cap="flat">
              <a:noFill/>
              <a:miter lim="400000"/>
            </a:ln>
            <a:effectLst/>
          </c:spPr>
          <c:invertIfNegative val="0"/>
          <c:dLbls>
            <c:delete val="1"/>
          </c:dLbls>
          <c:cat>
            <c:strRef>
              <c:f>Sheet1!$A$2:$A$9</c:f>
              <c:strCache>
                <c:ptCount val="8"/>
                <c:pt idx="0">
                  <c:v>Thailand</c:v>
                </c:pt>
                <c:pt idx="1">
                  <c:v>Indonesia</c:v>
                </c:pt>
                <c:pt idx="2">
                  <c:v>Vietnam</c:v>
                </c:pt>
                <c:pt idx="3">
                  <c:v>the Philippines</c:v>
                </c:pt>
                <c:pt idx="4">
                  <c:v>Malaysia</c:v>
                </c:pt>
                <c:pt idx="5">
                  <c:v>Singapore</c:v>
                </c:pt>
                <c:pt idx="6">
                  <c:v>the US</c:v>
                </c:pt>
                <c:pt idx="7">
                  <c:v>the UK</c:v>
                </c:pt>
              </c:strCache>
            </c:strRef>
          </c:cat>
          <c:val>
            <c:numRef>
              <c:f>Sheet1!$B$2:$B$9</c:f>
              <c:numCache>
                <c:formatCode>General</c:formatCode>
                <c:ptCount val="8"/>
                <c:pt idx="0">
                  <c:v>0.641464734</c:v>
                </c:pt>
                <c:pt idx="1">
                  <c:v>0.62372189</c:v>
                </c:pt>
                <c:pt idx="2">
                  <c:v>0.489297251</c:v>
                </c:pt>
                <c:pt idx="3">
                  <c:v>0.868533082</c:v>
                </c:pt>
                <c:pt idx="4">
                  <c:v>0.624081264</c:v>
                </c:pt>
                <c:pt idx="5">
                  <c:v>0.294437853</c:v>
                </c:pt>
                <c:pt idx="6">
                  <c:v>0.218045245</c:v>
                </c:pt>
                <c:pt idx="7">
                  <c:v>0.332064134</c:v>
                </c:pt>
              </c:numCache>
            </c:numRef>
          </c:val>
        </c:ser>
        <c:ser>
          <c:idx val="1"/>
          <c:order val="1"/>
          <c:tx>
            <c:strRef>
              <c:f>Sheet1!$C$1</c:f>
              <c:strCache>
                <c:ptCount val="1"/>
                <c:pt idx="0">
                  <c:v>5-10</c:v>
                </c:pt>
              </c:strCache>
            </c:strRef>
          </c:tx>
          <c:spPr>
            <a:solidFill>
              <a:srgbClr val="7DD0EE">
                <a:alpha val="80000"/>
              </a:srgbClr>
            </a:solidFill>
            <a:ln w="12700" cap="flat">
              <a:noFill/>
              <a:miter lim="400000"/>
            </a:ln>
            <a:effectLst/>
          </c:spPr>
          <c:invertIfNegative val="0"/>
          <c:dLbls>
            <c:delete val="1"/>
          </c:dLbls>
          <c:cat>
            <c:strRef>
              <c:f>Sheet1!$A$2:$A$9</c:f>
              <c:strCache>
                <c:ptCount val="8"/>
                <c:pt idx="0">
                  <c:v>Thailand</c:v>
                </c:pt>
                <c:pt idx="1">
                  <c:v>Indonesia</c:v>
                </c:pt>
                <c:pt idx="2">
                  <c:v>Vietnam</c:v>
                </c:pt>
                <c:pt idx="3">
                  <c:v>the Philippines</c:v>
                </c:pt>
                <c:pt idx="4">
                  <c:v>Malaysia</c:v>
                </c:pt>
                <c:pt idx="5">
                  <c:v>Singapore</c:v>
                </c:pt>
                <c:pt idx="6">
                  <c:v>the US</c:v>
                </c:pt>
                <c:pt idx="7">
                  <c:v>the UK</c:v>
                </c:pt>
              </c:strCache>
            </c:strRef>
          </c:cat>
          <c:val>
            <c:numRef>
              <c:f>Sheet1!$C$2:$C$9</c:f>
              <c:numCache>
                <c:formatCode>General</c:formatCode>
                <c:ptCount val="8"/>
                <c:pt idx="0">
                  <c:v>0.203141297</c:v>
                </c:pt>
                <c:pt idx="1">
                  <c:v>0.269011874</c:v>
                </c:pt>
                <c:pt idx="2">
                  <c:v>0.327173062</c:v>
                </c:pt>
                <c:pt idx="3">
                  <c:v>0.111534165</c:v>
                </c:pt>
                <c:pt idx="4">
                  <c:v>0.237962319</c:v>
                </c:pt>
                <c:pt idx="5">
                  <c:v>0.263615547</c:v>
                </c:pt>
                <c:pt idx="6">
                  <c:v>0.2125724</c:v>
                </c:pt>
                <c:pt idx="7">
                  <c:v>0.175682211</c:v>
                </c:pt>
              </c:numCache>
            </c:numRef>
          </c:val>
        </c:ser>
        <c:ser>
          <c:idx val="2"/>
          <c:order val="2"/>
          <c:tx>
            <c:strRef>
              <c:f>Sheet1!$D$1</c:f>
              <c:strCache>
                <c:ptCount val="1"/>
                <c:pt idx="0">
                  <c:v>10-15</c:v>
                </c:pt>
              </c:strCache>
            </c:strRef>
          </c:tx>
          <c:spPr>
            <a:solidFill>
              <a:srgbClr val="71A6ED"/>
            </a:solidFill>
            <a:ln w="12700" cap="flat">
              <a:noFill/>
              <a:miter lim="400000"/>
            </a:ln>
            <a:effectLst/>
          </c:spPr>
          <c:invertIfNegative val="0"/>
          <c:dLbls>
            <c:delete val="1"/>
          </c:dLbls>
          <c:cat>
            <c:strRef>
              <c:f>Sheet1!$A$2:$A$9</c:f>
              <c:strCache>
                <c:ptCount val="8"/>
                <c:pt idx="0">
                  <c:v>Thailand</c:v>
                </c:pt>
                <c:pt idx="1">
                  <c:v>Indonesia</c:v>
                </c:pt>
                <c:pt idx="2">
                  <c:v>Vietnam</c:v>
                </c:pt>
                <c:pt idx="3">
                  <c:v>the Philippines</c:v>
                </c:pt>
                <c:pt idx="4">
                  <c:v>Malaysia</c:v>
                </c:pt>
                <c:pt idx="5">
                  <c:v>Singapore</c:v>
                </c:pt>
                <c:pt idx="6">
                  <c:v>the US</c:v>
                </c:pt>
                <c:pt idx="7">
                  <c:v>the UK</c:v>
                </c:pt>
              </c:strCache>
            </c:strRef>
          </c:cat>
          <c:val>
            <c:numRef>
              <c:f>Sheet1!$D$2:$D$9</c:f>
              <c:numCache>
                <c:formatCode>General</c:formatCode>
                <c:ptCount val="8"/>
                <c:pt idx="0">
                  <c:v>0.070960385</c:v>
                </c:pt>
                <c:pt idx="1">
                  <c:v>0.063113677</c:v>
                </c:pt>
                <c:pt idx="2">
                  <c:v>0.111534306</c:v>
                </c:pt>
                <c:pt idx="3">
                  <c:v>0.013247531</c:v>
                </c:pt>
                <c:pt idx="4">
                  <c:v>0.075760897</c:v>
                </c:pt>
                <c:pt idx="5">
                  <c:v>0.167718694</c:v>
                </c:pt>
                <c:pt idx="6">
                  <c:v>0.173191801</c:v>
                </c:pt>
                <c:pt idx="7">
                  <c:v>0.175434136</c:v>
                </c:pt>
              </c:numCache>
            </c:numRef>
          </c:val>
        </c:ser>
        <c:ser>
          <c:idx val="3"/>
          <c:order val="3"/>
          <c:tx>
            <c:strRef>
              <c:f>Sheet1!$E$1</c:f>
              <c:strCache>
                <c:ptCount val="1"/>
                <c:pt idx="0">
                  <c:v>15-20</c:v>
                </c:pt>
              </c:strCache>
            </c:strRef>
          </c:tx>
          <c:spPr>
            <a:solidFill>
              <a:srgbClr val="697EEC"/>
            </a:solidFill>
            <a:ln w="12700" cap="flat">
              <a:noFill/>
              <a:miter lim="400000"/>
            </a:ln>
            <a:effectLst/>
          </c:spPr>
          <c:invertIfNegative val="0"/>
          <c:dLbls>
            <c:delete val="1"/>
          </c:dLbls>
          <c:cat>
            <c:strRef>
              <c:f>Sheet1!$A$2:$A$9</c:f>
              <c:strCache>
                <c:ptCount val="8"/>
                <c:pt idx="0">
                  <c:v>Thailand</c:v>
                </c:pt>
                <c:pt idx="1">
                  <c:v>Indonesia</c:v>
                </c:pt>
                <c:pt idx="2">
                  <c:v>Vietnam</c:v>
                </c:pt>
                <c:pt idx="3">
                  <c:v>the Philippines</c:v>
                </c:pt>
                <c:pt idx="4">
                  <c:v>Malaysia</c:v>
                </c:pt>
                <c:pt idx="5">
                  <c:v>Singapore</c:v>
                </c:pt>
                <c:pt idx="6">
                  <c:v>the US</c:v>
                </c:pt>
                <c:pt idx="7">
                  <c:v>the UK</c:v>
                </c:pt>
              </c:strCache>
            </c:strRef>
          </c:cat>
          <c:val>
            <c:numRef>
              <c:f>Sheet1!$E$2:$E$9</c:f>
              <c:numCache>
                <c:formatCode>General</c:formatCode>
                <c:ptCount val="8"/>
                <c:pt idx="0">
                  <c:v>0.037551216</c:v>
                </c:pt>
                <c:pt idx="1">
                  <c:v>0.021411584</c:v>
                </c:pt>
                <c:pt idx="2">
                  <c:v>0.039159756</c:v>
                </c:pt>
                <c:pt idx="3">
                  <c:v>0.003614695</c:v>
                </c:pt>
                <c:pt idx="4">
                  <c:v>0.025827233</c:v>
                </c:pt>
                <c:pt idx="5">
                  <c:v>0.068300091</c:v>
                </c:pt>
                <c:pt idx="6">
                  <c:v>0.130420468</c:v>
                </c:pt>
                <c:pt idx="7">
                  <c:v>0.105378499</c:v>
                </c:pt>
              </c:numCache>
            </c:numRef>
          </c:val>
        </c:ser>
        <c:ser>
          <c:idx val="4"/>
          <c:order val="4"/>
          <c:tx>
            <c:strRef>
              <c:f>Sheet1!$F$1</c:f>
              <c:strCache>
                <c:ptCount val="1"/>
                <c:pt idx="0">
                  <c:v>20-30</c:v>
                </c:pt>
              </c:strCache>
            </c:strRef>
          </c:tx>
          <c:spPr>
            <a:solidFill>
              <a:srgbClr val="7468ED"/>
            </a:solidFill>
            <a:ln w="12700" cap="flat">
              <a:noFill/>
              <a:miter lim="400000"/>
            </a:ln>
            <a:effectLst/>
          </c:spPr>
          <c:invertIfNegative val="0"/>
          <c:dLbls>
            <c:delete val="1"/>
          </c:dLbls>
          <c:cat>
            <c:strRef>
              <c:f>Sheet1!$A$2:$A$9</c:f>
              <c:strCache>
                <c:ptCount val="8"/>
                <c:pt idx="0">
                  <c:v>Thailand</c:v>
                </c:pt>
                <c:pt idx="1">
                  <c:v>Indonesia</c:v>
                </c:pt>
                <c:pt idx="2">
                  <c:v>Vietnam</c:v>
                </c:pt>
                <c:pt idx="3">
                  <c:v>the Philippines</c:v>
                </c:pt>
                <c:pt idx="4">
                  <c:v>Malaysia</c:v>
                </c:pt>
                <c:pt idx="5">
                  <c:v>Singapore</c:v>
                </c:pt>
                <c:pt idx="6">
                  <c:v>the US</c:v>
                </c:pt>
                <c:pt idx="7">
                  <c:v>the UK</c:v>
                </c:pt>
              </c:strCache>
            </c:strRef>
          </c:cat>
          <c:val>
            <c:numRef>
              <c:f>Sheet1!$F$2:$F$9</c:f>
              <c:numCache>
                <c:formatCode>General</c:formatCode>
                <c:ptCount val="8"/>
                <c:pt idx="0">
                  <c:v>0.034381442</c:v>
                </c:pt>
                <c:pt idx="1">
                  <c:v>0.013625191</c:v>
                </c:pt>
                <c:pt idx="2">
                  <c:v>0.02131393</c:v>
                </c:pt>
                <c:pt idx="3">
                  <c:v>0.002124795</c:v>
                </c:pt>
                <c:pt idx="4">
                  <c:v>0.02184707</c:v>
                </c:pt>
                <c:pt idx="5">
                  <c:v>0.093580689</c:v>
                </c:pt>
                <c:pt idx="6">
                  <c:v>0.146256881</c:v>
                </c:pt>
                <c:pt idx="7">
                  <c:v>0.136148111</c:v>
                </c:pt>
              </c:numCache>
            </c:numRef>
          </c:val>
        </c:ser>
        <c:ser>
          <c:idx val="5"/>
          <c:order val="5"/>
          <c:tx>
            <c:strRef>
              <c:f>Sheet1!$G$1</c:f>
              <c:strCache>
                <c:ptCount val="1"/>
                <c:pt idx="0">
                  <c:v>30-40</c:v>
                </c:pt>
              </c:strCache>
            </c:strRef>
          </c:tx>
          <c:spPr>
            <a:solidFill>
              <a:srgbClr val="9C6EEE"/>
            </a:solidFill>
            <a:ln w="12700" cap="flat">
              <a:noFill/>
              <a:miter lim="400000"/>
            </a:ln>
            <a:effectLst/>
          </c:spPr>
          <c:invertIfNegative val="0"/>
          <c:dLbls>
            <c:delete val="1"/>
          </c:dLbls>
          <c:cat>
            <c:strRef>
              <c:f>Sheet1!$A$2:$A$9</c:f>
              <c:strCache>
                <c:ptCount val="8"/>
                <c:pt idx="0">
                  <c:v>Thailand</c:v>
                </c:pt>
                <c:pt idx="1">
                  <c:v>Indonesia</c:v>
                </c:pt>
                <c:pt idx="2">
                  <c:v>Vietnam</c:v>
                </c:pt>
                <c:pt idx="3">
                  <c:v>the Philippines</c:v>
                </c:pt>
                <c:pt idx="4">
                  <c:v>Malaysia</c:v>
                </c:pt>
                <c:pt idx="5">
                  <c:v>Singapore</c:v>
                </c:pt>
                <c:pt idx="6">
                  <c:v>the US</c:v>
                </c:pt>
                <c:pt idx="7">
                  <c:v>the UK</c:v>
                </c:pt>
              </c:strCache>
            </c:strRef>
          </c:cat>
          <c:val>
            <c:numRef>
              <c:f>Sheet1!$G$2:$G$9</c:f>
              <c:numCache>
                <c:formatCode>General</c:formatCode>
                <c:ptCount val="8"/>
                <c:pt idx="0">
                  <c:v>0.007024715</c:v>
                </c:pt>
                <c:pt idx="1">
                  <c:v>0.004511437</c:v>
                </c:pt>
                <c:pt idx="2">
                  <c:v>0.006572881</c:v>
                </c:pt>
                <c:pt idx="3">
                  <c:v>0.000595909</c:v>
                </c:pt>
                <c:pt idx="4">
                  <c:v>0.008326346</c:v>
                </c:pt>
                <c:pt idx="5">
                  <c:v>0.039512911</c:v>
                </c:pt>
                <c:pt idx="6">
                  <c:v>0.066794974</c:v>
                </c:pt>
                <c:pt idx="7">
                  <c:v>0.048373886</c:v>
                </c:pt>
              </c:numCache>
            </c:numRef>
          </c:val>
        </c:ser>
        <c:ser>
          <c:idx val="6"/>
          <c:order val="6"/>
          <c:tx>
            <c:strRef>
              <c:f>Sheet1!$H$1</c:f>
              <c:strCache>
                <c:ptCount val="1"/>
                <c:pt idx="0">
                  <c:v>40-50</c:v>
                </c:pt>
              </c:strCache>
            </c:strRef>
          </c:tx>
          <c:spPr>
            <a:solidFill>
              <a:srgbClr val="6F62ED">
                <a:alpha val="50000"/>
              </a:srgbClr>
            </a:solidFill>
            <a:ln w="12700" cap="flat">
              <a:noFill/>
              <a:miter lim="400000"/>
            </a:ln>
            <a:effectLst/>
          </c:spPr>
          <c:invertIfNegative val="0"/>
          <c:dLbls>
            <c:delete val="1"/>
          </c:dLbls>
          <c:cat>
            <c:strRef>
              <c:f>Sheet1!$A$2:$A$9</c:f>
              <c:strCache>
                <c:ptCount val="8"/>
                <c:pt idx="0">
                  <c:v>Thailand</c:v>
                </c:pt>
                <c:pt idx="1">
                  <c:v>Indonesia</c:v>
                </c:pt>
                <c:pt idx="2">
                  <c:v>Vietnam</c:v>
                </c:pt>
                <c:pt idx="3">
                  <c:v>the Philippines</c:v>
                </c:pt>
                <c:pt idx="4">
                  <c:v>Malaysia</c:v>
                </c:pt>
                <c:pt idx="5">
                  <c:v>Singapore</c:v>
                </c:pt>
                <c:pt idx="6">
                  <c:v>the US</c:v>
                </c:pt>
                <c:pt idx="7">
                  <c:v>the UK</c:v>
                </c:pt>
              </c:strCache>
            </c:strRef>
          </c:cat>
          <c:val>
            <c:numRef>
              <c:f>Sheet1!$H$2:$H$9</c:f>
              <c:numCache>
                <c:formatCode>General</c:formatCode>
                <c:ptCount val="8"/>
                <c:pt idx="0">
                  <c:v>0.00256121</c:v>
                </c:pt>
                <c:pt idx="1">
                  <c:v>0.001983255</c:v>
                </c:pt>
                <c:pt idx="2">
                  <c:v>0.002160977</c:v>
                </c:pt>
                <c:pt idx="3">
                  <c:v>0.000222624</c:v>
                </c:pt>
                <c:pt idx="4">
                  <c:v>0.002533269</c:v>
                </c:pt>
                <c:pt idx="5">
                  <c:v>0.024692176</c:v>
                </c:pt>
                <c:pt idx="6">
                  <c:v>0.02857245</c:v>
                </c:pt>
                <c:pt idx="7">
                  <c:v>0.015756296</c:v>
                </c:pt>
              </c:numCache>
            </c:numRef>
          </c:val>
        </c:ser>
        <c:ser>
          <c:idx val="7"/>
          <c:order val="7"/>
          <c:tx>
            <c:strRef>
              <c:f>Sheet1!$I$1</c:f>
              <c:strCache>
                <c:ptCount val="1"/>
                <c:pt idx="0">
                  <c:v>50-70</c:v>
                </c:pt>
              </c:strCache>
            </c:strRef>
          </c:tx>
          <c:spPr>
            <a:solidFill>
              <a:srgbClr val="7ED0EE">
                <a:alpha val="50000"/>
              </a:srgbClr>
            </a:solidFill>
            <a:ln w="12700" cap="flat">
              <a:noFill/>
              <a:miter lim="400000"/>
            </a:ln>
            <a:effectLst/>
          </c:spPr>
          <c:invertIfNegative val="0"/>
          <c:dLbls>
            <c:delete val="1"/>
          </c:dLbls>
          <c:cat>
            <c:strRef>
              <c:f>Sheet1!$A$2:$A$9</c:f>
              <c:strCache>
                <c:ptCount val="8"/>
                <c:pt idx="0">
                  <c:v>Thailand</c:v>
                </c:pt>
                <c:pt idx="1">
                  <c:v>Indonesia</c:v>
                </c:pt>
                <c:pt idx="2">
                  <c:v>Vietnam</c:v>
                </c:pt>
                <c:pt idx="3">
                  <c:v>the Philippines</c:v>
                </c:pt>
                <c:pt idx="4">
                  <c:v>Malaysia</c:v>
                </c:pt>
                <c:pt idx="5">
                  <c:v>Singapore</c:v>
                </c:pt>
                <c:pt idx="6">
                  <c:v>the US</c:v>
                </c:pt>
                <c:pt idx="7">
                  <c:v>the UK</c:v>
                </c:pt>
              </c:strCache>
            </c:strRef>
          </c:cat>
          <c:val>
            <c:numRef>
              <c:f>Sheet1!$I$2:$I$9</c:f>
              <c:numCache>
                <c:formatCode>General</c:formatCode>
                <c:ptCount val="8"/>
                <c:pt idx="0">
                  <c:v>0.001642181</c:v>
                </c:pt>
                <c:pt idx="1">
                  <c:v>0.001088487</c:v>
                </c:pt>
                <c:pt idx="2">
                  <c:v>0.001679785</c:v>
                </c:pt>
                <c:pt idx="3">
                  <c:v>9.35869e-5</c:v>
                </c:pt>
                <c:pt idx="4">
                  <c:v>0.002525928</c:v>
                </c:pt>
                <c:pt idx="5">
                  <c:v>0.014859058</c:v>
                </c:pt>
                <c:pt idx="6">
                  <c:v>0.015911513</c:v>
                </c:pt>
                <c:pt idx="7">
                  <c:v>0.008070091</c:v>
                </c:pt>
              </c:numCache>
            </c:numRef>
          </c:val>
        </c:ser>
        <c:ser>
          <c:idx val="8"/>
          <c:order val="8"/>
          <c:tx>
            <c:strRef>
              <c:f>Sheet1!$J$1</c:f>
              <c:strCache>
                <c:ptCount val="1"/>
                <c:pt idx="0">
                  <c:v>70-100</c:v>
                </c:pt>
              </c:strCache>
            </c:strRef>
          </c:tx>
          <c:spPr>
            <a:solidFill>
              <a:srgbClr val="70A6ED">
                <a:alpha val="50000"/>
              </a:srgbClr>
            </a:solidFill>
            <a:ln w="12700" cap="flat">
              <a:noFill/>
              <a:miter lim="400000"/>
            </a:ln>
            <a:effectLst/>
          </c:spPr>
          <c:invertIfNegative val="0"/>
          <c:dLbls>
            <c:delete val="1"/>
          </c:dLbls>
          <c:cat>
            <c:strRef>
              <c:f>Sheet1!$A$2:$A$9</c:f>
              <c:strCache>
                <c:ptCount val="8"/>
                <c:pt idx="0">
                  <c:v>Thailand</c:v>
                </c:pt>
                <c:pt idx="1">
                  <c:v>Indonesia</c:v>
                </c:pt>
                <c:pt idx="2">
                  <c:v>Vietnam</c:v>
                </c:pt>
                <c:pt idx="3">
                  <c:v>the Philippines</c:v>
                </c:pt>
                <c:pt idx="4">
                  <c:v>Malaysia</c:v>
                </c:pt>
                <c:pt idx="5">
                  <c:v>Singapore</c:v>
                </c:pt>
                <c:pt idx="6">
                  <c:v>the US</c:v>
                </c:pt>
                <c:pt idx="7">
                  <c:v>the UK</c:v>
                </c:pt>
              </c:strCache>
            </c:strRef>
          </c:cat>
          <c:val>
            <c:numRef>
              <c:f>Sheet1!$J$2:$J$9</c:f>
              <c:numCache>
                <c:formatCode>General</c:formatCode>
                <c:ptCount val="8"/>
                <c:pt idx="0">
                  <c:v>0.000786748</c:v>
                </c:pt>
                <c:pt idx="1">
                  <c:v>0.000400486</c:v>
                </c:pt>
                <c:pt idx="2">
                  <c:v>0.00066922</c:v>
                </c:pt>
                <c:pt idx="3">
                  <c:v>2.29044e-5</c:v>
                </c:pt>
                <c:pt idx="4">
                  <c:v>0.000966713</c:v>
                </c:pt>
                <c:pt idx="5">
                  <c:v>0.010184415</c:v>
                </c:pt>
                <c:pt idx="6">
                  <c:v>0.006113335</c:v>
                </c:pt>
                <c:pt idx="7">
                  <c:v>0.00190998</c:v>
                </c:pt>
              </c:numCache>
            </c:numRef>
          </c:val>
        </c:ser>
        <c:ser>
          <c:idx val="9"/>
          <c:order val="9"/>
          <c:tx>
            <c:strRef>
              <c:f>Sheet1!$K$1</c:f>
              <c:strCache>
                <c:ptCount val="1"/>
                <c:pt idx="0">
                  <c:v>&gt;100</c:v>
                </c:pt>
              </c:strCache>
            </c:strRef>
          </c:tx>
          <c:spPr>
            <a:solidFill>
              <a:srgbClr val="697EED">
                <a:alpha val="50000"/>
              </a:srgbClr>
            </a:solidFill>
            <a:ln w="12700" cap="flat">
              <a:noFill/>
              <a:miter lim="400000"/>
            </a:ln>
            <a:effectLst/>
          </c:spPr>
          <c:invertIfNegative val="0"/>
          <c:dLbls>
            <c:delete val="1"/>
          </c:dLbls>
          <c:cat>
            <c:strRef>
              <c:f>Sheet1!$A$2:$A$9</c:f>
              <c:strCache>
                <c:ptCount val="8"/>
                <c:pt idx="0">
                  <c:v>Thailand</c:v>
                </c:pt>
                <c:pt idx="1">
                  <c:v>Indonesia</c:v>
                </c:pt>
                <c:pt idx="2">
                  <c:v>Vietnam</c:v>
                </c:pt>
                <c:pt idx="3">
                  <c:v>the Philippines</c:v>
                </c:pt>
                <c:pt idx="4">
                  <c:v>Malaysia</c:v>
                </c:pt>
                <c:pt idx="5">
                  <c:v>Singapore</c:v>
                </c:pt>
                <c:pt idx="6">
                  <c:v>the US</c:v>
                </c:pt>
                <c:pt idx="7">
                  <c:v>the UK</c:v>
                </c:pt>
              </c:strCache>
            </c:strRef>
          </c:cat>
          <c:val>
            <c:numRef>
              <c:f>Sheet1!$K$2:$K$9</c:f>
              <c:numCache>
                <c:formatCode>General</c:formatCode>
                <c:ptCount val="8"/>
                <c:pt idx="0">
                  <c:v>0.000486071</c:v>
                </c:pt>
                <c:pt idx="1">
                  <c:v>0.001132117</c:v>
                </c:pt>
                <c:pt idx="2">
                  <c:v>0.000438833</c:v>
                </c:pt>
                <c:pt idx="3">
                  <c:v>1.07078e-5</c:v>
                </c:pt>
                <c:pt idx="4">
                  <c:v>0.00016896</c:v>
                </c:pt>
                <c:pt idx="5">
                  <c:v>0.023098566</c:v>
                </c:pt>
                <c:pt idx="6">
                  <c:v>0.002120933</c:v>
                </c:pt>
                <c:pt idx="7">
                  <c:v>0.001182656</c:v>
                </c:pt>
              </c:numCache>
            </c:numRef>
          </c:val>
        </c:ser>
        <c:dLbls>
          <c:showLegendKey val="0"/>
          <c:showVal val="0"/>
          <c:showCatName val="0"/>
          <c:showSerName val="0"/>
          <c:showPercent val="0"/>
          <c:showBubbleSize val="0"/>
        </c:dLbls>
        <c:gapWidth val="60"/>
        <c:overlap val="100"/>
        <c:axId val="2094734552"/>
        <c:axId val="2094734553"/>
      </c:barChart>
      <c:catAx>
        <c:axId val="2094734552"/>
        <c:scaling>
          <c:orientation val="maxMin"/>
        </c:scaling>
        <c:delete val="0"/>
        <c:axPos val="l"/>
        <c:numFmt formatCode="General" sourceLinked="0"/>
        <c:majorTickMark val="none"/>
        <c:minorTickMark val="none"/>
        <c:tickLblPos val="nextTo"/>
        <c:spPr>
          <a:ln w="12700" cap="flat" cmpd="sng" algn="ctr">
            <a:solidFill>
              <a:srgbClr val="000000"/>
            </a:solidFill>
            <a:prstDash val="solid"/>
            <a:miter lim="400000"/>
          </a:ln>
        </c:spPr>
        <c:txPr>
          <a:bodyPr rot="0" spcFirstLastPara="0" vertOverflow="ellipsis" vert="horz" wrap="square" anchor="ctr" anchorCtr="1"/>
          <a:lstStyle/>
          <a:p>
            <a:pPr>
              <a:defRPr lang="zh-CN" sz="2000" b="0" i="0" u="none" strike="noStrike" kern="1200" baseline="0">
                <a:solidFill>
                  <a:srgbClr val="424242"/>
                </a:solidFill>
                <a:latin typeface="Times New Roman" panose="02020603050405020304" charset="0"/>
                <a:ea typeface="Times New Roman" panose="02020603050405020304" charset="0"/>
                <a:cs typeface="+mn-cs"/>
              </a:defRPr>
            </a:pPr>
          </a:p>
        </c:txPr>
        <c:crossAx val="2094734553"/>
        <c:crosses val="autoZero"/>
        <c:auto val="1"/>
        <c:lblAlgn val="ctr"/>
        <c:lblOffset val="100"/>
        <c:noMultiLvlLbl val="1"/>
      </c:catAx>
      <c:valAx>
        <c:axId val="2094734553"/>
        <c:scaling>
          <c:orientation val="minMax"/>
          <c:max val="1"/>
        </c:scaling>
        <c:delete val="0"/>
        <c:axPos val="t"/>
        <c:numFmt formatCode="General" sourceLinked="0"/>
        <c:majorTickMark val="none"/>
        <c:minorTickMark val="none"/>
        <c:tickLblPos val="high"/>
        <c:spPr>
          <a:ln w="12700" cap="flat" cmpd="sng" algn="ctr">
            <a:noFill/>
            <a:prstDash val="solid"/>
            <a:miter lim="400000"/>
          </a:ln>
        </c:spPr>
        <c:txPr>
          <a:bodyPr rot="0" spcFirstLastPara="0" vertOverflow="ellipsis" vert="horz" wrap="square" anchor="ctr" anchorCtr="1"/>
          <a:lstStyle/>
          <a:p>
            <a:pPr>
              <a:defRPr lang="zh-CN" sz="2000" b="0" i="0" u="none" strike="noStrike" kern="1200" baseline="0">
                <a:solidFill>
                  <a:srgbClr val="424242"/>
                </a:solidFill>
                <a:latin typeface="Times New Roman" panose="02020603050405020304" charset="0"/>
                <a:ea typeface="+mn-ea"/>
                <a:cs typeface="+mn-cs"/>
              </a:defRPr>
            </a:pPr>
          </a:p>
        </c:txPr>
        <c:crossAx val="2094734552"/>
        <c:crosses val="autoZero"/>
        <c:crossBetween val="between"/>
        <c:majorUnit val="0.25"/>
        <c:minorUnit val="0.125"/>
      </c:valAx>
      <c:spPr>
        <a:noFill/>
        <a:ln w="12700" cap="flat">
          <a:noFill/>
          <a:miter lim="400000"/>
        </a:ln>
        <a:effectLst/>
      </c:spPr>
    </c:plotArea>
    <c:plotVisOnly val="1"/>
    <c:dispBlanksAs val="gap"/>
    <c:showDLblsOverMax val="1"/>
  </c:chart>
  <c:spPr>
    <a:noFill/>
    <a:ln>
      <a:noFill/>
    </a:ln>
    <a:effectLst/>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705327"/>
          <c:y val="0.0574394"/>
          <c:w val="0.876171"/>
          <c:h val="0.698721"/>
        </c:manualLayout>
      </c:layout>
      <c:lineChart>
        <c:grouping val="standard"/>
        <c:varyColors val="0"/>
        <c:ser>
          <c:idx val="0"/>
          <c:order val="0"/>
          <c:tx>
            <c:strRef>
              <c:f>Sheet1!$A$2</c:f>
              <c:strCache>
                <c:ptCount val="1"/>
                <c:pt idx="0">
                  <c:v>Thailand</c:v>
                </c:pt>
              </c:strCache>
            </c:strRef>
          </c:tx>
          <c:spPr>
            <a:ln w="38100" cap="flat" cmpd="sng" algn="ctr">
              <a:solidFill>
                <a:srgbClr val="5849EB"/>
              </a:solidFill>
              <a:prstDash val="solid"/>
              <a:miter lim="400000"/>
            </a:ln>
            <a:effectLst/>
          </c:spPr>
          <c:marker>
            <c:symbol val="none"/>
          </c:marker>
          <c:dLbls>
            <c:delete val="1"/>
          </c:dLbls>
          <c:cat>
            <c:numRef>
              <c:f>Sheet1!$B$1:$H$1</c:f>
              <c:numCache>
                <c:formatCode>General</c:formatCode>
                <c:ptCount val="7"/>
                <c:pt idx="0">
                  <c:v>2023.05</c:v>
                </c:pt>
                <c:pt idx="1">
                  <c:v>2023.07</c:v>
                </c:pt>
                <c:pt idx="2">
                  <c:v>2023.09</c:v>
                </c:pt>
                <c:pt idx="3">
                  <c:v>2023.11</c:v>
                </c:pt>
                <c:pt idx="4">
                  <c:v>2024.01</c:v>
                </c:pt>
                <c:pt idx="5">
                  <c:v>2024.03</c:v>
                </c:pt>
                <c:pt idx="6">
                  <c:v>2024.05</c:v>
                </c:pt>
              </c:numCache>
            </c:numRef>
          </c:cat>
          <c:val>
            <c:numRef>
              <c:f>Sheet1!$B$2:$H$2</c:f>
              <c:numCache>
                <c:formatCode>General</c:formatCode>
                <c:ptCount val="7"/>
                <c:pt idx="0">
                  <c:v>154.989338</c:v>
                </c:pt>
                <c:pt idx="1">
                  <c:v>65.4299267</c:v>
                </c:pt>
                <c:pt idx="2">
                  <c:v>55.3676286</c:v>
                </c:pt>
                <c:pt idx="3">
                  <c:v>49.5633324</c:v>
                </c:pt>
                <c:pt idx="4">
                  <c:v>64.1493213</c:v>
                </c:pt>
                <c:pt idx="5">
                  <c:v>84.3335662</c:v>
                </c:pt>
                <c:pt idx="6">
                  <c:v>75.4834977</c:v>
                </c:pt>
              </c:numCache>
            </c:numRef>
          </c:val>
          <c:smooth val="1"/>
        </c:ser>
        <c:ser>
          <c:idx val="1"/>
          <c:order val="1"/>
          <c:tx>
            <c:strRef>
              <c:f>Sheet1!$A$3</c:f>
              <c:strCache>
                <c:ptCount val="1"/>
                <c:pt idx="0">
                  <c:v>Indonesia</c:v>
                </c:pt>
              </c:strCache>
            </c:strRef>
          </c:tx>
          <c:spPr>
            <a:ln w="38100" cap="flat" cmpd="sng" algn="ctr">
              <a:solidFill>
                <a:srgbClr val="5B9A86"/>
              </a:solidFill>
              <a:prstDash val="solid"/>
              <a:miter lim="400000"/>
            </a:ln>
            <a:effectLst/>
          </c:spPr>
          <c:marker>
            <c:symbol val="none"/>
          </c:marker>
          <c:dLbls>
            <c:delete val="1"/>
          </c:dLbls>
          <c:cat>
            <c:numRef>
              <c:f>Sheet1!$B$1:$H$1</c:f>
              <c:numCache>
                <c:formatCode>General</c:formatCode>
                <c:ptCount val="7"/>
                <c:pt idx="0">
                  <c:v>2023.05</c:v>
                </c:pt>
                <c:pt idx="1">
                  <c:v>2023.07</c:v>
                </c:pt>
                <c:pt idx="2">
                  <c:v>2023.09</c:v>
                </c:pt>
                <c:pt idx="3">
                  <c:v>2023.11</c:v>
                </c:pt>
                <c:pt idx="4">
                  <c:v>2024.01</c:v>
                </c:pt>
                <c:pt idx="5">
                  <c:v>2024.03</c:v>
                </c:pt>
                <c:pt idx="6">
                  <c:v>2024.05</c:v>
                </c:pt>
              </c:numCache>
            </c:numRef>
          </c:cat>
          <c:val>
            <c:numRef>
              <c:f>Sheet1!$B$3:$H$3</c:f>
              <c:numCache>
                <c:formatCode>General</c:formatCode>
                <c:ptCount val="7"/>
                <c:pt idx="0">
                  <c:v>66.3012554</c:v>
                </c:pt>
                <c:pt idx="1">
                  <c:v>77.6179575</c:v>
                </c:pt>
                <c:pt idx="2">
                  <c:v>43.1152202</c:v>
                </c:pt>
                <c:pt idx="3">
                  <c:v>2</c:v>
                </c:pt>
                <c:pt idx="4">
                  <c:v>50.5106539</c:v>
                </c:pt>
                <c:pt idx="5">
                  <c:v>72.3945204</c:v>
                </c:pt>
                <c:pt idx="6">
                  <c:v>68.1863674</c:v>
                </c:pt>
              </c:numCache>
            </c:numRef>
          </c:val>
          <c:smooth val="1"/>
        </c:ser>
        <c:ser>
          <c:idx val="2"/>
          <c:order val="2"/>
          <c:tx>
            <c:strRef>
              <c:f>Sheet1!$A$4</c:f>
              <c:strCache>
                <c:ptCount val="1"/>
                <c:pt idx="0">
                  <c:v>Vietnam</c:v>
                </c:pt>
              </c:strCache>
            </c:strRef>
          </c:tx>
          <c:spPr>
            <a:ln w="38100" cap="flat" cmpd="sng" algn="ctr">
              <a:solidFill>
                <a:srgbClr val="A1CC42"/>
              </a:solidFill>
              <a:prstDash val="solid"/>
              <a:miter lim="400000"/>
            </a:ln>
            <a:effectLst/>
          </c:spPr>
          <c:marker>
            <c:symbol val="none"/>
          </c:marker>
          <c:dLbls>
            <c:delete val="1"/>
          </c:dLbls>
          <c:cat>
            <c:numRef>
              <c:f>Sheet1!$B$1:$H$1</c:f>
              <c:numCache>
                <c:formatCode>General</c:formatCode>
                <c:ptCount val="7"/>
                <c:pt idx="0">
                  <c:v>2023.05</c:v>
                </c:pt>
                <c:pt idx="1">
                  <c:v>2023.07</c:v>
                </c:pt>
                <c:pt idx="2">
                  <c:v>2023.09</c:v>
                </c:pt>
                <c:pt idx="3">
                  <c:v>2023.11</c:v>
                </c:pt>
                <c:pt idx="4">
                  <c:v>2024.01</c:v>
                </c:pt>
                <c:pt idx="5">
                  <c:v>2024.03</c:v>
                </c:pt>
                <c:pt idx="6">
                  <c:v>2024.05</c:v>
                </c:pt>
              </c:numCache>
            </c:numRef>
          </c:cat>
          <c:val>
            <c:numRef>
              <c:f>Sheet1!$B$4:$H$4</c:f>
              <c:numCache>
                <c:formatCode>General</c:formatCode>
                <c:ptCount val="7"/>
                <c:pt idx="0">
                  <c:v>24.0138592</c:v>
                </c:pt>
                <c:pt idx="1">
                  <c:v>35.9533987</c:v>
                </c:pt>
                <c:pt idx="2">
                  <c:v>26.7384795</c:v>
                </c:pt>
                <c:pt idx="3">
                  <c:v>32.6519113</c:v>
                </c:pt>
                <c:pt idx="4">
                  <c:v>51.1008416</c:v>
                </c:pt>
                <c:pt idx="5">
                  <c:v>74.1251388</c:v>
                </c:pt>
                <c:pt idx="6">
                  <c:v>44.3183804</c:v>
                </c:pt>
              </c:numCache>
            </c:numRef>
          </c:val>
          <c:smooth val="1"/>
        </c:ser>
        <c:ser>
          <c:idx val="3"/>
          <c:order val="3"/>
          <c:tx>
            <c:strRef>
              <c:f>Sheet1!$A$5</c:f>
              <c:strCache>
                <c:ptCount val="1"/>
                <c:pt idx="0">
                  <c:v>the Philippines</c:v>
                </c:pt>
              </c:strCache>
            </c:strRef>
          </c:tx>
          <c:spPr>
            <a:ln w="38100" cap="flat" cmpd="sng" algn="ctr">
              <a:solidFill>
                <a:srgbClr val="00AEFF"/>
              </a:solidFill>
              <a:prstDash val="solid"/>
              <a:miter lim="400000"/>
            </a:ln>
            <a:effectLst/>
          </c:spPr>
          <c:marker>
            <c:symbol val="none"/>
          </c:marker>
          <c:dLbls>
            <c:delete val="1"/>
          </c:dLbls>
          <c:cat>
            <c:numRef>
              <c:f>Sheet1!$B$1:$H$1</c:f>
              <c:numCache>
                <c:formatCode>General</c:formatCode>
                <c:ptCount val="7"/>
                <c:pt idx="0">
                  <c:v>2023.05</c:v>
                </c:pt>
                <c:pt idx="1">
                  <c:v>2023.07</c:v>
                </c:pt>
                <c:pt idx="2">
                  <c:v>2023.09</c:v>
                </c:pt>
                <c:pt idx="3">
                  <c:v>2023.11</c:v>
                </c:pt>
                <c:pt idx="4">
                  <c:v>2024.01</c:v>
                </c:pt>
                <c:pt idx="5">
                  <c:v>2024.03</c:v>
                </c:pt>
                <c:pt idx="6">
                  <c:v>2024.05</c:v>
                </c:pt>
              </c:numCache>
            </c:numRef>
          </c:cat>
          <c:val>
            <c:numRef>
              <c:f>Sheet1!$B$5:$H$5</c:f>
              <c:numCache>
                <c:formatCode>General</c:formatCode>
                <c:ptCount val="7"/>
                <c:pt idx="0">
                  <c:v>21.902202</c:v>
                </c:pt>
                <c:pt idx="1">
                  <c:v>30.7759093</c:v>
                </c:pt>
                <c:pt idx="2">
                  <c:v>23.6739111</c:v>
                </c:pt>
                <c:pt idx="3">
                  <c:v>25.5970164</c:v>
                </c:pt>
                <c:pt idx="4">
                  <c:v>34.0523946</c:v>
                </c:pt>
                <c:pt idx="5">
                  <c:v>37.9436081</c:v>
                </c:pt>
                <c:pt idx="6">
                  <c:v>35.2006335</c:v>
                </c:pt>
              </c:numCache>
            </c:numRef>
          </c:val>
          <c:smooth val="1"/>
        </c:ser>
        <c:ser>
          <c:idx val="4"/>
          <c:order val="4"/>
          <c:tx>
            <c:strRef>
              <c:f>Sheet1!$A$6</c:f>
              <c:strCache>
                <c:ptCount val="1"/>
                <c:pt idx="0">
                  <c:v>Malaysia</c:v>
                </c:pt>
              </c:strCache>
            </c:strRef>
          </c:tx>
          <c:spPr>
            <a:ln w="38100" cap="flat" cmpd="sng" algn="ctr">
              <a:solidFill>
                <a:srgbClr val="5E5E5E"/>
              </a:solidFill>
              <a:prstDash val="solid"/>
              <a:miter lim="400000"/>
            </a:ln>
            <a:effectLst/>
          </c:spPr>
          <c:marker>
            <c:symbol val="none"/>
          </c:marker>
          <c:dLbls>
            <c:delete val="1"/>
          </c:dLbls>
          <c:cat>
            <c:numRef>
              <c:f>Sheet1!$B$1:$H$1</c:f>
              <c:numCache>
                <c:formatCode>General</c:formatCode>
                <c:ptCount val="7"/>
                <c:pt idx="0">
                  <c:v>2023.05</c:v>
                </c:pt>
                <c:pt idx="1">
                  <c:v>2023.07</c:v>
                </c:pt>
                <c:pt idx="2">
                  <c:v>2023.09</c:v>
                </c:pt>
                <c:pt idx="3">
                  <c:v>2023.11</c:v>
                </c:pt>
                <c:pt idx="4">
                  <c:v>2024.01</c:v>
                </c:pt>
                <c:pt idx="5">
                  <c:v>2024.03</c:v>
                </c:pt>
                <c:pt idx="6">
                  <c:v>2024.05</c:v>
                </c:pt>
              </c:numCache>
            </c:numRef>
          </c:cat>
          <c:val>
            <c:numRef>
              <c:f>Sheet1!$B$6:$H$6</c:f>
              <c:numCache>
                <c:formatCode>General</c:formatCode>
                <c:ptCount val="7"/>
                <c:pt idx="0">
                  <c:v>19.7547289</c:v>
                </c:pt>
                <c:pt idx="1">
                  <c:v>26.0581887</c:v>
                </c:pt>
                <c:pt idx="2">
                  <c:v>22.844713</c:v>
                </c:pt>
                <c:pt idx="3">
                  <c:v>23.2521872</c:v>
                </c:pt>
                <c:pt idx="4">
                  <c:v>26.8296762</c:v>
                </c:pt>
                <c:pt idx="5">
                  <c:v>40.9053586</c:v>
                </c:pt>
                <c:pt idx="6">
                  <c:v>36.4568156</c:v>
                </c:pt>
              </c:numCache>
            </c:numRef>
          </c:val>
          <c:smooth val="1"/>
        </c:ser>
        <c:ser>
          <c:idx val="5"/>
          <c:order val="5"/>
          <c:tx>
            <c:strRef>
              <c:f>Sheet1!$A$7</c:f>
              <c:strCache>
                <c:ptCount val="1"/>
                <c:pt idx="0">
                  <c:v>Singapore</c:v>
                </c:pt>
              </c:strCache>
            </c:strRef>
          </c:tx>
          <c:spPr>
            <a:ln w="38100" cap="flat" cmpd="sng" algn="ctr">
              <a:solidFill>
                <a:srgbClr val="ED7763"/>
              </a:solidFill>
              <a:prstDash val="solid"/>
              <a:miter lim="400000"/>
            </a:ln>
            <a:effectLst/>
          </c:spPr>
          <c:marker>
            <c:symbol val="none"/>
          </c:marker>
          <c:dLbls>
            <c:delete val="1"/>
          </c:dLbls>
          <c:cat>
            <c:numRef>
              <c:f>Sheet1!$B$1:$H$1</c:f>
              <c:numCache>
                <c:formatCode>General</c:formatCode>
                <c:ptCount val="7"/>
                <c:pt idx="0">
                  <c:v>2023.05</c:v>
                </c:pt>
                <c:pt idx="1">
                  <c:v>2023.07</c:v>
                </c:pt>
                <c:pt idx="2">
                  <c:v>2023.09</c:v>
                </c:pt>
                <c:pt idx="3">
                  <c:v>2023.11</c:v>
                </c:pt>
                <c:pt idx="4">
                  <c:v>2024.01</c:v>
                </c:pt>
                <c:pt idx="5">
                  <c:v>2024.03</c:v>
                </c:pt>
                <c:pt idx="6">
                  <c:v>2024.05</c:v>
                </c:pt>
              </c:numCache>
            </c:numRef>
          </c:cat>
          <c:val>
            <c:numRef>
              <c:f>Sheet1!$B$7:$H$7</c:f>
              <c:numCache>
                <c:formatCode>General</c:formatCode>
                <c:ptCount val="7"/>
                <c:pt idx="0">
                  <c:v>0.65943187</c:v>
                </c:pt>
                <c:pt idx="1">
                  <c:v>1.73752224</c:v>
                </c:pt>
                <c:pt idx="2">
                  <c:v>2.85069506</c:v>
                </c:pt>
                <c:pt idx="3">
                  <c:v>8.09661241</c:v>
                </c:pt>
                <c:pt idx="4">
                  <c:v>2.85735096</c:v>
                </c:pt>
                <c:pt idx="5">
                  <c:v>3.23656197</c:v>
                </c:pt>
                <c:pt idx="6">
                  <c:v>2.03639796</c:v>
                </c:pt>
              </c:numCache>
            </c:numRef>
          </c:val>
          <c:smooth val="1"/>
        </c:ser>
        <c:ser>
          <c:idx val="6"/>
          <c:order val="6"/>
          <c:tx>
            <c:strRef>
              <c:f>Sheet1!$A$8</c:f>
              <c:strCache>
                <c:ptCount val="1"/>
                <c:pt idx="0">
                  <c:v>the US</c:v>
                </c:pt>
              </c:strCache>
            </c:strRef>
          </c:tx>
          <c:spPr>
            <a:ln w="38100" cap="flat" cmpd="sng" algn="ctr">
              <a:solidFill>
                <a:srgbClr val="65D8E3"/>
              </a:solidFill>
              <a:prstDash val="solid"/>
              <a:miter lim="400000"/>
            </a:ln>
            <a:effectLst/>
          </c:spPr>
          <c:marker>
            <c:symbol val="none"/>
          </c:marker>
          <c:dLbls>
            <c:delete val="1"/>
          </c:dLbls>
          <c:cat>
            <c:numRef>
              <c:f>Sheet1!$B$1:$H$1</c:f>
              <c:numCache>
                <c:formatCode>General</c:formatCode>
                <c:ptCount val="7"/>
                <c:pt idx="0">
                  <c:v>2023.05</c:v>
                </c:pt>
                <c:pt idx="1">
                  <c:v>2023.07</c:v>
                </c:pt>
                <c:pt idx="2">
                  <c:v>2023.09</c:v>
                </c:pt>
                <c:pt idx="3">
                  <c:v>2023.11</c:v>
                </c:pt>
                <c:pt idx="4">
                  <c:v>2024.01</c:v>
                </c:pt>
                <c:pt idx="5">
                  <c:v>2024.03</c:v>
                </c:pt>
                <c:pt idx="6">
                  <c:v>2024.05</c:v>
                </c:pt>
              </c:numCache>
            </c:numRef>
          </c:cat>
          <c:val>
            <c:numRef>
              <c:f>Sheet1!$B$8:$H$8</c:f>
              <c:numCache>
                <c:formatCode>General</c:formatCode>
                <c:ptCount val="7"/>
                <c:pt idx="0">
                  <c:v>0.20834144</c:v>
                </c:pt>
                <c:pt idx="1">
                  <c:v>5.57699576</c:v>
                </c:pt>
                <c:pt idx="2">
                  <c:v>35.1092251</c:v>
                </c:pt>
                <c:pt idx="3">
                  <c:v>93.6998089</c:v>
                </c:pt>
                <c:pt idx="4">
                  <c:v>71.4974778</c:v>
                </c:pt>
                <c:pt idx="5">
                  <c:v>89.0434268</c:v>
                </c:pt>
                <c:pt idx="6">
                  <c:v>75.6549</c:v>
                </c:pt>
              </c:numCache>
            </c:numRef>
          </c:val>
          <c:smooth val="1"/>
        </c:ser>
        <c:ser>
          <c:idx val="7"/>
          <c:order val="7"/>
          <c:tx>
            <c:strRef>
              <c:f>Sheet1!$A$9</c:f>
              <c:strCache>
                <c:ptCount val="1"/>
                <c:pt idx="0">
                  <c:v>the UK</c:v>
                </c:pt>
              </c:strCache>
            </c:strRef>
          </c:tx>
          <c:spPr>
            <a:ln w="38100" cap="flat" cmpd="sng" algn="ctr">
              <a:solidFill>
                <a:srgbClr val="F5BFC4"/>
              </a:solidFill>
              <a:prstDash val="solid"/>
              <a:miter lim="400000"/>
            </a:ln>
            <a:effectLst/>
          </c:spPr>
          <c:marker>
            <c:symbol val="none"/>
          </c:marker>
          <c:dLbls>
            <c:delete val="1"/>
          </c:dLbls>
          <c:cat>
            <c:numRef>
              <c:f>Sheet1!$B$1:$H$1</c:f>
              <c:numCache>
                <c:formatCode>General</c:formatCode>
                <c:ptCount val="7"/>
                <c:pt idx="0">
                  <c:v>2023.05</c:v>
                </c:pt>
                <c:pt idx="1">
                  <c:v>2023.07</c:v>
                </c:pt>
                <c:pt idx="2">
                  <c:v>2023.09</c:v>
                </c:pt>
                <c:pt idx="3">
                  <c:v>2023.11</c:v>
                </c:pt>
                <c:pt idx="4">
                  <c:v>2024.01</c:v>
                </c:pt>
                <c:pt idx="5">
                  <c:v>2024.03</c:v>
                </c:pt>
                <c:pt idx="6">
                  <c:v>2024.05</c:v>
                </c:pt>
              </c:numCache>
            </c:numRef>
          </c:cat>
          <c:val>
            <c:numRef>
              <c:f>Sheet1!$B$9:$H$9</c:f>
              <c:numCache>
                <c:formatCode>General</c:formatCode>
                <c:ptCount val="7"/>
                <c:pt idx="0">
                  <c:v>16.236201</c:v>
                </c:pt>
                <c:pt idx="1">
                  <c:v>18.1196756</c:v>
                </c:pt>
                <c:pt idx="2">
                  <c:v>9.12414046</c:v>
                </c:pt>
                <c:pt idx="3">
                  <c:v>26.200055</c:v>
                </c:pt>
                <c:pt idx="4">
                  <c:v>13.4840348</c:v>
                </c:pt>
                <c:pt idx="5">
                  <c:v>17.7871502</c:v>
                </c:pt>
                <c:pt idx="6">
                  <c:v>9.39719999</c:v>
                </c:pt>
              </c:numCache>
            </c:numRef>
          </c:val>
          <c:smooth val="1"/>
        </c:ser>
        <c:dLbls>
          <c:showLegendKey val="0"/>
          <c:showVal val="0"/>
          <c:showCatName val="0"/>
          <c:showSerName val="0"/>
          <c:showPercent val="0"/>
          <c:showBubbleSize val="0"/>
        </c:dLbls>
        <c:marker val="0"/>
        <c:smooth val="1"/>
        <c:axId val="2094734552"/>
        <c:axId val="2094734553"/>
      </c:lineChart>
      <c:catAx>
        <c:axId val="2094734552"/>
        <c:scaling>
          <c:orientation val="minMax"/>
        </c:scaling>
        <c:delete val="0"/>
        <c:axPos val="b"/>
        <c:numFmt formatCode="General" sourceLinked="0"/>
        <c:majorTickMark val="none"/>
        <c:minorTickMark val="none"/>
        <c:tickLblPos val="low"/>
        <c:spPr>
          <a:ln w="12700" cap="flat" cmpd="sng" algn="ctr">
            <a:solidFill>
              <a:srgbClr val="000000"/>
            </a:solidFill>
            <a:prstDash val="solid"/>
            <a:miter lim="400000"/>
          </a:ln>
        </c:spPr>
        <c:txPr>
          <a:bodyPr rot="0" spcFirstLastPara="0" vertOverflow="ellipsis" vert="horz" wrap="square" anchor="ctr" anchorCtr="1"/>
          <a:lstStyle/>
          <a:p>
            <a:pPr>
              <a:defRPr lang="zh-CN" sz="16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crossAx val="2094734553"/>
        <c:crosses val="autoZero"/>
        <c:auto val="1"/>
        <c:lblAlgn val="ctr"/>
        <c:lblOffset val="100"/>
        <c:noMultiLvlLbl val="1"/>
      </c:catAx>
      <c:valAx>
        <c:axId val="2094734553"/>
        <c:scaling>
          <c:orientation val="minMax"/>
          <c:max val="100"/>
        </c:scaling>
        <c:delete val="0"/>
        <c:axPos val="l"/>
        <c:numFmt formatCode="General" sourceLinked="0"/>
        <c:majorTickMark val="none"/>
        <c:minorTickMark val="none"/>
        <c:tickLblPos val="nextTo"/>
        <c:spPr>
          <a:ln w="12700" cap="flat" cmpd="sng" algn="ctr">
            <a:noFill/>
            <a:prstDash val="solid"/>
            <a:miter lim="400000"/>
          </a:ln>
        </c:spPr>
        <c:txPr>
          <a:bodyPr rot="0" spcFirstLastPara="0" vertOverflow="ellipsis" vert="horz" wrap="square" anchor="ctr" anchorCtr="1"/>
          <a:lstStyle/>
          <a:p>
            <a:pPr>
              <a:defRPr lang="zh-CN" sz="16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crossAx val="2094734552"/>
        <c:crosses val="autoZero"/>
        <c:crossBetween val="midCat"/>
        <c:majorUnit val="25"/>
        <c:minorUnit val="12.5"/>
      </c:valAx>
      <c:spPr>
        <a:noFill/>
        <a:ln w="12700" cap="flat">
          <a:noFill/>
          <a:miter lim="400000"/>
        </a:ln>
        <a:effectLst/>
      </c:spPr>
    </c:plotArea>
    <c:legend>
      <c:legendPos val="b"/>
      <c:legendEntry>
        <c:idx val="0"/>
        <c:txPr>
          <a:bodyPr rot="0" spcFirstLastPara="0" vertOverflow="ellipsis" vert="horz" wrap="square" anchor="ctr" anchorCtr="1"/>
          <a:lstStyle/>
          <a:p>
            <a:pPr>
              <a:defRPr lang="zh-CN" sz="16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1"/>
        <c:txPr>
          <a:bodyPr rot="0" spcFirstLastPara="0" vertOverflow="ellipsis" vert="horz" wrap="square" anchor="ctr" anchorCtr="1"/>
          <a:lstStyle/>
          <a:p>
            <a:pPr>
              <a:defRPr lang="zh-CN" sz="16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2"/>
        <c:txPr>
          <a:bodyPr rot="0" spcFirstLastPara="0" vertOverflow="ellipsis" vert="horz" wrap="square" anchor="ctr" anchorCtr="1"/>
          <a:lstStyle/>
          <a:p>
            <a:pPr>
              <a:defRPr lang="zh-CN" sz="16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3"/>
        <c:txPr>
          <a:bodyPr rot="0" spcFirstLastPara="0" vertOverflow="ellipsis" vert="horz" wrap="square" anchor="ctr" anchorCtr="1"/>
          <a:lstStyle/>
          <a:p>
            <a:pPr>
              <a:defRPr lang="zh-CN" sz="16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4"/>
        <c:txPr>
          <a:bodyPr rot="0" spcFirstLastPara="0" vertOverflow="ellipsis" vert="horz" wrap="square" anchor="ctr" anchorCtr="1"/>
          <a:lstStyle/>
          <a:p>
            <a:pPr>
              <a:defRPr lang="zh-CN" sz="16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5"/>
        <c:txPr>
          <a:bodyPr rot="0" spcFirstLastPara="0" vertOverflow="ellipsis" vert="horz" wrap="square" anchor="ctr" anchorCtr="1"/>
          <a:lstStyle/>
          <a:p>
            <a:pPr>
              <a:defRPr lang="zh-CN" sz="16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6"/>
        <c:txPr>
          <a:bodyPr rot="0" spcFirstLastPara="0" vertOverflow="ellipsis" vert="horz" wrap="square" anchor="ctr" anchorCtr="1"/>
          <a:lstStyle/>
          <a:p>
            <a:pPr>
              <a:defRPr lang="zh-CN" sz="16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7"/>
        <c:txPr>
          <a:bodyPr rot="0" spcFirstLastPara="0" vertOverflow="ellipsis" vert="horz" wrap="square" anchor="ctr" anchorCtr="1"/>
          <a:lstStyle/>
          <a:p>
            <a:pPr>
              <a:defRPr lang="zh-CN" sz="16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ayout>
        <c:manualLayout>
          <c:xMode val="edge"/>
          <c:yMode val="edge"/>
          <c:x val="0.0152723520744518"/>
          <c:y val="0.96115355311463"/>
          <c:w val="0.937272156792251"/>
          <c:h val="0.0352564809250314"/>
        </c:manualLayout>
      </c:layout>
      <c:overlay val="1"/>
      <c:spPr>
        <a:noFill/>
        <a:ln w="12700" cap="flat">
          <a:noFill/>
          <a:miter lim="400000"/>
        </a:ln>
        <a:effectLst/>
      </c:spPr>
      <c:txPr>
        <a:bodyPr rot="0" spcFirstLastPara="0" vertOverflow="ellipsis" vert="horz" wrap="square" anchor="ctr" anchorCtr="1"/>
        <a:lstStyle/>
        <a:p>
          <a:pPr>
            <a:defRPr lang="zh-CN" sz="16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
    <c:plotVisOnly val="1"/>
    <c:dispBlanksAs val="gap"/>
    <c:showDLblsOverMax val="1"/>
  </c:chart>
  <c:spPr>
    <a:noFill/>
    <a:ln>
      <a:noFill/>
    </a:ln>
    <a:effectLst/>
  </c:spPr>
  <c:txPr>
    <a:bodyPr/>
    <a:lstStyle/>
    <a:p>
      <a:pPr>
        <a:defRPr lang="zh-CN" sz="1600"/>
      </a:pPr>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1"/>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321"/>
          <c:y val="0.0803212"/>
          <c:w val="0.867884"/>
          <c:h val="0.794729"/>
        </c:manualLayout>
      </c:layout>
      <c:barChart>
        <c:barDir val="bar"/>
        <c:grouping val="stacked"/>
        <c:varyColors val="0"/>
        <c:ser>
          <c:idx val="0"/>
          <c:order val="0"/>
          <c:tx>
            <c:strRef>
              <c:f>Sheet1!$B$1</c:f>
              <c:strCache>
                <c:ptCount val="1"/>
                <c:pt idx="0">
                  <c:v>0-5</c:v>
                </c:pt>
              </c:strCache>
            </c:strRef>
          </c:tx>
          <c:spPr>
            <a:solidFill>
              <a:srgbClr val="6E62ED">
                <a:alpha val="80000"/>
              </a:srgbClr>
            </a:solidFill>
            <a:ln w="12700" cap="flat">
              <a:noFill/>
              <a:miter lim="400000"/>
            </a:ln>
            <a:effectLst/>
          </c:spPr>
          <c:invertIfNegative val="0"/>
          <c:dLbls>
            <c:delete val="1"/>
          </c:dLbls>
          <c:cat>
            <c:strRef>
              <c:f>Sheet1!$A$2:$A$9</c:f>
              <c:strCache>
                <c:ptCount val="8"/>
                <c:pt idx="0">
                  <c:v>Thailand</c:v>
                </c:pt>
                <c:pt idx="1">
                  <c:v>Indonesia</c:v>
                </c:pt>
                <c:pt idx="2">
                  <c:v>Vietnam</c:v>
                </c:pt>
                <c:pt idx="3">
                  <c:v>the Philippines</c:v>
                </c:pt>
                <c:pt idx="4">
                  <c:v>Malaysia</c:v>
                </c:pt>
                <c:pt idx="5">
                  <c:v>Singapore</c:v>
                </c:pt>
                <c:pt idx="6">
                  <c:v>the US</c:v>
                </c:pt>
                <c:pt idx="7">
                  <c:v>the UK</c:v>
                </c:pt>
              </c:strCache>
            </c:strRef>
          </c:cat>
          <c:val>
            <c:numRef>
              <c:f>Sheet1!$B$2:$B$9</c:f>
              <c:numCache>
                <c:formatCode>General</c:formatCode>
                <c:ptCount val="8"/>
                <c:pt idx="0">
                  <c:v>0.604987627</c:v>
                </c:pt>
                <c:pt idx="1">
                  <c:v>0.629393655</c:v>
                </c:pt>
                <c:pt idx="2">
                  <c:v>0.402196133</c:v>
                </c:pt>
                <c:pt idx="3">
                  <c:v>0.749718909</c:v>
                </c:pt>
                <c:pt idx="4">
                  <c:v>0.594832645</c:v>
                </c:pt>
                <c:pt idx="5">
                  <c:v>0.192640056</c:v>
                </c:pt>
                <c:pt idx="6">
                  <c:v>0.181626711</c:v>
                </c:pt>
                <c:pt idx="7">
                  <c:v>0.248360161</c:v>
                </c:pt>
              </c:numCache>
            </c:numRef>
          </c:val>
        </c:ser>
        <c:ser>
          <c:idx val="1"/>
          <c:order val="1"/>
          <c:tx>
            <c:strRef>
              <c:f>Sheet1!$C$1</c:f>
              <c:strCache>
                <c:ptCount val="1"/>
                <c:pt idx="0">
                  <c:v>5-10</c:v>
                </c:pt>
              </c:strCache>
            </c:strRef>
          </c:tx>
          <c:spPr>
            <a:solidFill>
              <a:srgbClr val="7DD0EE">
                <a:alpha val="80000"/>
              </a:srgbClr>
            </a:solidFill>
            <a:ln w="12700" cap="flat">
              <a:noFill/>
              <a:miter lim="400000"/>
            </a:ln>
            <a:effectLst/>
          </c:spPr>
          <c:invertIfNegative val="0"/>
          <c:dLbls>
            <c:delete val="1"/>
          </c:dLbls>
          <c:cat>
            <c:strRef>
              <c:f>Sheet1!$A$2:$A$9</c:f>
              <c:strCache>
                <c:ptCount val="8"/>
                <c:pt idx="0">
                  <c:v>Thailand</c:v>
                </c:pt>
                <c:pt idx="1">
                  <c:v>Indonesia</c:v>
                </c:pt>
                <c:pt idx="2">
                  <c:v>Vietnam</c:v>
                </c:pt>
                <c:pt idx="3">
                  <c:v>the Philippines</c:v>
                </c:pt>
                <c:pt idx="4">
                  <c:v>Malaysia</c:v>
                </c:pt>
                <c:pt idx="5">
                  <c:v>Singapore</c:v>
                </c:pt>
                <c:pt idx="6">
                  <c:v>the US</c:v>
                </c:pt>
                <c:pt idx="7">
                  <c:v>the UK</c:v>
                </c:pt>
              </c:strCache>
            </c:strRef>
          </c:cat>
          <c:val>
            <c:numRef>
              <c:f>Sheet1!$C$2:$C$9</c:f>
              <c:numCache>
                <c:formatCode>General</c:formatCode>
                <c:ptCount val="8"/>
                <c:pt idx="0">
                  <c:v>0.18885451</c:v>
                </c:pt>
                <c:pt idx="1">
                  <c:v>0.208153102</c:v>
                </c:pt>
                <c:pt idx="2">
                  <c:v>0.241568006</c:v>
                </c:pt>
                <c:pt idx="3">
                  <c:v>0.164527042</c:v>
                </c:pt>
                <c:pt idx="4">
                  <c:v>0.212942243</c:v>
                </c:pt>
                <c:pt idx="5">
                  <c:v>0.229204632</c:v>
                </c:pt>
                <c:pt idx="6">
                  <c:v>0.171464068</c:v>
                </c:pt>
                <c:pt idx="7">
                  <c:v>0.181513175</c:v>
                </c:pt>
              </c:numCache>
            </c:numRef>
          </c:val>
        </c:ser>
        <c:ser>
          <c:idx val="2"/>
          <c:order val="2"/>
          <c:tx>
            <c:strRef>
              <c:f>Sheet1!$D$1</c:f>
              <c:strCache>
                <c:ptCount val="1"/>
                <c:pt idx="0">
                  <c:v>10-15</c:v>
                </c:pt>
              </c:strCache>
            </c:strRef>
          </c:tx>
          <c:spPr>
            <a:solidFill>
              <a:srgbClr val="71A6ED"/>
            </a:solidFill>
            <a:ln w="12700" cap="flat">
              <a:noFill/>
              <a:miter lim="400000"/>
            </a:ln>
            <a:effectLst/>
          </c:spPr>
          <c:invertIfNegative val="0"/>
          <c:dLbls>
            <c:delete val="1"/>
          </c:dLbls>
          <c:cat>
            <c:strRef>
              <c:f>Sheet1!$A$2:$A$9</c:f>
              <c:strCache>
                <c:ptCount val="8"/>
                <c:pt idx="0">
                  <c:v>Thailand</c:v>
                </c:pt>
                <c:pt idx="1">
                  <c:v>Indonesia</c:v>
                </c:pt>
                <c:pt idx="2">
                  <c:v>Vietnam</c:v>
                </c:pt>
                <c:pt idx="3">
                  <c:v>the Philippines</c:v>
                </c:pt>
                <c:pt idx="4">
                  <c:v>Malaysia</c:v>
                </c:pt>
                <c:pt idx="5">
                  <c:v>Singapore</c:v>
                </c:pt>
                <c:pt idx="6">
                  <c:v>the US</c:v>
                </c:pt>
                <c:pt idx="7">
                  <c:v>the UK</c:v>
                </c:pt>
              </c:strCache>
            </c:strRef>
          </c:cat>
          <c:val>
            <c:numRef>
              <c:f>Sheet1!$D$2:$D$9</c:f>
              <c:numCache>
                <c:formatCode>General</c:formatCode>
                <c:ptCount val="8"/>
                <c:pt idx="0">
                  <c:v>0.075020338</c:v>
                </c:pt>
                <c:pt idx="1">
                  <c:v>0.074324201</c:v>
                </c:pt>
                <c:pt idx="2">
                  <c:v>0.144598009</c:v>
                </c:pt>
                <c:pt idx="3">
                  <c:v>0.037793647</c:v>
                </c:pt>
                <c:pt idx="4">
                  <c:v>0.083476871</c:v>
                </c:pt>
                <c:pt idx="5">
                  <c:v>0.188525072</c:v>
                </c:pt>
                <c:pt idx="6">
                  <c:v>0.150977032</c:v>
                </c:pt>
                <c:pt idx="7">
                  <c:v>0.140460663</c:v>
                </c:pt>
              </c:numCache>
            </c:numRef>
          </c:val>
        </c:ser>
        <c:ser>
          <c:idx val="3"/>
          <c:order val="3"/>
          <c:tx>
            <c:strRef>
              <c:f>Sheet1!$E$1</c:f>
              <c:strCache>
                <c:ptCount val="1"/>
                <c:pt idx="0">
                  <c:v>15-20</c:v>
                </c:pt>
              </c:strCache>
            </c:strRef>
          </c:tx>
          <c:spPr>
            <a:solidFill>
              <a:srgbClr val="697EEC"/>
            </a:solidFill>
            <a:ln w="12700" cap="flat">
              <a:noFill/>
              <a:miter lim="400000"/>
            </a:ln>
            <a:effectLst/>
          </c:spPr>
          <c:invertIfNegative val="0"/>
          <c:dLbls>
            <c:delete val="1"/>
          </c:dLbls>
          <c:cat>
            <c:strRef>
              <c:f>Sheet1!$A$2:$A$9</c:f>
              <c:strCache>
                <c:ptCount val="8"/>
                <c:pt idx="0">
                  <c:v>Thailand</c:v>
                </c:pt>
                <c:pt idx="1">
                  <c:v>Indonesia</c:v>
                </c:pt>
                <c:pt idx="2">
                  <c:v>Vietnam</c:v>
                </c:pt>
                <c:pt idx="3">
                  <c:v>the Philippines</c:v>
                </c:pt>
                <c:pt idx="4">
                  <c:v>Malaysia</c:v>
                </c:pt>
                <c:pt idx="5">
                  <c:v>Singapore</c:v>
                </c:pt>
                <c:pt idx="6">
                  <c:v>the US</c:v>
                </c:pt>
                <c:pt idx="7">
                  <c:v>the UK</c:v>
                </c:pt>
              </c:strCache>
            </c:strRef>
          </c:cat>
          <c:val>
            <c:numRef>
              <c:f>Sheet1!$E$2:$E$9</c:f>
              <c:numCache>
                <c:formatCode>General</c:formatCode>
                <c:ptCount val="8"/>
                <c:pt idx="0">
                  <c:v>0.040449373</c:v>
                </c:pt>
                <c:pt idx="1">
                  <c:v>0.03857531</c:v>
                </c:pt>
                <c:pt idx="2">
                  <c:v>0.071669887</c:v>
                </c:pt>
                <c:pt idx="3">
                  <c:v>0.018484556</c:v>
                </c:pt>
                <c:pt idx="4">
                  <c:v>0.035410454</c:v>
                </c:pt>
                <c:pt idx="5">
                  <c:v>0.087707954</c:v>
                </c:pt>
                <c:pt idx="6">
                  <c:v>0.12991183</c:v>
                </c:pt>
                <c:pt idx="7">
                  <c:v>0.114204396</c:v>
                </c:pt>
              </c:numCache>
            </c:numRef>
          </c:val>
        </c:ser>
        <c:ser>
          <c:idx val="4"/>
          <c:order val="4"/>
          <c:tx>
            <c:strRef>
              <c:f>Sheet1!$F$1</c:f>
              <c:strCache>
                <c:ptCount val="1"/>
                <c:pt idx="0">
                  <c:v>20-30</c:v>
                </c:pt>
              </c:strCache>
            </c:strRef>
          </c:tx>
          <c:spPr>
            <a:solidFill>
              <a:srgbClr val="7468ED"/>
            </a:solidFill>
            <a:ln w="12700" cap="flat">
              <a:noFill/>
              <a:miter lim="400000"/>
            </a:ln>
            <a:effectLst/>
          </c:spPr>
          <c:invertIfNegative val="0"/>
          <c:dLbls>
            <c:delete val="1"/>
          </c:dLbls>
          <c:cat>
            <c:strRef>
              <c:f>Sheet1!$A$2:$A$9</c:f>
              <c:strCache>
                <c:ptCount val="8"/>
                <c:pt idx="0">
                  <c:v>Thailand</c:v>
                </c:pt>
                <c:pt idx="1">
                  <c:v>Indonesia</c:v>
                </c:pt>
                <c:pt idx="2">
                  <c:v>Vietnam</c:v>
                </c:pt>
                <c:pt idx="3">
                  <c:v>the Philippines</c:v>
                </c:pt>
                <c:pt idx="4">
                  <c:v>Malaysia</c:v>
                </c:pt>
                <c:pt idx="5">
                  <c:v>Singapore</c:v>
                </c:pt>
                <c:pt idx="6">
                  <c:v>the US</c:v>
                </c:pt>
                <c:pt idx="7">
                  <c:v>the UK</c:v>
                </c:pt>
              </c:strCache>
            </c:strRef>
          </c:cat>
          <c:val>
            <c:numRef>
              <c:f>Sheet1!$F$2:$F$9</c:f>
              <c:numCache>
                <c:formatCode>General</c:formatCode>
                <c:ptCount val="8"/>
                <c:pt idx="0">
                  <c:v>0.043894046</c:v>
                </c:pt>
                <c:pt idx="1">
                  <c:v>0.02549444</c:v>
                </c:pt>
                <c:pt idx="2">
                  <c:v>0.06497581</c:v>
                </c:pt>
                <c:pt idx="3">
                  <c:v>0.01421197</c:v>
                </c:pt>
                <c:pt idx="4">
                  <c:v>0.036588973</c:v>
                </c:pt>
                <c:pt idx="5">
                  <c:v>0.119334548</c:v>
                </c:pt>
                <c:pt idx="6">
                  <c:v>0.15148981</c:v>
                </c:pt>
                <c:pt idx="7">
                  <c:v>0.141365401</c:v>
                </c:pt>
              </c:numCache>
            </c:numRef>
          </c:val>
        </c:ser>
        <c:ser>
          <c:idx val="5"/>
          <c:order val="5"/>
          <c:tx>
            <c:strRef>
              <c:f>Sheet1!$G$1</c:f>
              <c:strCache>
                <c:ptCount val="1"/>
                <c:pt idx="0">
                  <c:v>30-40</c:v>
                </c:pt>
              </c:strCache>
            </c:strRef>
          </c:tx>
          <c:spPr>
            <a:solidFill>
              <a:srgbClr val="9C6EEE"/>
            </a:solidFill>
            <a:ln w="12700" cap="flat">
              <a:noFill/>
              <a:miter lim="400000"/>
            </a:ln>
            <a:effectLst/>
          </c:spPr>
          <c:invertIfNegative val="0"/>
          <c:dLbls>
            <c:delete val="1"/>
          </c:dLbls>
          <c:cat>
            <c:strRef>
              <c:f>Sheet1!$A$2:$A$9</c:f>
              <c:strCache>
                <c:ptCount val="8"/>
                <c:pt idx="0">
                  <c:v>Thailand</c:v>
                </c:pt>
                <c:pt idx="1">
                  <c:v>Indonesia</c:v>
                </c:pt>
                <c:pt idx="2">
                  <c:v>Vietnam</c:v>
                </c:pt>
                <c:pt idx="3">
                  <c:v>the Philippines</c:v>
                </c:pt>
                <c:pt idx="4">
                  <c:v>Malaysia</c:v>
                </c:pt>
                <c:pt idx="5">
                  <c:v>Singapore</c:v>
                </c:pt>
                <c:pt idx="6">
                  <c:v>the US</c:v>
                </c:pt>
                <c:pt idx="7">
                  <c:v>the UK</c:v>
                </c:pt>
              </c:strCache>
            </c:strRef>
          </c:cat>
          <c:val>
            <c:numRef>
              <c:f>Sheet1!$G$2:$G$9</c:f>
              <c:numCache>
                <c:formatCode>General</c:formatCode>
                <c:ptCount val="8"/>
                <c:pt idx="0">
                  <c:v>0.018076021</c:v>
                </c:pt>
                <c:pt idx="1">
                  <c:v>0.00924162</c:v>
                </c:pt>
                <c:pt idx="2">
                  <c:v>0.029424877</c:v>
                </c:pt>
                <c:pt idx="3">
                  <c:v>0.005999111</c:v>
                </c:pt>
                <c:pt idx="4">
                  <c:v>0.015707231</c:v>
                </c:pt>
                <c:pt idx="5">
                  <c:v>0.051025807</c:v>
                </c:pt>
                <c:pt idx="6">
                  <c:v>0.083080386</c:v>
                </c:pt>
                <c:pt idx="7">
                  <c:v>0.077873487</c:v>
                </c:pt>
              </c:numCache>
            </c:numRef>
          </c:val>
        </c:ser>
        <c:ser>
          <c:idx val="6"/>
          <c:order val="6"/>
          <c:tx>
            <c:strRef>
              <c:f>Sheet1!$H$1</c:f>
              <c:strCache>
                <c:ptCount val="1"/>
                <c:pt idx="0">
                  <c:v>40-50</c:v>
                </c:pt>
              </c:strCache>
            </c:strRef>
          </c:tx>
          <c:spPr>
            <a:solidFill>
              <a:srgbClr val="6F62ED">
                <a:alpha val="50000"/>
              </a:srgbClr>
            </a:solidFill>
            <a:ln w="12700" cap="flat">
              <a:noFill/>
              <a:miter lim="400000"/>
            </a:ln>
            <a:effectLst/>
          </c:spPr>
          <c:invertIfNegative val="0"/>
          <c:dLbls>
            <c:delete val="1"/>
          </c:dLbls>
          <c:cat>
            <c:strRef>
              <c:f>Sheet1!$A$2:$A$9</c:f>
              <c:strCache>
                <c:ptCount val="8"/>
                <c:pt idx="0">
                  <c:v>Thailand</c:v>
                </c:pt>
                <c:pt idx="1">
                  <c:v>Indonesia</c:v>
                </c:pt>
                <c:pt idx="2">
                  <c:v>Vietnam</c:v>
                </c:pt>
                <c:pt idx="3">
                  <c:v>the Philippines</c:v>
                </c:pt>
                <c:pt idx="4">
                  <c:v>Malaysia</c:v>
                </c:pt>
                <c:pt idx="5">
                  <c:v>Singapore</c:v>
                </c:pt>
                <c:pt idx="6">
                  <c:v>the US</c:v>
                </c:pt>
                <c:pt idx="7">
                  <c:v>the UK</c:v>
                </c:pt>
              </c:strCache>
            </c:strRef>
          </c:cat>
          <c:val>
            <c:numRef>
              <c:f>Sheet1!$H$2:$H$9</c:f>
              <c:numCache>
                <c:formatCode>General</c:formatCode>
                <c:ptCount val="8"/>
                <c:pt idx="0">
                  <c:v>0.009803021</c:v>
                </c:pt>
                <c:pt idx="1">
                  <c:v>0.004614411</c:v>
                </c:pt>
                <c:pt idx="2">
                  <c:v>0.013553277</c:v>
                </c:pt>
                <c:pt idx="3">
                  <c:v>0.002810912</c:v>
                </c:pt>
                <c:pt idx="4">
                  <c:v>0.008905695</c:v>
                </c:pt>
                <c:pt idx="5">
                  <c:v>0.030450885</c:v>
                </c:pt>
                <c:pt idx="6">
                  <c:v>0.043166285</c:v>
                </c:pt>
                <c:pt idx="7">
                  <c:v>0.03408791</c:v>
                </c:pt>
              </c:numCache>
            </c:numRef>
          </c:val>
        </c:ser>
        <c:ser>
          <c:idx val="7"/>
          <c:order val="7"/>
          <c:tx>
            <c:strRef>
              <c:f>Sheet1!$I$1</c:f>
              <c:strCache>
                <c:ptCount val="1"/>
                <c:pt idx="0">
                  <c:v>50-70</c:v>
                </c:pt>
              </c:strCache>
            </c:strRef>
          </c:tx>
          <c:spPr>
            <a:solidFill>
              <a:srgbClr val="7ED0EE">
                <a:alpha val="50000"/>
              </a:srgbClr>
            </a:solidFill>
            <a:ln w="12700" cap="flat">
              <a:noFill/>
              <a:miter lim="400000"/>
            </a:ln>
            <a:effectLst/>
          </c:spPr>
          <c:invertIfNegative val="0"/>
          <c:dLbls>
            <c:delete val="1"/>
          </c:dLbls>
          <c:cat>
            <c:strRef>
              <c:f>Sheet1!$A$2:$A$9</c:f>
              <c:strCache>
                <c:ptCount val="8"/>
                <c:pt idx="0">
                  <c:v>Thailand</c:v>
                </c:pt>
                <c:pt idx="1">
                  <c:v>Indonesia</c:v>
                </c:pt>
                <c:pt idx="2">
                  <c:v>Vietnam</c:v>
                </c:pt>
                <c:pt idx="3">
                  <c:v>the Philippines</c:v>
                </c:pt>
                <c:pt idx="4">
                  <c:v>Malaysia</c:v>
                </c:pt>
                <c:pt idx="5">
                  <c:v>Singapore</c:v>
                </c:pt>
                <c:pt idx="6">
                  <c:v>the US</c:v>
                </c:pt>
                <c:pt idx="7">
                  <c:v>the UK</c:v>
                </c:pt>
              </c:strCache>
            </c:strRef>
          </c:cat>
          <c:val>
            <c:numRef>
              <c:f>Sheet1!$I$2:$I$9</c:f>
              <c:numCache>
                <c:formatCode>General</c:formatCode>
                <c:ptCount val="8"/>
                <c:pt idx="0">
                  <c:v>0.009794511</c:v>
                </c:pt>
                <c:pt idx="1">
                  <c:v>0.004082401</c:v>
                </c:pt>
                <c:pt idx="2">
                  <c:v>0.014735556</c:v>
                </c:pt>
                <c:pt idx="3">
                  <c:v>0.003160714</c:v>
                </c:pt>
                <c:pt idx="4">
                  <c:v>0.006424601</c:v>
                </c:pt>
                <c:pt idx="5">
                  <c:v>0.034918582</c:v>
                </c:pt>
                <c:pt idx="6">
                  <c:v>0.041875736</c:v>
                </c:pt>
                <c:pt idx="7">
                  <c:v>0.031100388</c:v>
                </c:pt>
              </c:numCache>
            </c:numRef>
          </c:val>
        </c:ser>
        <c:ser>
          <c:idx val="8"/>
          <c:order val="8"/>
          <c:tx>
            <c:strRef>
              <c:f>Sheet1!$J$1</c:f>
              <c:strCache>
                <c:ptCount val="1"/>
                <c:pt idx="0">
                  <c:v>70-100</c:v>
                </c:pt>
              </c:strCache>
            </c:strRef>
          </c:tx>
          <c:spPr>
            <a:solidFill>
              <a:srgbClr val="70A6ED">
                <a:alpha val="50000"/>
              </a:srgbClr>
            </a:solidFill>
            <a:ln w="12700" cap="flat">
              <a:noFill/>
              <a:miter lim="400000"/>
            </a:ln>
            <a:effectLst/>
          </c:spPr>
          <c:invertIfNegative val="0"/>
          <c:dLbls>
            <c:delete val="1"/>
          </c:dLbls>
          <c:cat>
            <c:strRef>
              <c:f>Sheet1!$A$2:$A$9</c:f>
              <c:strCache>
                <c:ptCount val="8"/>
                <c:pt idx="0">
                  <c:v>Thailand</c:v>
                </c:pt>
                <c:pt idx="1">
                  <c:v>Indonesia</c:v>
                </c:pt>
                <c:pt idx="2">
                  <c:v>Vietnam</c:v>
                </c:pt>
                <c:pt idx="3">
                  <c:v>the Philippines</c:v>
                </c:pt>
                <c:pt idx="4">
                  <c:v>Malaysia</c:v>
                </c:pt>
                <c:pt idx="5">
                  <c:v>Singapore</c:v>
                </c:pt>
                <c:pt idx="6">
                  <c:v>the US</c:v>
                </c:pt>
                <c:pt idx="7">
                  <c:v>the UK</c:v>
                </c:pt>
              </c:strCache>
            </c:strRef>
          </c:cat>
          <c:val>
            <c:numRef>
              <c:f>Sheet1!$J$2:$J$9</c:f>
              <c:numCache>
                <c:formatCode>General</c:formatCode>
                <c:ptCount val="8"/>
                <c:pt idx="0">
                  <c:v>0.004819818</c:v>
                </c:pt>
                <c:pt idx="1">
                  <c:v>0.002541217</c:v>
                </c:pt>
                <c:pt idx="2">
                  <c:v>0.008853883</c:v>
                </c:pt>
                <c:pt idx="3">
                  <c:v>0.001704037</c:v>
                </c:pt>
                <c:pt idx="4">
                  <c:v>0.002877114</c:v>
                </c:pt>
                <c:pt idx="5">
                  <c:v>0.023514197</c:v>
                </c:pt>
                <c:pt idx="6">
                  <c:v>0.023539615</c:v>
                </c:pt>
                <c:pt idx="7">
                  <c:v>0.016558601</c:v>
                </c:pt>
              </c:numCache>
            </c:numRef>
          </c:val>
        </c:ser>
        <c:ser>
          <c:idx val="9"/>
          <c:order val="9"/>
          <c:tx>
            <c:strRef>
              <c:f>Sheet1!$K$1</c:f>
              <c:strCache>
                <c:ptCount val="1"/>
                <c:pt idx="0">
                  <c:v>&gt;100</c:v>
                </c:pt>
              </c:strCache>
            </c:strRef>
          </c:tx>
          <c:spPr>
            <a:solidFill>
              <a:srgbClr val="697EED">
                <a:alpha val="50000"/>
              </a:srgbClr>
            </a:solidFill>
            <a:ln w="12700" cap="flat">
              <a:noFill/>
              <a:miter lim="400000"/>
            </a:ln>
            <a:effectLst/>
          </c:spPr>
          <c:invertIfNegative val="0"/>
          <c:dLbls>
            <c:delete val="1"/>
          </c:dLbls>
          <c:cat>
            <c:strRef>
              <c:f>Sheet1!$A$2:$A$9</c:f>
              <c:strCache>
                <c:ptCount val="8"/>
                <c:pt idx="0">
                  <c:v>Thailand</c:v>
                </c:pt>
                <c:pt idx="1">
                  <c:v>Indonesia</c:v>
                </c:pt>
                <c:pt idx="2">
                  <c:v>Vietnam</c:v>
                </c:pt>
                <c:pt idx="3">
                  <c:v>the Philippines</c:v>
                </c:pt>
                <c:pt idx="4">
                  <c:v>Malaysia</c:v>
                </c:pt>
                <c:pt idx="5">
                  <c:v>Singapore</c:v>
                </c:pt>
                <c:pt idx="6">
                  <c:v>the US</c:v>
                </c:pt>
                <c:pt idx="7">
                  <c:v>the UK</c:v>
                </c:pt>
              </c:strCache>
            </c:strRef>
          </c:cat>
          <c:val>
            <c:numRef>
              <c:f>Sheet1!$K$2:$K$9</c:f>
              <c:numCache>
                <c:formatCode>General</c:formatCode>
                <c:ptCount val="8"/>
                <c:pt idx="0">
                  <c:v>0.004300735</c:v>
                </c:pt>
                <c:pt idx="1">
                  <c:v>0.003579642</c:v>
                </c:pt>
                <c:pt idx="2">
                  <c:v>0.008424564</c:v>
                </c:pt>
                <c:pt idx="3">
                  <c:v>0.001589102</c:v>
                </c:pt>
                <c:pt idx="4">
                  <c:v>0.002834172</c:v>
                </c:pt>
                <c:pt idx="5">
                  <c:v>0.042678267</c:v>
                </c:pt>
                <c:pt idx="6">
                  <c:v>0.022868529</c:v>
                </c:pt>
                <c:pt idx="7">
                  <c:v>0.014475817</c:v>
                </c:pt>
              </c:numCache>
            </c:numRef>
          </c:val>
        </c:ser>
        <c:dLbls>
          <c:showLegendKey val="0"/>
          <c:showVal val="0"/>
          <c:showCatName val="0"/>
          <c:showSerName val="0"/>
          <c:showPercent val="0"/>
          <c:showBubbleSize val="0"/>
        </c:dLbls>
        <c:gapWidth val="60"/>
        <c:overlap val="100"/>
        <c:axId val="2094734552"/>
        <c:axId val="2094734553"/>
      </c:barChart>
      <c:catAx>
        <c:axId val="2094734552"/>
        <c:scaling>
          <c:orientation val="maxMin"/>
        </c:scaling>
        <c:delete val="0"/>
        <c:axPos val="l"/>
        <c:numFmt formatCode="General" sourceLinked="0"/>
        <c:majorTickMark val="none"/>
        <c:minorTickMark val="none"/>
        <c:tickLblPos val="nextTo"/>
        <c:spPr>
          <a:ln w="12700" cap="flat" cmpd="sng" algn="ctr">
            <a:solidFill>
              <a:srgbClr val="000000"/>
            </a:solidFill>
            <a:prstDash val="solid"/>
            <a:miter lim="400000"/>
          </a:ln>
        </c:spPr>
        <c:txPr>
          <a:bodyPr rot="0" spcFirstLastPara="0" vertOverflow="ellipsis" vert="horz" wrap="square" anchor="ctr" anchorCtr="1"/>
          <a:lstStyle/>
          <a:p>
            <a:pPr>
              <a:defRPr lang="zh-CN" sz="2000" b="0" i="0" u="none" strike="noStrike" kern="1200" baseline="0">
                <a:solidFill>
                  <a:srgbClr val="424242"/>
                </a:solidFill>
                <a:latin typeface="Times New Roman" panose="02020603050405020304" charset="0"/>
                <a:ea typeface="Times New Roman" panose="02020603050405020304" charset="0"/>
                <a:cs typeface="+mn-cs"/>
              </a:defRPr>
            </a:pPr>
          </a:p>
        </c:txPr>
        <c:crossAx val="2094734553"/>
        <c:crosses val="autoZero"/>
        <c:auto val="1"/>
        <c:lblAlgn val="ctr"/>
        <c:lblOffset val="100"/>
        <c:noMultiLvlLbl val="1"/>
      </c:catAx>
      <c:valAx>
        <c:axId val="2094734553"/>
        <c:scaling>
          <c:orientation val="minMax"/>
          <c:max val="1"/>
        </c:scaling>
        <c:delete val="0"/>
        <c:axPos val="t"/>
        <c:numFmt formatCode="General" sourceLinked="0"/>
        <c:majorTickMark val="none"/>
        <c:minorTickMark val="none"/>
        <c:tickLblPos val="high"/>
        <c:spPr>
          <a:ln w="12700" cap="flat" cmpd="sng" algn="ctr">
            <a:noFill/>
            <a:prstDash val="solid"/>
            <a:miter lim="400000"/>
          </a:ln>
        </c:spPr>
        <c:txPr>
          <a:bodyPr rot="0" spcFirstLastPara="0" vertOverflow="ellipsis" vert="horz" wrap="square" anchor="ctr" anchorCtr="1"/>
          <a:lstStyle/>
          <a:p>
            <a:pPr>
              <a:defRPr lang="zh-CN" sz="2000" b="0" i="0" u="none" strike="noStrike" kern="1200" baseline="0">
                <a:solidFill>
                  <a:srgbClr val="424242"/>
                </a:solidFill>
                <a:latin typeface="Times New Roman" panose="02020603050405020304" charset="0"/>
                <a:ea typeface="+mn-ea"/>
                <a:cs typeface="+mn-cs"/>
              </a:defRPr>
            </a:pPr>
          </a:p>
        </c:txPr>
        <c:crossAx val="2094734552"/>
        <c:crosses val="autoZero"/>
        <c:crossBetween val="between"/>
        <c:majorUnit val="0.25"/>
        <c:minorUnit val="0.125"/>
      </c:valAx>
      <c:spPr>
        <a:noFill/>
        <a:ln w="12700" cap="flat">
          <a:noFill/>
          <a:miter lim="400000"/>
        </a:ln>
        <a:effectLst/>
      </c:spPr>
    </c:plotArea>
    <c:plotVisOnly val="1"/>
    <c:dispBlanksAs val="gap"/>
    <c:showDLblsOverMax val="1"/>
  </c:chart>
  <c:spPr>
    <a:noFill/>
    <a:ln>
      <a:noFill/>
    </a:ln>
    <a:effectLst/>
  </c:spPr>
  <c:txPr>
    <a:bodyPr/>
    <a:lstStyle/>
    <a:p>
      <a:pPr>
        <a:defRPr lang="zh-CN"/>
      </a:pPr>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1"/>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1618"/>
          <c:y val="0.066302"/>
          <c:w val="0.849009"/>
          <c:h val="0.65391"/>
        </c:manualLayout>
      </c:layout>
      <c:barChart>
        <c:barDir val="bar"/>
        <c:grouping val="stacked"/>
        <c:varyColors val="0"/>
        <c:ser>
          <c:idx val="0"/>
          <c:order val="0"/>
          <c:tx>
            <c:strRef>
              <c:f>Sheet1!$B$1</c:f>
              <c:strCache>
                <c:ptCount val="1"/>
                <c:pt idx="0">
                  <c:v>0-5</c:v>
                </c:pt>
              </c:strCache>
            </c:strRef>
          </c:tx>
          <c:spPr>
            <a:solidFill>
              <a:srgbClr val="6E62ED">
                <a:alpha val="80000"/>
              </a:srgbClr>
            </a:solidFill>
            <a:ln w="12700" cap="flat">
              <a:noFill/>
              <a:miter lim="400000"/>
            </a:ln>
            <a:effectLst/>
          </c:spPr>
          <c:invertIfNegative val="0"/>
          <c:dLbls>
            <c:delete val="1"/>
          </c:dLbls>
          <c:cat>
            <c:strRef>
              <c:f>Sheet1!$A$2:$A$9</c:f>
              <c:strCache>
                <c:ptCount val="8"/>
                <c:pt idx="0">
                  <c:v>Thailand</c:v>
                </c:pt>
                <c:pt idx="1">
                  <c:v>Indonesia</c:v>
                </c:pt>
                <c:pt idx="2">
                  <c:v>Vietnam</c:v>
                </c:pt>
                <c:pt idx="3">
                  <c:v>the Philippines</c:v>
                </c:pt>
                <c:pt idx="4">
                  <c:v>Malaysia</c:v>
                </c:pt>
                <c:pt idx="5">
                  <c:v>Singapore</c:v>
                </c:pt>
                <c:pt idx="6">
                  <c:v>the US</c:v>
                </c:pt>
                <c:pt idx="7">
                  <c:v>the UK</c:v>
                </c:pt>
              </c:strCache>
            </c:strRef>
          </c:cat>
          <c:val>
            <c:numRef>
              <c:f>Sheet1!$B$2:$B$9</c:f>
              <c:numCache>
                <c:formatCode>General</c:formatCode>
                <c:ptCount val="8"/>
                <c:pt idx="0">
                  <c:v>0.199193374</c:v>
                </c:pt>
                <c:pt idx="1">
                  <c:v>0.298996808</c:v>
                </c:pt>
                <c:pt idx="2">
                  <c:v>0.183509928</c:v>
                </c:pt>
                <c:pt idx="3">
                  <c:v>0.659507501</c:v>
                </c:pt>
                <c:pt idx="4">
                  <c:v>0.246782031</c:v>
                </c:pt>
                <c:pt idx="5">
                  <c:v>0.029922289</c:v>
                </c:pt>
                <c:pt idx="6">
                  <c:v>0.036636325</c:v>
                </c:pt>
                <c:pt idx="7">
                  <c:v>0.060642052</c:v>
                </c:pt>
              </c:numCache>
            </c:numRef>
          </c:val>
        </c:ser>
        <c:ser>
          <c:idx val="1"/>
          <c:order val="1"/>
          <c:tx>
            <c:strRef>
              <c:f>Sheet1!$C$1</c:f>
              <c:strCache>
                <c:ptCount val="1"/>
                <c:pt idx="0">
                  <c:v>5-10</c:v>
                </c:pt>
              </c:strCache>
            </c:strRef>
          </c:tx>
          <c:spPr>
            <a:solidFill>
              <a:srgbClr val="7DD0EE">
                <a:alpha val="80000"/>
              </a:srgbClr>
            </a:solidFill>
            <a:ln w="12700" cap="flat">
              <a:noFill/>
              <a:miter lim="400000"/>
            </a:ln>
            <a:effectLst/>
          </c:spPr>
          <c:invertIfNegative val="0"/>
          <c:dLbls>
            <c:delete val="1"/>
          </c:dLbls>
          <c:cat>
            <c:strRef>
              <c:f>Sheet1!$A$2:$A$9</c:f>
              <c:strCache>
                <c:ptCount val="8"/>
                <c:pt idx="0">
                  <c:v>Thailand</c:v>
                </c:pt>
                <c:pt idx="1">
                  <c:v>Indonesia</c:v>
                </c:pt>
                <c:pt idx="2">
                  <c:v>Vietnam</c:v>
                </c:pt>
                <c:pt idx="3">
                  <c:v>the Philippines</c:v>
                </c:pt>
                <c:pt idx="4">
                  <c:v>Malaysia</c:v>
                </c:pt>
                <c:pt idx="5">
                  <c:v>Singapore</c:v>
                </c:pt>
                <c:pt idx="6">
                  <c:v>the US</c:v>
                </c:pt>
                <c:pt idx="7">
                  <c:v>the UK</c:v>
                </c:pt>
              </c:strCache>
            </c:strRef>
          </c:cat>
          <c:val>
            <c:numRef>
              <c:f>Sheet1!$C$2:$C$9</c:f>
              <c:numCache>
                <c:formatCode>General</c:formatCode>
                <c:ptCount val="8"/>
                <c:pt idx="0">
                  <c:v>0.211057246</c:v>
                </c:pt>
                <c:pt idx="1">
                  <c:v>0.336012178</c:v>
                </c:pt>
                <c:pt idx="2">
                  <c:v>0.322439003</c:v>
                </c:pt>
                <c:pt idx="3">
                  <c:v>0.238837375</c:v>
                </c:pt>
                <c:pt idx="4">
                  <c:v>0.298698161</c:v>
                </c:pt>
                <c:pt idx="5">
                  <c:v>0.070658154</c:v>
                </c:pt>
                <c:pt idx="6">
                  <c:v>0.104176068</c:v>
                </c:pt>
                <c:pt idx="7">
                  <c:v>0.101892942</c:v>
                </c:pt>
              </c:numCache>
            </c:numRef>
          </c:val>
        </c:ser>
        <c:ser>
          <c:idx val="2"/>
          <c:order val="2"/>
          <c:tx>
            <c:strRef>
              <c:f>Sheet1!$D$1</c:f>
              <c:strCache>
                <c:ptCount val="1"/>
                <c:pt idx="0">
                  <c:v>10-15</c:v>
                </c:pt>
              </c:strCache>
            </c:strRef>
          </c:tx>
          <c:spPr>
            <a:solidFill>
              <a:srgbClr val="71A6ED"/>
            </a:solidFill>
            <a:ln w="12700" cap="flat">
              <a:noFill/>
              <a:miter lim="400000"/>
            </a:ln>
            <a:effectLst/>
          </c:spPr>
          <c:invertIfNegative val="0"/>
          <c:dLbls>
            <c:delete val="1"/>
          </c:dLbls>
          <c:cat>
            <c:strRef>
              <c:f>Sheet1!$A$2:$A$9</c:f>
              <c:strCache>
                <c:ptCount val="8"/>
                <c:pt idx="0">
                  <c:v>Thailand</c:v>
                </c:pt>
                <c:pt idx="1">
                  <c:v>Indonesia</c:v>
                </c:pt>
                <c:pt idx="2">
                  <c:v>Vietnam</c:v>
                </c:pt>
                <c:pt idx="3">
                  <c:v>the Philippines</c:v>
                </c:pt>
                <c:pt idx="4">
                  <c:v>Malaysia</c:v>
                </c:pt>
                <c:pt idx="5">
                  <c:v>Singapore</c:v>
                </c:pt>
                <c:pt idx="6">
                  <c:v>the US</c:v>
                </c:pt>
                <c:pt idx="7">
                  <c:v>the UK</c:v>
                </c:pt>
              </c:strCache>
            </c:strRef>
          </c:cat>
          <c:val>
            <c:numRef>
              <c:f>Sheet1!$D$2:$D$9</c:f>
              <c:numCache>
                <c:formatCode>General</c:formatCode>
                <c:ptCount val="8"/>
                <c:pt idx="0">
                  <c:v>0.129182642</c:v>
                </c:pt>
                <c:pt idx="1">
                  <c:v>0.13430564</c:v>
                </c:pt>
                <c:pt idx="2">
                  <c:v>0.191536697</c:v>
                </c:pt>
                <c:pt idx="3">
                  <c:v>0.051430882</c:v>
                </c:pt>
                <c:pt idx="4">
                  <c:v>0.163926446</c:v>
                </c:pt>
                <c:pt idx="5">
                  <c:v>0.073173629</c:v>
                </c:pt>
                <c:pt idx="6">
                  <c:v>0.138977011</c:v>
                </c:pt>
                <c:pt idx="7">
                  <c:v>0.170156182</c:v>
                </c:pt>
              </c:numCache>
            </c:numRef>
          </c:val>
        </c:ser>
        <c:ser>
          <c:idx val="3"/>
          <c:order val="3"/>
          <c:tx>
            <c:strRef>
              <c:f>Sheet1!$E$1</c:f>
              <c:strCache>
                <c:ptCount val="1"/>
                <c:pt idx="0">
                  <c:v>15-20</c:v>
                </c:pt>
              </c:strCache>
            </c:strRef>
          </c:tx>
          <c:spPr>
            <a:solidFill>
              <a:srgbClr val="697EEC"/>
            </a:solidFill>
            <a:ln w="12700" cap="flat">
              <a:noFill/>
              <a:miter lim="400000"/>
            </a:ln>
            <a:effectLst/>
          </c:spPr>
          <c:invertIfNegative val="0"/>
          <c:dLbls>
            <c:delete val="1"/>
          </c:dLbls>
          <c:cat>
            <c:strRef>
              <c:f>Sheet1!$A$2:$A$9</c:f>
              <c:strCache>
                <c:ptCount val="8"/>
                <c:pt idx="0">
                  <c:v>Thailand</c:v>
                </c:pt>
                <c:pt idx="1">
                  <c:v>Indonesia</c:v>
                </c:pt>
                <c:pt idx="2">
                  <c:v>Vietnam</c:v>
                </c:pt>
                <c:pt idx="3">
                  <c:v>the Philippines</c:v>
                </c:pt>
                <c:pt idx="4">
                  <c:v>Malaysia</c:v>
                </c:pt>
                <c:pt idx="5">
                  <c:v>Singapore</c:v>
                </c:pt>
                <c:pt idx="6">
                  <c:v>the US</c:v>
                </c:pt>
                <c:pt idx="7">
                  <c:v>the UK</c:v>
                </c:pt>
              </c:strCache>
            </c:strRef>
          </c:cat>
          <c:val>
            <c:numRef>
              <c:f>Sheet1!$E$2:$E$9</c:f>
              <c:numCache>
                <c:formatCode>General</c:formatCode>
                <c:ptCount val="8"/>
                <c:pt idx="0">
                  <c:v>0.098983016</c:v>
                </c:pt>
                <c:pt idx="1">
                  <c:v>0.06675067</c:v>
                </c:pt>
                <c:pt idx="2">
                  <c:v>0.094733145</c:v>
                </c:pt>
                <c:pt idx="3">
                  <c:v>0.020434906</c:v>
                </c:pt>
                <c:pt idx="4">
                  <c:v>0.080294476</c:v>
                </c:pt>
                <c:pt idx="5">
                  <c:v>0.04218402</c:v>
                </c:pt>
                <c:pt idx="6">
                  <c:v>0.145832895</c:v>
                </c:pt>
                <c:pt idx="7">
                  <c:v>0.146138975</c:v>
                </c:pt>
              </c:numCache>
            </c:numRef>
          </c:val>
        </c:ser>
        <c:ser>
          <c:idx val="4"/>
          <c:order val="4"/>
          <c:tx>
            <c:strRef>
              <c:f>Sheet1!$F$1</c:f>
              <c:strCache>
                <c:ptCount val="1"/>
                <c:pt idx="0">
                  <c:v>20-30</c:v>
                </c:pt>
              </c:strCache>
            </c:strRef>
          </c:tx>
          <c:spPr>
            <a:solidFill>
              <a:srgbClr val="7468ED"/>
            </a:solidFill>
            <a:ln w="12700" cap="flat">
              <a:noFill/>
              <a:miter lim="400000"/>
            </a:ln>
            <a:effectLst/>
          </c:spPr>
          <c:invertIfNegative val="0"/>
          <c:dLbls>
            <c:delete val="1"/>
          </c:dLbls>
          <c:cat>
            <c:strRef>
              <c:f>Sheet1!$A$2:$A$9</c:f>
              <c:strCache>
                <c:ptCount val="8"/>
                <c:pt idx="0">
                  <c:v>Thailand</c:v>
                </c:pt>
                <c:pt idx="1">
                  <c:v>Indonesia</c:v>
                </c:pt>
                <c:pt idx="2">
                  <c:v>Vietnam</c:v>
                </c:pt>
                <c:pt idx="3">
                  <c:v>the Philippines</c:v>
                </c:pt>
                <c:pt idx="4">
                  <c:v>Malaysia</c:v>
                </c:pt>
                <c:pt idx="5">
                  <c:v>Singapore</c:v>
                </c:pt>
                <c:pt idx="6">
                  <c:v>the US</c:v>
                </c:pt>
                <c:pt idx="7">
                  <c:v>the UK</c:v>
                </c:pt>
              </c:strCache>
            </c:strRef>
          </c:cat>
          <c:val>
            <c:numRef>
              <c:f>Sheet1!$F$2:$F$9</c:f>
              <c:numCache>
                <c:formatCode>General</c:formatCode>
                <c:ptCount val="8"/>
                <c:pt idx="0">
                  <c:v>0.126087961</c:v>
                </c:pt>
                <c:pt idx="1">
                  <c:v>0.057252206</c:v>
                </c:pt>
                <c:pt idx="2">
                  <c:v>0.072520563</c:v>
                </c:pt>
                <c:pt idx="3">
                  <c:v>0.016882108</c:v>
                </c:pt>
                <c:pt idx="4">
                  <c:v>0.094260313</c:v>
                </c:pt>
                <c:pt idx="5">
                  <c:v>0.083371584</c:v>
                </c:pt>
                <c:pt idx="6">
                  <c:v>0.230387839</c:v>
                </c:pt>
                <c:pt idx="7">
                  <c:v>0.268835414</c:v>
                </c:pt>
              </c:numCache>
            </c:numRef>
          </c:val>
        </c:ser>
        <c:ser>
          <c:idx val="5"/>
          <c:order val="5"/>
          <c:tx>
            <c:strRef>
              <c:f>Sheet1!$G$1</c:f>
              <c:strCache>
                <c:ptCount val="1"/>
                <c:pt idx="0">
                  <c:v>30-40</c:v>
                </c:pt>
              </c:strCache>
            </c:strRef>
          </c:tx>
          <c:spPr>
            <a:solidFill>
              <a:srgbClr val="9C6EEE"/>
            </a:solidFill>
            <a:ln w="12700" cap="flat">
              <a:noFill/>
              <a:miter lim="400000"/>
            </a:ln>
            <a:effectLst/>
          </c:spPr>
          <c:invertIfNegative val="0"/>
          <c:dLbls>
            <c:delete val="1"/>
          </c:dLbls>
          <c:cat>
            <c:strRef>
              <c:f>Sheet1!$A$2:$A$9</c:f>
              <c:strCache>
                <c:ptCount val="8"/>
                <c:pt idx="0">
                  <c:v>Thailand</c:v>
                </c:pt>
                <c:pt idx="1">
                  <c:v>Indonesia</c:v>
                </c:pt>
                <c:pt idx="2">
                  <c:v>Vietnam</c:v>
                </c:pt>
                <c:pt idx="3">
                  <c:v>the Philippines</c:v>
                </c:pt>
                <c:pt idx="4">
                  <c:v>Malaysia</c:v>
                </c:pt>
                <c:pt idx="5">
                  <c:v>Singapore</c:v>
                </c:pt>
                <c:pt idx="6">
                  <c:v>the US</c:v>
                </c:pt>
                <c:pt idx="7">
                  <c:v>the UK</c:v>
                </c:pt>
              </c:strCache>
            </c:strRef>
          </c:cat>
          <c:val>
            <c:numRef>
              <c:f>Sheet1!$G$2:$G$9</c:f>
              <c:numCache>
                <c:formatCode>General</c:formatCode>
                <c:ptCount val="8"/>
                <c:pt idx="0">
                  <c:v>0.036020742</c:v>
                </c:pt>
                <c:pt idx="1">
                  <c:v>0.027580269</c:v>
                </c:pt>
                <c:pt idx="2">
                  <c:v>0.031810095</c:v>
                </c:pt>
                <c:pt idx="3">
                  <c:v>0.006524783</c:v>
                </c:pt>
                <c:pt idx="4">
                  <c:v>0.051028741</c:v>
                </c:pt>
                <c:pt idx="5">
                  <c:v>0.048623724</c:v>
                </c:pt>
                <c:pt idx="6">
                  <c:v>0.15062606</c:v>
                </c:pt>
                <c:pt idx="7">
                  <c:v>0.129286862</c:v>
                </c:pt>
              </c:numCache>
            </c:numRef>
          </c:val>
        </c:ser>
        <c:ser>
          <c:idx val="6"/>
          <c:order val="6"/>
          <c:tx>
            <c:strRef>
              <c:f>Sheet1!$H$1</c:f>
              <c:strCache>
                <c:ptCount val="1"/>
                <c:pt idx="0">
                  <c:v>40-50</c:v>
                </c:pt>
              </c:strCache>
            </c:strRef>
          </c:tx>
          <c:spPr>
            <a:solidFill>
              <a:srgbClr val="6F62ED">
                <a:alpha val="50000"/>
              </a:srgbClr>
            </a:solidFill>
            <a:ln w="12700" cap="flat">
              <a:noFill/>
              <a:miter lim="400000"/>
            </a:ln>
            <a:effectLst/>
          </c:spPr>
          <c:invertIfNegative val="0"/>
          <c:dLbls>
            <c:delete val="1"/>
          </c:dLbls>
          <c:cat>
            <c:strRef>
              <c:f>Sheet1!$A$2:$A$9</c:f>
              <c:strCache>
                <c:ptCount val="8"/>
                <c:pt idx="0">
                  <c:v>Thailand</c:v>
                </c:pt>
                <c:pt idx="1">
                  <c:v>Indonesia</c:v>
                </c:pt>
                <c:pt idx="2">
                  <c:v>Vietnam</c:v>
                </c:pt>
                <c:pt idx="3">
                  <c:v>the Philippines</c:v>
                </c:pt>
                <c:pt idx="4">
                  <c:v>Malaysia</c:v>
                </c:pt>
                <c:pt idx="5">
                  <c:v>Singapore</c:v>
                </c:pt>
                <c:pt idx="6">
                  <c:v>the US</c:v>
                </c:pt>
                <c:pt idx="7">
                  <c:v>the UK</c:v>
                </c:pt>
              </c:strCache>
            </c:strRef>
          </c:cat>
          <c:val>
            <c:numRef>
              <c:f>Sheet1!$H$2:$H$9</c:f>
              <c:numCache>
                <c:formatCode>General</c:formatCode>
                <c:ptCount val="8"/>
                <c:pt idx="0">
                  <c:v>0.017096752</c:v>
                </c:pt>
                <c:pt idx="1">
                  <c:v>0.015697976</c:v>
                </c:pt>
                <c:pt idx="2">
                  <c:v>0.013575718</c:v>
                </c:pt>
                <c:pt idx="3">
                  <c:v>0.003340932</c:v>
                </c:pt>
                <c:pt idx="4">
                  <c:v>0.01996885</c:v>
                </c:pt>
                <c:pt idx="5">
                  <c:v>0.03913704</c:v>
                </c:pt>
                <c:pt idx="6">
                  <c:v>0.083377363</c:v>
                </c:pt>
                <c:pt idx="7">
                  <c:v>0.055759528</c:v>
                </c:pt>
              </c:numCache>
            </c:numRef>
          </c:val>
        </c:ser>
        <c:ser>
          <c:idx val="7"/>
          <c:order val="7"/>
          <c:tx>
            <c:strRef>
              <c:f>Sheet1!$I$1</c:f>
              <c:strCache>
                <c:ptCount val="1"/>
                <c:pt idx="0">
                  <c:v>50-70</c:v>
                </c:pt>
              </c:strCache>
            </c:strRef>
          </c:tx>
          <c:spPr>
            <a:solidFill>
              <a:srgbClr val="7ED0EE">
                <a:alpha val="50000"/>
              </a:srgbClr>
            </a:solidFill>
            <a:ln w="12700" cap="flat">
              <a:noFill/>
              <a:miter lim="400000"/>
            </a:ln>
            <a:effectLst/>
          </c:spPr>
          <c:invertIfNegative val="0"/>
          <c:dLbls>
            <c:delete val="1"/>
          </c:dLbls>
          <c:cat>
            <c:strRef>
              <c:f>Sheet1!$A$2:$A$9</c:f>
              <c:strCache>
                <c:ptCount val="8"/>
                <c:pt idx="0">
                  <c:v>Thailand</c:v>
                </c:pt>
                <c:pt idx="1">
                  <c:v>Indonesia</c:v>
                </c:pt>
                <c:pt idx="2">
                  <c:v>Vietnam</c:v>
                </c:pt>
                <c:pt idx="3">
                  <c:v>the Philippines</c:v>
                </c:pt>
                <c:pt idx="4">
                  <c:v>Malaysia</c:v>
                </c:pt>
                <c:pt idx="5">
                  <c:v>Singapore</c:v>
                </c:pt>
                <c:pt idx="6">
                  <c:v>the US</c:v>
                </c:pt>
                <c:pt idx="7">
                  <c:v>the UK</c:v>
                </c:pt>
              </c:strCache>
            </c:strRef>
          </c:cat>
          <c:val>
            <c:numRef>
              <c:f>Sheet1!$I$2:$I$9</c:f>
              <c:numCache>
                <c:formatCode>General</c:formatCode>
                <c:ptCount val="8"/>
                <c:pt idx="0">
                  <c:v>0.014364662</c:v>
                </c:pt>
                <c:pt idx="1">
                  <c:v>0.01144266</c:v>
                </c:pt>
                <c:pt idx="2">
                  <c:v>0.014001785</c:v>
                </c:pt>
                <c:pt idx="3">
                  <c:v>0.00176073</c:v>
                </c:pt>
                <c:pt idx="4">
                  <c:v>0.026504499</c:v>
                </c:pt>
                <c:pt idx="5">
                  <c:v>0.030715658</c:v>
                </c:pt>
                <c:pt idx="6">
                  <c:v>0.058974825</c:v>
                </c:pt>
                <c:pt idx="7">
                  <c:v>0.036486239</c:v>
                </c:pt>
              </c:numCache>
            </c:numRef>
          </c:val>
        </c:ser>
        <c:ser>
          <c:idx val="8"/>
          <c:order val="8"/>
          <c:tx>
            <c:strRef>
              <c:f>Sheet1!$J$1</c:f>
              <c:strCache>
                <c:ptCount val="1"/>
                <c:pt idx="0">
                  <c:v>70-100</c:v>
                </c:pt>
              </c:strCache>
            </c:strRef>
          </c:tx>
          <c:spPr>
            <a:solidFill>
              <a:srgbClr val="70A6ED">
                <a:alpha val="50000"/>
              </a:srgbClr>
            </a:solidFill>
            <a:ln w="12700" cap="flat">
              <a:noFill/>
              <a:miter lim="400000"/>
            </a:ln>
            <a:effectLst/>
          </c:spPr>
          <c:invertIfNegative val="0"/>
          <c:dLbls>
            <c:delete val="1"/>
          </c:dLbls>
          <c:cat>
            <c:strRef>
              <c:f>Sheet1!$A$2:$A$9</c:f>
              <c:strCache>
                <c:ptCount val="8"/>
                <c:pt idx="0">
                  <c:v>Thailand</c:v>
                </c:pt>
                <c:pt idx="1">
                  <c:v>Indonesia</c:v>
                </c:pt>
                <c:pt idx="2">
                  <c:v>Vietnam</c:v>
                </c:pt>
                <c:pt idx="3">
                  <c:v>the Philippines</c:v>
                </c:pt>
                <c:pt idx="4">
                  <c:v>Malaysia</c:v>
                </c:pt>
                <c:pt idx="5">
                  <c:v>Singapore</c:v>
                </c:pt>
                <c:pt idx="6">
                  <c:v>the US</c:v>
                </c:pt>
                <c:pt idx="7">
                  <c:v>the UK</c:v>
                </c:pt>
              </c:strCache>
            </c:strRef>
          </c:cat>
          <c:val>
            <c:numRef>
              <c:f>Sheet1!$J$2:$J$9</c:f>
              <c:numCache>
                <c:formatCode>General</c:formatCode>
                <c:ptCount val="8"/>
                <c:pt idx="0">
                  <c:v>0.009632038</c:v>
                </c:pt>
                <c:pt idx="1">
                  <c:v>0.005917981</c:v>
                </c:pt>
                <c:pt idx="2">
                  <c:v>0.007772745</c:v>
                </c:pt>
                <c:pt idx="3">
                  <c:v>0.000620068</c:v>
                </c:pt>
                <c:pt idx="4">
                  <c:v>0.012960125</c:v>
                </c:pt>
                <c:pt idx="5">
                  <c:v>0.029129849</c:v>
                </c:pt>
                <c:pt idx="6">
                  <c:v>0.031243467</c:v>
                </c:pt>
                <c:pt idx="7">
                  <c:v>0.012429642</c:v>
                </c:pt>
              </c:numCache>
            </c:numRef>
          </c:val>
        </c:ser>
        <c:ser>
          <c:idx val="9"/>
          <c:order val="9"/>
          <c:tx>
            <c:strRef>
              <c:f>Sheet1!$K$1</c:f>
              <c:strCache>
                <c:ptCount val="1"/>
                <c:pt idx="0">
                  <c:v>&gt;100</c:v>
                </c:pt>
              </c:strCache>
            </c:strRef>
          </c:tx>
          <c:spPr>
            <a:solidFill>
              <a:srgbClr val="697EED">
                <a:alpha val="50000"/>
              </a:srgbClr>
            </a:solidFill>
            <a:ln w="12700" cap="flat">
              <a:noFill/>
              <a:miter lim="400000"/>
            </a:ln>
            <a:effectLst/>
          </c:spPr>
          <c:invertIfNegative val="0"/>
          <c:dLbls>
            <c:delete val="1"/>
          </c:dLbls>
          <c:cat>
            <c:strRef>
              <c:f>Sheet1!$A$2:$A$9</c:f>
              <c:strCache>
                <c:ptCount val="8"/>
                <c:pt idx="0">
                  <c:v>Thailand</c:v>
                </c:pt>
                <c:pt idx="1">
                  <c:v>Indonesia</c:v>
                </c:pt>
                <c:pt idx="2">
                  <c:v>Vietnam</c:v>
                </c:pt>
                <c:pt idx="3">
                  <c:v>the Philippines</c:v>
                </c:pt>
                <c:pt idx="4">
                  <c:v>Malaysia</c:v>
                </c:pt>
                <c:pt idx="5">
                  <c:v>Singapore</c:v>
                </c:pt>
                <c:pt idx="6">
                  <c:v>the US</c:v>
                </c:pt>
                <c:pt idx="7">
                  <c:v>the UK</c:v>
                </c:pt>
              </c:strCache>
            </c:strRef>
          </c:cat>
          <c:val>
            <c:numRef>
              <c:f>Sheet1!$K$2:$K$9</c:f>
              <c:numCache>
                <c:formatCode>General</c:formatCode>
                <c:ptCount val="8"/>
                <c:pt idx="0">
                  <c:v>0.158381566</c:v>
                </c:pt>
                <c:pt idx="1">
                  <c:v>0.046043613</c:v>
                </c:pt>
                <c:pt idx="2">
                  <c:v>0.068100321</c:v>
                </c:pt>
                <c:pt idx="3">
                  <c:v>0.000660715</c:v>
                </c:pt>
                <c:pt idx="4">
                  <c:v>0.005576357</c:v>
                </c:pt>
                <c:pt idx="5">
                  <c:v>0.553084054</c:v>
                </c:pt>
                <c:pt idx="6">
                  <c:v>0.019768146</c:v>
                </c:pt>
                <c:pt idx="7">
                  <c:v>0.018372165</c:v>
                </c:pt>
              </c:numCache>
            </c:numRef>
          </c:val>
        </c:ser>
        <c:dLbls>
          <c:showLegendKey val="0"/>
          <c:showVal val="0"/>
          <c:showCatName val="0"/>
          <c:showSerName val="0"/>
          <c:showPercent val="0"/>
          <c:showBubbleSize val="0"/>
        </c:dLbls>
        <c:gapWidth val="60"/>
        <c:overlap val="100"/>
        <c:axId val="2094734552"/>
        <c:axId val="2094734553"/>
      </c:barChart>
      <c:catAx>
        <c:axId val="2094734552"/>
        <c:scaling>
          <c:orientation val="maxMin"/>
        </c:scaling>
        <c:delete val="0"/>
        <c:axPos val="l"/>
        <c:numFmt formatCode="General" sourceLinked="0"/>
        <c:majorTickMark val="none"/>
        <c:minorTickMark val="none"/>
        <c:tickLblPos val="nextTo"/>
        <c:spPr>
          <a:ln w="12700" cap="flat" cmpd="sng" algn="ctr">
            <a:solidFill>
              <a:srgbClr val="000000"/>
            </a:solidFill>
            <a:prstDash val="solid"/>
            <a:miter lim="400000"/>
          </a:ln>
        </c:spPr>
        <c:txPr>
          <a:bodyPr rot="0" spcFirstLastPara="0" vertOverflow="ellipsis" vert="horz" wrap="square" anchor="ctr" anchorCtr="1"/>
          <a:lstStyle/>
          <a:p>
            <a:pPr>
              <a:defRPr lang="zh-CN" sz="20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crossAx val="2094734553"/>
        <c:crosses val="autoZero"/>
        <c:auto val="1"/>
        <c:lblAlgn val="ctr"/>
        <c:lblOffset val="100"/>
        <c:noMultiLvlLbl val="1"/>
      </c:catAx>
      <c:valAx>
        <c:axId val="2094734553"/>
        <c:scaling>
          <c:orientation val="minMax"/>
          <c:max val="1"/>
        </c:scaling>
        <c:delete val="0"/>
        <c:axPos val="t"/>
        <c:numFmt formatCode="General" sourceLinked="0"/>
        <c:majorTickMark val="none"/>
        <c:minorTickMark val="none"/>
        <c:tickLblPos val="high"/>
        <c:spPr>
          <a:ln w="12700" cap="flat" cmpd="sng" algn="ctr">
            <a:noFill/>
            <a:prstDash val="solid"/>
            <a:miter lim="400000"/>
          </a:ln>
        </c:spPr>
        <c:txPr>
          <a:bodyPr rot="0" spcFirstLastPara="0" vertOverflow="ellipsis" vert="horz" wrap="square" anchor="ctr" anchorCtr="1"/>
          <a:lstStyle/>
          <a:p>
            <a:pPr>
              <a:defRPr lang="zh-CN" sz="20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crossAx val="2094734552"/>
        <c:crosses val="autoZero"/>
        <c:crossBetween val="between"/>
        <c:majorUnit val="0.25"/>
        <c:minorUnit val="0.125"/>
      </c:valAx>
      <c:spPr>
        <a:noFill/>
        <a:ln w="12700" cap="flat">
          <a:noFill/>
          <a:miter lim="400000"/>
        </a:ln>
        <a:effectLst/>
      </c:spPr>
    </c:plotArea>
    <c:legend>
      <c:legendPos val="b"/>
      <c:legendEntry>
        <c:idx val="0"/>
        <c:txPr>
          <a:bodyPr rot="0" spcFirstLastPara="0" vertOverflow="ellipsis" vert="horz" wrap="square" anchor="ctr" anchorCtr="1"/>
          <a:lstStyle/>
          <a:p>
            <a:pPr>
              <a:defRPr lang="zh-CN" sz="2000" b="0" i="0" u="none" strike="noStrike" kern="1200" baseline="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1"/>
        <c:txPr>
          <a:bodyPr rot="0" spcFirstLastPara="0" vertOverflow="ellipsis" vert="horz" wrap="square" anchor="ctr" anchorCtr="1"/>
          <a:lstStyle/>
          <a:p>
            <a:pPr>
              <a:defRPr lang="zh-CN" sz="2000" b="0" i="0" u="none" strike="noStrike" kern="1200" baseline="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2"/>
        <c:txPr>
          <a:bodyPr rot="0" spcFirstLastPara="0" vertOverflow="ellipsis" vert="horz" wrap="square" anchor="ctr" anchorCtr="1"/>
          <a:lstStyle/>
          <a:p>
            <a:pPr>
              <a:defRPr lang="zh-CN" sz="2000" b="0" i="0" u="none" strike="noStrike" kern="1200" baseline="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3"/>
        <c:txPr>
          <a:bodyPr rot="0" spcFirstLastPara="0" vertOverflow="ellipsis" vert="horz" wrap="square" anchor="ctr" anchorCtr="1"/>
          <a:lstStyle/>
          <a:p>
            <a:pPr>
              <a:defRPr lang="zh-CN" sz="2000" b="0" i="0" u="none" strike="noStrike" kern="1200" baseline="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4"/>
        <c:txPr>
          <a:bodyPr rot="0" spcFirstLastPara="0" vertOverflow="ellipsis" vert="horz" wrap="square" anchor="ctr" anchorCtr="1"/>
          <a:lstStyle/>
          <a:p>
            <a:pPr>
              <a:defRPr lang="zh-CN" sz="2000" b="0" i="0" u="none" strike="noStrike" kern="1200" baseline="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5"/>
        <c:txPr>
          <a:bodyPr rot="0" spcFirstLastPara="0" vertOverflow="ellipsis" vert="horz" wrap="square" anchor="ctr" anchorCtr="1"/>
          <a:lstStyle/>
          <a:p>
            <a:pPr>
              <a:defRPr lang="zh-CN" sz="2000" b="0" i="0" u="none" strike="noStrike" kern="1200" baseline="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6"/>
        <c:txPr>
          <a:bodyPr rot="0" spcFirstLastPara="0" vertOverflow="ellipsis" vert="horz" wrap="square" anchor="ctr" anchorCtr="1"/>
          <a:lstStyle/>
          <a:p>
            <a:pPr>
              <a:defRPr lang="zh-CN" sz="2000" b="0" i="0" u="none" strike="noStrike" kern="1200" baseline="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7"/>
        <c:txPr>
          <a:bodyPr rot="0" spcFirstLastPara="0" vertOverflow="ellipsis" vert="horz" wrap="square" anchor="ctr" anchorCtr="1"/>
          <a:lstStyle/>
          <a:p>
            <a:pPr>
              <a:defRPr lang="zh-CN" sz="2000" b="0" i="0" u="none" strike="noStrike" kern="1200" baseline="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8"/>
        <c:txPr>
          <a:bodyPr rot="0" spcFirstLastPara="0" vertOverflow="ellipsis" vert="horz" wrap="square" anchor="ctr" anchorCtr="1"/>
          <a:lstStyle/>
          <a:p>
            <a:pPr>
              <a:defRPr lang="zh-CN" sz="2000" b="0" i="0" u="none" strike="noStrike" kern="1200" baseline="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9"/>
        <c:txPr>
          <a:bodyPr rot="0" spcFirstLastPara="0" vertOverflow="ellipsis" vert="horz" wrap="square" anchor="ctr" anchorCtr="1"/>
          <a:lstStyle/>
          <a:p>
            <a:pPr>
              <a:defRPr lang="zh-CN" sz="2000" b="0" i="0" u="none" strike="noStrike" kern="1200" baseline="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ayout>
        <c:manualLayout>
          <c:xMode val="edge"/>
          <c:yMode val="edge"/>
          <c:x val="0.0922438"/>
          <c:y val="0.854896"/>
          <c:w val="0.907756"/>
          <c:h val="0.145104"/>
        </c:manualLayout>
      </c:layout>
      <c:overlay val="1"/>
      <c:spPr>
        <a:noFill/>
        <a:ln w="12700" cap="flat">
          <a:noFill/>
          <a:miter lim="400000"/>
        </a:ln>
        <a:effectLst/>
      </c:spPr>
      <c:txPr>
        <a:bodyPr rot="0" spcFirstLastPara="0" vertOverflow="ellipsis" vert="horz" wrap="square" anchor="ctr" anchorCtr="1"/>
        <a:lstStyle/>
        <a:p>
          <a:pPr>
            <a:defRPr lang="zh-CN" sz="2000" b="0" i="0" u="none" strike="noStrike" kern="1200" baseline="0">
              <a:solidFill>
                <a:srgbClr val="000000"/>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
    <c:plotVisOnly val="1"/>
    <c:dispBlanksAs val="gap"/>
    <c:showDLblsOverMax val="1"/>
  </c:chart>
  <c:spPr>
    <a:noFill/>
    <a:ln>
      <a:noFill/>
    </a:ln>
    <a:effectLst/>
  </c:spPr>
  <c:txPr>
    <a:bodyPr/>
    <a:lstStyle/>
    <a:p>
      <a:pPr>
        <a:defRPr lang="zh-CN">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1"/>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745026"/>
          <c:y val="0.04662"/>
          <c:w val="0.920497"/>
          <c:h val="0.593561"/>
        </c:manualLayout>
      </c:layout>
      <c:barChart>
        <c:barDir val="col"/>
        <c:grouping val="clustered"/>
        <c:varyColors val="0"/>
        <c:ser>
          <c:idx val="0"/>
          <c:order val="0"/>
          <c:tx>
            <c:strRef>
              <c:f>Sheet1!$B$1</c:f>
              <c:strCache>
                <c:ptCount val="1"/>
                <c:pt idx="0">
                  <c:v>gmv</c:v>
                </c:pt>
              </c:strCache>
            </c:strRef>
          </c:tx>
          <c:spPr>
            <a:solidFill>
              <a:srgbClr val="625AE3"/>
            </a:solidFill>
            <a:ln w="12700" cap="flat">
              <a:noFill/>
              <a:miter lim="400000"/>
            </a:ln>
            <a:effectLst/>
          </c:spPr>
          <c:invertIfNegative val="0"/>
          <c:dLbls>
            <c:delete val="1"/>
          </c:dLbls>
          <c:cat>
            <c:strRef>
              <c:f>Sheet1!$A$2:$A$11</c:f>
              <c:strCache>
                <c:ptCount val="10"/>
                <c:pt idx="0">
                  <c:v>Beauty &amp; Personal Care</c:v>
                </c:pt>
                <c:pt idx="1">
                  <c:v>Womenswear &amp; Underwear</c:v>
                </c:pt>
                <c:pt idx="2">
                  <c:v>Health</c:v>
                </c:pt>
                <c:pt idx="3">
                  <c:v>Collections</c:v>
                </c:pt>
                <c:pt idx="4">
                  <c:v>Sports &amp; Outdoor</c:v>
                </c:pt>
                <c:pt idx="5">
                  <c:v>Phones &amp; Electronics</c:v>
                </c:pt>
                <c:pt idx="6">
                  <c:v>Fashion Accessories</c:v>
                </c:pt>
                <c:pt idx="7">
                  <c:v>Home Supplies</c:v>
                </c:pt>
                <c:pt idx="8">
                  <c:v>Household Appliances</c:v>
                </c:pt>
                <c:pt idx="9">
                  <c:v>Food &amp; Beverages</c:v>
                </c:pt>
              </c:strCache>
            </c:strRef>
          </c:cat>
          <c:val>
            <c:numRef>
              <c:f>Sheet1!$B$2:$B$11</c:f>
              <c:numCache>
                <c:formatCode>General</c:formatCode>
                <c:ptCount val="10"/>
                <c:pt idx="0">
                  <c:v>658.6225039</c:v>
                </c:pt>
                <c:pt idx="1">
                  <c:v>348.39731</c:v>
                </c:pt>
                <c:pt idx="2">
                  <c:v>231.4634985</c:v>
                </c:pt>
                <c:pt idx="3">
                  <c:v>212.3980247</c:v>
                </c:pt>
                <c:pt idx="4">
                  <c:v>192.2662692</c:v>
                </c:pt>
                <c:pt idx="5">
                  <c:v>190.0398219</c:v>
                </c:pt>
                <c:pt idx="6">
                  <c:v>118.3850657</c:v>
                </c:pt>
                <c:pt idx="7">
                  <c:v>115.6809873</c:v>
                </c:pt>
                <c:pt idx="8">
                  <c:v>102.5504389</c:v>
                </c:pt>
                <c:pt idx="9">
                  <c:v>98.41097573</c:v>
                </c:pt>
              </c:numCache>
            </c:numRef>
          </c:val>
        </c:ser>
        <c:dLbls>
          <c:showLegendKey val="0"/>
          <c:showVal val="0"/>
          <c:showCatName val="0"/>
          <c:showSerName val="0"/>
          <c:showPercent val="0"/>
          <c:showBubbleSize val="0"/>
        </c:dLbls>
        <c:gapWidth val="40"/>
        <c:overlap val="-80"/>
        <c:axId val="2094734552"/>
        <c:axId val="2094734553"/>
      </c:barChart>
      <c:catAx>
        <c:axId val="2094734552"/>
        <c:scaling>
          <c:orientation val="minMax"/>
        </c:scaling>
        <c:delete val="0"/>
        <c:axPos val="b"/>
        <c:numFmt formatCode="General" sourceLinked="0"/>
        <c:majorTickMark val="none"/>
        <c:minorTickMark val="none"/>
        <c:tickLblPos val="low"/>
        <c:spPr>
          <a:ln w="12700" cap="flat" cmpd="sng" algn="ctr">
            <a:noFill/>
            <a:prstDash val="solid"/>
            <a:miter lim="400000"/>
          </a:ln>
        </c:spPr>
        <c:txPr>
          <a:bodyPr rot="-5400000" spcFirstLastPara="0" vertOverflow="ellipsis" vert="horz" wrap="square" anchor="ctr" anchorCtr="1"/>
          <a:lstStyle/>
          <a:p>
            <a:pPr>
              <a:defRPr lang="zh-CN" sz="20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crossAx val="2094734553"/>
        <c:crosses val="autoZero"/>
        <c:auto val="1"/>
        <c:lblAlgn val="ctr"/>
        <c:lblOffset val="100"/>
        <c:noMultiLvlLbl val="1"/>
      </c:catAx>
      <c:valAx>
        <c:axId val="2094734553"/>
        <c:scaling>
          <c:orientation val="minMax"/>
        </c:scaling>
        <c:delete val="0"/>
        <c:axPos val="l"/>
        <c:numFmt formatCode="General" sourceLinked="0"/>
        <c:majorTickMark val="none"/>
        <c:minorTickMark val="none"/>
        <c:tickLblPos val="nextTo"/>
        <c:spPr>
          <a:ln w="12700" cap="flat" cmpd="sng" algn="ctr">
            <a:noFill/>
            <a:prstDash val="solid"/>
            <a:miter lim="400000"/>
          </a:ln>
        </c:spPr>
        <c:txPr>
          <a:bodyPr rot="0" spcFirstLastPara="0" vertOverflow="ellipsis" vert="horz" wrap="square" anchor="ctr" anchorCtr="1"/>
          <a:lstStyle/>
          <a:p>
            <a:pPr>
              <a:defRPr lang="zh-CN" sz="24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crossAx val="2094734552"/>
        <c:crosses val="autoZero"/>
        <c:crossBetween val="between"/>
      </c:valAx>
      <c:spPr>
        <a:noFill/>
        <a:ln w="12700" cap="flat">
          <a:noFill/>
          <a:miter lim="400000"/>
        </a:ln>
        <a:effectLst/>
      </c:spPr>
    </c:plotArea>
    <c:plotVisOnly val="1"/>
    <c:dispBlanksAs val="gap"/>
    <c:showDLblsOverMax val="1"/>
  </c:chart>
  <c:spPr>
    <a:noFill/>
    <a:ln>
      <a:noFill/>
    </a:ln>
    <a:effectLst/>
  </c:spPr>
  <c:txPr>
    <a:bodyPr/>
    <a:lstStyle/>
    <a:p>
      <a:pPr>
        <a:defRPr lang="zh-CN">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1"/>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218033"/>
          <c:y val="0.0490917"/>
          <c:w val="0.973197"/>
          <c:h val="0.572675"/>
        </c:manualLayout>
      </c:layout>
      <c:barChart>
        <c:barDir val="col"/>
        <c:grouping val="clustered"/>
        <c:varyColors val="0"/>
        <c:ser>
          <c:idx val="0"/>
          <c:order val="0"/>
          <c:tx>
            <c:strRef>
              <c:f>Sheet1!$B$1</c:f>
              <c:strCache>
                <c:ptCount val="1"/>
                <c:pt idx="0">
                  <c:v/>
                </c:pt>
              </c:strCache>
            </c:strRef>
          </c:tx>
          <c:spPr>
            <a:solidFill>
              <a:srgbClr val="625AE3"/>
            </a:solidFill>
            <a:ln w="12700" cap="flat">
              <a:noFill/>
              <a:miter lim="400000"/>
            </a:ln>
            <a:effectLst/>
          </c:spPr>
          <c:invertIfNegative val="0"/>
          <c:dLbls>
            <c:numFmt formatCode="#,##0.0%" sourceLinked="0"/>
            <c:spPr>
              <a:noFill/>
              <a:ln>
                <a:noFill/>
              </a:ln>
              <a:effectLst/>
            </c:spPr>
            <c:txPr>
              <a:bodyPr rot="0" spcFirstLastPara="0" vertOverflow="ellipsis" vert="horz" wrap="square" lIns="38100" tIns="19050" rIns="38100" bIns="19050" anchor="ctr" anchorCtr="1"/>
              <a:lstStyle/>
              <a:p>
                <a:pPr>
                  <a:defRPr lang="zh-CN" sz="20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Sheet1!$A$2:$A$12</c:f>
              <c:strCache>
                <c:ptCount val="11"/>
                <c:pt idx="0">
                  <c:v>Nasal &amp; Oral Care</c:v>
                </c:pt>
                <c:pt idx="1">
                  <c:v>Makeup &amp; Perfume</c:v>
                </c:pt>
                <c:pt idx="2">
                  <c:v>Skincare</c:v>
                </c:pt>
                <c:pt idx="3">
                  <c:v>Bath &amp; Body Care</c:v>
                </c:pt>
                <c:pt idx="4">
                  <c:v>Eye &amp; Ear Care</c:v>
                </c:pt>
                <c:pt idx="5">
                  <c:v>Feminine Care</c:v>
                </c:pt>
                <c:pt idx="6">
                  <c:v>Hair Care &amp; Styling</c:v>
                </c:pt>
                <c:pt idx="7">
                  <c:v>Hand, Foot &amp; Nail Care</c:v>
                </c:pt>
                <c:pt idx="8">
                  <c:v>Personal Care Appliances</c:v>
                </c:pt>
                <c:pt idx="9">
                  <c:v>Men's Care</c:v>
                </c:pt>
                <c:pt idx="10">
                  <c:v>Special Personal Care</c:v>
                </c:pt>
              </c:strCache>
            </c:strRef>
          </c:cat>
          <c:val>
            <c:numRef>
              <c:f>Sheet1!$B$2:$B$12</c:f>
              <c:numCache>
                <c:formatCode>General</c:formatCode>
                <c:ptCount val="11"/>
                <c:pt idx="0">
                  <c:v>0.436140589</c:v>
                </c:pt>
                <c:pt idx="1">
                  <c:v>0.238849458</c:v>
                </c:pt>
                <c:pt idx="2">
                  <c:v>0.174559645</c:v>
                </c:pt>
                <c:pt idx="3">
                  <c:v>0.049277218</c:v>
                </c:pt>
                <c:pt idx="4">
                  <c:v>0.032240884</c:v>
                </c:pt>
                <c:pt idx="5">
                  <c:v>0.028586291</c:v>
                </c:pt>
                <c:pt idx="6">
                  <c:v>0.018654934</c:v>
                </c:pt>
                <c:pt idx="7">
                  <c:v>0.010767883</c:v>
                </c:pt>
                <c:pt idx="8">
                  <c:v>0.005466093</c:v>
                </c:pt>
                <c:pt idx="9">
                  <c:v>0.004876985</c:v>
                </c:pt>
                <c:pt idx="10">
                  <c:v>0.000580021</c:v>
                </c:pt>
              </c:numCache>
            </c:numRef>
          </c:val>
        </c:ser>
        <c:dLbls>
          <c:showLegendKey val="0"/>
          <c:showVal val="0"/>
          <c:showCatName val="0"/>
          <c:showSerName val="0"/>
          <c:showPercent val="0"/>
          <c:showBubbleSize val="0"/>
        </c:dLbls>
        <c:gapWidth val="40"/>
        <c:overlap val="-80"/>
        <c:axId val="2094734552"/>
        <c:axId val="2094734553"/>
      </c:barChart>
      <c:catAx>
        <c:axId val="2094734552"/>
        <c:scaling>
          <c:orientation val="minMax"/>
        </c:scaling>
        <c:delete val="0"/>
        <c:axPos val="b"/>
        <c:numFmt formatCode="General" sourceLinked="0"/>
        <c:majorTickMark val="none"/>
        <c:minorTickMark val="none"/>
        <c:tickLblPos val="low"/>
        <c:spPr>
          <a:ln w="12700" cap="flat" cmpd="sng" algn="ctr">
            <a:noFill/>
            <a:prstDash val="solid"/>
            <a:miter lim="400000"/>
          </a:ln>
        </c:spPr>
        <c:txPr>
          <a:bodyPr rot="-5400000" spcFirstLastPara="0" vertOverflow="ellipsis" vert="horz" wrap="square" anchor="ctr" anchorCtr="1"/>
          <a:lstStyle/>
          <a:p>
            <a:pPr>
              <a:defRPr lang="zh-CN" sz="20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crossAx val="2094734553"/>
        <c:crosses val="autoZero"/>
        <c:auto val="1"/>
        <c:lblAlgn val="ctr"/>
        <c:lblOffset val="100"/>
        <c:noMultiLvlLbl val="1"/>
      </c:catAx>
      <c:valAx>
        <c:axId val="2094734553"/>
        <c:scaling>
          <c:orientation val="minMax"/>
        </c:scaling>
        <c:delete val="0"/>
        <c:axPos val="l"/>
        <c:numFmt formatCode="General" sourceLinked="0"/>
        <c:majorTickMark val="none"/>
        <c:minorTickMark val="none"/>
        <c:tickLblPos val="none"/>
        <c:spPr>
          <a:ln w="12700" cap="flat" cmpd="sng" algn="ctr">
            <a:noFill/>
            <a:prstDash val="solid"/>
            <a:miter lim="400000"/>
          </a:ln>
        </c:spPr>
        <c:txPr>
          <a:bodyPr rot="0" spcFirstLastPara="0" vertOverflow="ellipsis" vert="horz" wrap="square" anchor="ctr" anchorCtr="1"/>
          <a:lstStyle/>
          <a:p>
            <a:pPr>
              <a:defRPr lang="zh-CN" sz="24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crossAx val="2094734552"/>
        <c:crosses val="autoZero"/>
        <c:crossBetween val="between"/>
        <c:majorUnit val="0.25"/>
        <c:minorUnit val="0.125"/>
      </c:valAx>
      <c:spPr>
        <a:noFill/>
        <a:ln w="12700" cap="flat">
          <a:noFill/>
          <a:miter lim="400000"/>
        </a:ln>
        <a:effectLst/>
      </c:spPr>
    </c:plotArea>
    <c:plotVisOnly val="1"/>
    <c:dispBlanksAs val="gap"/>
    <c:showDLblsOverMax val="1"/>
  </c:chart>
  <c:spPr>
    <a:noFill/>
    <a:ln>
      <a:noFill/>
    </a:ln>
    <a:effectLst/>
  </c:spPr>
  <c:txPr>
    <a:bodyPr/>
    <a:lstStyle/>
    <a:p>
      <a:pPr>
        <a:defRPr lang="zh-CN">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1"/>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0"/>
        <c:ser>
          <c:idx val="0"/>
          <c:order val="0"/>
          <c:tx>
            <c:strRef>
              <c:f>Sheet1!$A$2</c:f>
              <c:strCache>
                <c:ptCount val="1"/>
                <c:pt idx="0">
                  <c:v>区域 1</c:v>
                </c:pt>
              </c:strCache>
            </c:strRef>
          </c:tx>
          <c:spPr>
            <a:solidFill>
              <a:srgbClr val="8276F1"/>
            </a:solidFill>
            <a:ln w="12700" cap="flat">
              <a:noFill/>
              <a:miter lim="400000"/>
            </a:ln>
            <a:effectLst/>
          </c:spPr>
          <c:explosion val="0"/>
          <c:dPt>
            <c:idx val="0"/>
            <c:bubble3D val="0"/>
            <c:spPr>
              <a:solidFill>
                <a:srgbClr val="8276F1"/>
              </a:solidFill>
              <a:ln w="12700" cap="flat">
                <a:noFill/>
                <a:miter lim="400000"/>
              </a:ln>
              <a:effectLst/>
            </c:spPr>
          </c:dPt>
          <c:dPt>
            <c:idx val="1"/>
            <c:bubble3D val="0"/>
            <c:spPr>
              <a:solidFill>
                <a:srgbClr val="79E5F2"/>
              </a:solidFill>
              <a:ln w="12700" cap="flat">
                <a:noFill/>
                <a:miter lim="400000"/>
              </a:ln>
              <a:effectLst/>
            </c:spPr>
          </c:dPt>
          <c:dPt>
            <c:idx val="2"/>
            <c:bubble3D val="0"/>
            <c:spPr>
              <a:solidFill>
                <a:srgbClr val="F5BFC4"/>
              </a:solidFill>
              <a:ln w="12700" cap="flat">
                <a:noFill/>
                <a:miter lim="400000"/>
              </a:ln>
              <a:effectLst/>
            </c:spPr>
          </c:dPt>
          <c:dLbls>
            <c:dLbl>
              <c:idx val="0"/>
              <c:layout>
                <c:manualLayout>
                  <c:x val="-0.158147981848105"/>
                  <c:y val="-0.184453202873752"/>
                </c:manualLayout>
              </c:layout>
              <c:numFmt formatCode="General" sourceLinked="1"/>
              <c:spPr>
                <a:noFill/>
                <a:ln>
                  <a:noFill/>
                </a:ln>
                <a:effectLst/>
              </c:spPr>
              <c:txPr>
                <a:bodyPr rot="0" spcFirstLastPara="0" vertOverflow="ellipsis" vert="horz" wrap="square" lIns="38100" tIns="19050" rIns="38100" bIns="19050" anchor="ctr" anchorCtr="1"/>
                <a:lstStyle/>
                <a:p>
                  <a:pPr>
                    <a:defRPr lang="zh-CN" sz="1200" b="1" i="0" u="none" strike="noStrike" kern="1200" baseline="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dLblPos val="bestFit"/>
              <c:showLegendKey val="0"/>
              <c:showVal val="0"/>
              <c:showCatName val="0"/>
              <c:showSerName val="0"/>
              <c:showPercent val="1"/>
              <c:showBubbleSize val="0"/>
              <c:extLst>
                <c:ext xmlns:c15="http://schemas.microsoft.com/office/drawing/2012/chart" uri="{CE6537A1-D6FC-4f65-9D91-7224C49458BB}">
                  <c15:layout/>
                </c:ext>
              </c:extLst>
            </c:dLbl>
            <c:dLbl>
              <c:idx val="1"/>
              <c:layout/>
              <c:numFmt formatCode="General" sourceLinked="1"/>
              <c:spPr>
                <a:noFill/>
                <a:ln>
                  <a:noFill/>
                </a:ln>
                <a:effectLst/>
              </c:spPr>
              <c:txPr>
                <a:bodyPr rot="0" spcFirstLastPara="0" vertOverflow="ellipsis" vert="horz" wrap="square" lIns="38100" tIns="19050" rIns="38100" bIns="19050" anchor="ctr" anchorCtr="1"/>
                <a:lstStyle/>
                <a:p>
                  <a:pPr>
                    <a:defRPr lang="zh-CN" sz="1200" b="1" i="0" u="none" strike="noStrike" kern="1200" baseline="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dLblPos val="inEnd"/>
              <c:showLegendKey val="0"/>
              <c:showVal val="0"/>
              <c:showCatName val="0"/>
              <c:showSerName val="0"/>
              <c:showPercent val="1"/>
              <c:showBubbleSize val="0"/>
              <c:extLst>
                <c:ext xmlns:c15="http://schemas.microsoft.com/office/drawing/2012/chart" uri="{CE6537A1-D6FC-4f65-9D91-7224C49458BB}"/>
              </c:extLst>
            </c:dLbl>
            <c:dLbl>
              <c:idx val="2"/>
              <c:layout>
                <c:manualLayout>
                  <c:x val="0.102844479690227"/>
                  <c:y val="0.131181606644052"/>
                </c:manualLayout>
              </c:layout>
              <c:numFmt formatCode="General" sourceLinked="1"/>
              <c:spPr>
                <a:noFill/>
                <a:ln>
                  <a:noFill/>
                </a:ln>
                <a:effectLst/>
              </c:spPr>
              <c:txPr>
                <a:bodyPr rot="0" spcFirstLastPara="0" vertOverflow="ellipsis" vert="horz" wrap="square" lIns="38100" tIns="19050" rIns="38100" bIns="19050" anchor="ctr" anchorCtr="1"/>
                <a:lstStyle/>
                <a:p>
                  <a:pPr>
                    <a:defRPr lang="zh-CN" sz="1200" b="1" i="0" u="none" strike="noStrike" kern="1200" baseline="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dLblPos val="bestFit"/>
              <c:showLegendKey val="0"/>
              <c:showVal val="0"/>
              <c:showCatName val="0"/>
              <c:showSerName val="0"/>
              <c:showPercent val="1"/>
              <c:showBubbleSize val="0"/>
              <c:extLst>
                <c:ext xmlns:c15="http://schemas.microsoft.com/office/drawing/2012/chart" uri="{CE6537A1-D6FC-4f65-9D91-7224C49458BB}">
                  <c15:layout/>
                </c:ext>
              </c:extLst>
            </c:dLbl>
            <c:numFmt formatCode="General" sourceLinked="1"/>
            <c:spPr>
              <a:noFill/>
              <a:ln>
                <a:noFill/>
              </a:ln>
              <a:effectLst/>
            </c:spPr>
            <c:txPr>
              <a:bodyPr rot="0" spcFirstLastPara="0" vertOverflow="ellipsis" vert="horz" wrap="square" lIns="38100" tIns="19050" rIns="38100" bIns="19050" anchor="ctr" anchorCtr="1"/>
              <a:lstStyle/>
              <a:p>
                <a:pPr>
                  <a:defRPr lang="zh-CN" sz="1000" b="1" i="0" u="none" strike="noStrike" kern="1200" baseline="0">
                    <a:solidFill>
                      <a:schemeClr val="bg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dLblPos val="inEnd"/>
            <c:showLegendKey val="0"/>
            <c:showVal val="0"/>
            <c:showCatName val="0"/>
            <c:showSerName val="0"/>
            <c:showPercent val="1"/>
            <c:showBubbleSize val="0"/>
            <c:showLeaderLines val="1"/>
            <c:extLst>
              <c:ext xmlns:c15="http://schemas.microsoft.com/office/drawing/2012/chart" uri="{CE6537A1-D6FC-4f65-9D91-7224C49458BB}">
                <c15:layout/>
                <c15:showLeaderLines val="1"/>
                <c15:leaderLines/>
              </c:ext>
            </c:extLst>
          </c:dLbls>
          <c:cat>
            <c:strRef>
              <c:f>Sheet1!$B$1:$D$1</c:f>
              <c:strCache>
                <c:ptCount val="3"/>
                <c:pt idx="0">
                  <c:v>达人带货</c:v>
                </c:pt>
                <c:pt idx="1">
                  <c:v>自营账号</c:v>
                </c:pt>
                <c:pt idx="2">
                  <c:v>其他</c:v>
                </c:pt>
              </c:strCache>
            </c:strRef>
          </c:cat>
          <c:val>
            <c:numRef>
              <c:f>Sheet1!$B$2:$D$2</c:f>
              <c:numCache>
                <c:formatCode>General</c:formatCode>
                <c:ptCount val="3"/>
                <c:pt idx="0">
                  <c:v>76.18</c:v>
                </c:pt>
                <c:pt idx="1">
                  <c:v>5.93</c:v>
                </c:pt>
                <c:pt idx="2">
                  <c:v>17.88</c:v>
                </c:pt>
              </c:numCache>
            </c:numRef>
          </c:val>
        </c:ser>
        <c:dLbls>
          <c:showLegendKey val="0"/>
          <c:showVal val="0"/>
          <c:showCatName val="0"/>
          <c:showSerName val="0"/>
          <c:showPercent val="0"/>
          <c:showBubbleSize val="0"/>
          <c:showLeaderLines val="1"/>
        </c:dLbls>
        <c:firstSliceAng val="1"/>
      </c:pieChart>
      <c:spPr>
        <a:noFill/>
        <a:ln w="12700" cap="flat">
          <a:noFill/>
          <a:miter lim="400000"/>
        </a:ln>
        <a:effectLst/>
      </c:spPr>
    </c:plotArea>
    <c:legend>
      <c:legendPos val="r"/>
      <c:legendEntry>
        <c:idx val="0"/>
        <c:txPr>
          <a:bodyPr rot="0" spcFirstLastPara="0" vertOverflow="ellipsis" vert="horz" wrap="square" anchor="ctr" anchorCtr="1"/>
          <a:lstStyle/>
          <a:p>
            <a:pPr>
              <a:defRPr lang="zh-CN" sz="1200" b="0" i="0" u="none" strike="noStrike" kern="1200" baseline="0">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1"/>
        <c:txPr>
          <a:bodyPr rot="0" spcFirstLastPara="0" vertOverflow="ellipsis" vert="horz" wrap="square" anchor="ctr" anchorCtr="1"/>
          <a:lstStyle/>
          <a:p>
            <a:pPr>
              <a:defRPr lang="zh-CN" sz="1200" b="0" i="0" u="none" strike="noStrike" kern="1200" baseline="0">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2"/>
        <c:txPr>
          <a:bodyPr rot="0" spcFirstLastPara="0" vertOverflow="ellipsis" vert="horz" wrap="square" anchor="ctr" anchorCtr="1"/>
          <a:lstStyle/>
          <a:p>
            <a:pPr>
              <a:defRPr lang="zh-CN" sz="1200" b="0" i="0" u="none" strike="noStrike" kern="1200" baseline="0">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ayout>
        <c:manualLayout>
          <c:xMode val="edge"/>
          <c:yMode val="edge"/>
          <c:x val="0.704923881904566"/>
          <c:y val="0.379906223490691"/>
        </c:manualLayout>
      </c:layout>
      <c:overlay val="0"/>
      <c:txPr>
        <a:bodyPr rot="0" spcFirstLastPara="0" vertOverflow="ellipsis" vert="horz" wrap="square" anchor="ctr" anchorCtr="1"/>
        <a:lstStyle/>
        <a:p>
          <a:pPr>
            <a:defRPr lang="zh-CN" sz="1200" b="0" i="0" u="none" strike="noStrike" kern="1200" baseline="0">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
    <c:plotVisOnly val="1"/>
    <c:dispBlanksAs val="gap"/>
    <c:showDLblsOverMax val="1"/>
  </c:chart>
  <c:spPr>
    <a:noFill/>
    <a:ln>
      <a:noFill/>
    </a:ln>
    <a:effectLst/>
  </c:spPr>
  <c:txPr>
    <a:bodyPr/>
    <a:lstStyle/>
    <a:p>
      <a:pPr>
        <a:defRPr lang="zh-CN">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1"/>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0"/>
        <c:ser>
          <c:idx val="0"/>
          <c:order val="0"/>
          <c:tx>
            <c:strRef>
              <c:f>Sheet1!$A$2</c:f>
              <c:strCache>
                <c:ptCount val="1"/>
                <c:pt idx="0">
                  <c:v>区域 1</c:v>
                </c:pt>
              </c:strCache>
            </c:strRef>
          </c:tx>
          <c:spPr>
            <a:solidFill>
              <a:srgbClr val="8276F1"/>
            </a:solidFill>
            <a:ln w="12700" cap="flat">
              <a:noFill/>
              <a:miter lim="400000"/>
            </a:ln>
            <a:effectLst/>
          </c:spPr>
          <c:explosion val="0"/>
          <c:dPt>
            <c:idx val="1"/>
            <c:bubble3D val="0"/>
            <c:spPr>
              <a:solidFill>
                <a:srgbClr val="79E5F2"/>
              </a:solidFill>
              <a:ln w="12700" cap="flat">
                <a:noFill/>
                <a:miter lim="400000"/>
              </a:ln>
              <a:effectLst/>
            </c:spPr>
          </c:dPt>
          <c:dPt>
            <c:idx val="2"/>
            <c:bubble3D val="0"/>
            <c:spPr>
              <a:solidFill>
                <a:srgbClr val="F5BFC4"/>
              </a:solidFill>
              <a:ln w="12700" cap="flat">
                <a:noFill/>
                <a:miter lim="400000"/>
              </a:ln>
              <a:effectLst/>
            </c:spPr>
          </c:dPt>
          <c:dLbls>
            <c:dLbl>
              <c:idx val="0"/>
              <c:layout/>
              <c:numFmt formatCode="#,##0%" sourceLinked="0"/>
              <c:spPr>
                <a:noFill/>
                <a:ln>
                  <a:noFill/>
                </a:ln>
                <a:effectLst/>
              </c:spPr>
              <c:txPr>
                <a:bodyPr rot="0" spcFirstLastPara="0" vertOverflow="ellipsis" vert="horz" wrap="square" lIns="38100" tIns="19050" rIns="38100" bIns="19050" anchor="ctr" anchorCtr="1"/>
                <a:lstStyle/>
                <a:p>
                  <a:pPr>
                    <a:defRPr lang="zh-CN" sz="1600" b="0" i="0" u="none" strike="noStrike" kern="1200" baseline="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dLblPos val="inEnd"/>
              <c:showLegendKey val="0"/>
              <c:showVal val="0"/>
              <c:showCatName val="0"/>
              <c:showSerName val="0"/>
              <c:showPercent val="1"/>
              <c:showBubbleSize val="0"/>
              <c:separator>
</c:separator>
              <c:extLst>
                <c:ext xmlns:c15="http://schemas.microsoft.com/office/drawing/2012/chart" uri="{CE6537A1-D6FC-4f65-9D91-7224C49458BB}"/>
              </c:extLst>
            </c:dLbl>
            <c:dLbl>
              <c:idx val="1"/>
              <c:delete val="1"/>
            </c:dLbl>
            <c:dLbl>
              <c:idx val="2"/>
              <c:layout/>
              <c:numFmt formatCode="#,##0%" sourceLinked="0"/>
              <c:spPr>
                <a:noFill/>
                <a:ln>
                  <a:noFill/>
                </a:ln>
                <a:effectLst/>
              </c:spPr>
              <c:txPr>
                <a:bodyPr rot="0" spcFirstLastPara="0" vertOverflow="ellipsis" vert="horz" wrap="square" lIns="38100" tIns="19050" rIns="38100" bIns="19050" anchor="ctr" anchorCtr="1"/>
                <a:lstStyle/>
                <a:p>
                  <a:pPr>
                    <a:defRPr lang="zh-CN" sz="1600" b="0" i="0" u="none" strike="noStrike" kern="1200" baseline="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dLblPos val="inEnd"/>
              <c:showLegendKey val="0"/>
              <c:showVal val="0"/>
              <c:showCatName val="0"/>
              <c:showSerName val="0"/>
              <c:showPercent val="1"/>
              <c:showBubbleSize val="0"/>
              <c:separator>
</c:separator>
              <c:extLst>
                <c:ext xmlns:c15="http://schemas.microsoft.com/office/drawing/2012/chart" uri="{CE6537A1-D6FC-4f65-9D91-7224C49458BB}"/>
              </c:extLst>
            </c:dLbl>
            <c:numFmt formatCode="#,##0%" sourceLinked="0"/>
            <c:spPr>
              <a:noFill/>
              <a:ln>
                <a:noFill/>
              </a:ln>
              <a:effectLst/>
            </c:spPr>
            <c:txPr>
              <a:bodyPr rot="0" spcFirstLastPara="0" vertOverflow="ellipsis" vert="horz" wrap="square" lIns="38100" tIns="19050" rIns="38100" bIns="19050" anchor="ctr" anchorCtr="1"/>
              <a:lstStyle/>
              <a:p>
                <a:pPr>
                  <a:defRPr lang="zh-CN" sz="1600" b="0" i="0" u="none" strike="noStrike" kern="1200" baseline="0">
                    <a:solidFill>
                      <a:srgbClr val="FFFFFF"/>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dLblPos val="inEnd"/>
            <c:showLegendKey val="0"/>
            <c:showVal val="0"/>
            <c:showCatName val="0"/>
            <c:showSerName val="0"/>
            <c:showPercent val="1"/>
            <c:showBubbleSize val="0"/>
            <c:showLeaderLines val="1"/>
            <c:extLst>
              <c:ext xmlns:c15="http://schemas.microsoft.com/office/drawing/2012/chart" uri="{CE6537A1-D6FC-4f65-9D91-7224C49458BB}">
                <c15:layout/>
                <c15:showLeaderLines val="1"/>
                <c15:leaderLines>
                  <c:spPr>
                    <a:ln w="6350" cap="flat" cmpd="sng" algn="ctr">
                      <a:solidFill>
                        <a:srgbClr val="000000"/>
                      </a:solidFill>
                      <a:prstDash val="solid"/>
                      <a:miter lim="400000"/>
                    </a:ln>
                    <a:effectLst/>
                  </c:spPr>
                </c15:leaderLines>
              </c:ext>
            </c:extLst>
          </c:dLbls>
          <c:cat>
            <c:strRef>
              <c:f>Sheet1!$B$1:$D$1</c:f>
              <c:strCache>
                <c:ptCount val="3"/>
                <c:pt idx="0">
                  <c:v>达人带货</c:v>
                </c:pt>
                <c:pt idx="1">
                  <c:v>自营账号</c:v>
                </c:pt>
                <c:pt idx="2">
                  <c:v>其他</c:v>
                </c:pt>
              </c:strCache>
            </c:strRef>
          </c:cat>
          <c:val>
            <c:numRef>
              <c:f>Sheet1!$B$2:$D$2</c:f>
              <c:numCache>
                <c:formatCode>General</c:formatCode>
                <c:ptCount val="3"/>
                <c:pt idx="0">
                  <c:v>78.25</c:v>
                </c:pt>
                <c:pt idx="1">
                  <c:v>0.21</c:v>
                </c:pt>
                <c:pt idx="2">
                  <c:v>21.55</c:v>
                </c:pt>
              </c:numCache>
            </c:numRef>
          </c:val>
        </c:ser>
        <c:dLbls>
          <c:showLegendKey val="0"/>
          <c:showVal val="0"/>
          <c:showCatName val="0"/>
          <c:showSerName val="0"/>
          <c:showPercent val="0"/>
          <c:showBubbleSize val="0"/>
          <c:showLeaderLines val="1"/>
        </c:dLbls>
        <c:firstSliceAng val="1"/>
      </c:pieChart>
      <c:spPr>
        <a:noFill/>
        <a:ln w="12700" cap="flat">
          <a:noFill/>
          <a:miter lim="400000"/>
        </a:ln>
        <a:effectLst/>
      </c:spPr>
    </c:plotArea>
    <c:legend>
      <c:legendPos val="r"/>
      <c:legendEntry>
        <c:idx val="0"/>
        <c:txPr>
          <a:bodyPr rot="0" spcFirstLastPara="0" vertOverflow="ellipsis" vert="horz" wrap="square" anchor="ctr" anchorCtr="1"/>
          <a:lstStyle/>
          <a:p>
            <a:pPr>
              <a:defRPr lang="zh-CN" sz="1200" b="0" i="0" u="none" strike="noStrike" kern="1200" baseline="0">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1"/>
        <c:txPr>
          <a:bodyPr rot="0" spcFirstLastPara="0" vertOverflow="ellipsis" vert="horz" wrap="square" anchor="ctr" anchorCtr="1"/>
          <a:lstStyle/>
          <a:p>
            <a:pPr>
              <a:defRPr lang="zh-CN" sz="1200" b="0" i="0" u="none" strike="noStrike" kern="1200" baseline="0">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2"/>
        <c:txPr>
          <a:bodyPr rot="0" spcFirstLastPara="0" vertOverflow="ellipsis" vert="horz" wrap="square" anchor="ctr" anchorCtr="1"/>
          <a:lstStyle/>
          <a:p>
            <a:pPr>
              <a:defRPr lang="zh-CN" sz="1200" b="0" i="0" u="none" strike="noStrike" kern="1200" baseline="0">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ayout>
        <c:manualLayout>
          <c:xMode val="edge"/>
          <c:yMode val="edge"/>
          <c:x val="0.669105984605011"/>
          <c:y val="0.361590574828668"/>
        </c:manualLayout>
      </c:layout>
      <c:overlay val="0"/>
      <c:txPr>
        <a:bodyPr rot="0" spcFirstLastPara="0" vertOverflow="ellipsis" vert="horz" wrap="square" anchor="ctr" anchorCtr="1"/>
        <a:lstStyle/>
        <a:p>
          <a:pPr>
            <a:defRPr lang="zh-CN" sz="1200" b="0" i="0" u="none" strike="noStrike" kern="1200" baseline="0">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
    <c:plotVisOnly val="1"/>
    <c:dispBlanksAs val="gap"/>
    <c:showDLblsOverMax val="1"/>
  </c:chart>
  <c:spPr>
    <a:noFill/>
    <a:ln>
      <a:noFill/>
    </a:ln>
    <a:effectLst/>
  </c:spPr>
  <c:txPr>
    <a:bodyPr/>
    <a:lstStyle/>
    <a:p>
      <a:pPr>
        <a:defRPr lang="zh-CN">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1"/>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00819"/>
          <c:y val="0.04662"/>
          <c:w val="0.904918"/>
          <c:h val="0.593561"/>
        </c:manualLayout>
      </c:layout>
      <c:barChart>
        <c:barDir val="col"/>
        <c:grouping val="clustered"/>
        <c:varyColors val="0"/>
        <c:ser>
          <c:idx val="0"/>
          <c:order val="0"/>
          <c:tx>
            <c:strRef>
              <c:f>Sheet1!$B$1</c:f>
              <c:strCache>
                <c:ptCount val="1"/>
                <c:pt idx="0">
                  <c:v>gmv</c:v>
                </c:pt>
              </c:strCache>
            </c:strRef>
          </c:tx>
          <c:spPr>
            <a:solidFill>
              <a:srgbClr val="625AE3"/>
            </a:solidFill>
            <a:ln w="12700" cap="flat">
              <a:noFill/>
              <a:miter lim="400000"/>
            </a:ln>
            <a:effectLst/>
          </c:spPr>
          <c:invertIfNegative val="0"/>
          <c:dLbls>
            <c:delete val="1"/>
          </c:dLbls>
          <c:cat>
            <c:strRef>
              <c:f>Sheet1!$A$2:$A$11</c:f>
              <c:strCache>
                <c:ptCount val="10"/>
                <c:pt idx="0">
                  <c:v>Beauty &amp; Personal Care</c:v>
                </c:pt>
                <c:pt idx="1">
                  <c:v>Womenswear &amp; Underwear</c:v>
                </c:pt>
                <c:pt idx="2">
                  <c:v>Health</c:v>
                </c:pt>
                <c:pt idx="3">
                  <c:v>Food &amp; Beverages</c:v>
                </c:pt>
                <c:pt idx="4">
                  <c:v>Home Supplies</c:v>
                </c:pt>
                <c:pt idx="5">
                  <c:v>Phones &amp; Electronics</c:v>
                </c:pt>
                <c:pt idx="6">
                  <c:v>Baby &amp; Maternity</c:v>
                </c:pt>
                <c:pt idx="7">
                  <c:v>Menswear &amp; Underwear</c:v>
                </c:pt>
                <c:pt idx="8">
                  <c:v>Textiles &amp; Soft Furnishings</c:v>
                </c:pt>
                <c:pt idx="9">
                  <c:v>Shoes</c:v>
                </c:pt>
              </c:strCache>
            </c:strRef>
          </c:cat>
          <c:val>
            <c:numRef>
              <c:f>Sheet1!$B$2:$B$11</c:f>
              <c:numCache>
                <c:formatCode>General</c:formatCode>
                <c:ptCount val="10"/>
                <c:pt idx="0">
                  <c:v>948.6059718</c:v>
                </c:pt>
                <c:pt idx="1">
                  <c:v>494.3224129</c:v>
                </c:pt>
                <c:pt idx="2">
                  <c:v>343.8638669</c:v>
                </c:pt>
                <c:pt idx="3">
                  <c:v>314.5199997</c:v>
                </c:pt>
                <c:pt idx="4">
                  <c:v>229.3679938</c:v>
                </c:pt>
                <c:pt idx="5">
                  <c:v>168.3747683</c:v>
                </c:pt>
                <c:pt idx="6">
                  <c:v>138.3152133</c:v>
                </c:pt>
                <c:pt idx="7">
                  <c:v>131.3833715</c:v>
                </c:pt>
                <c:pt idx="8">
                  <c:v>93.24433656</c:v>
                </c:pt>
                <c:pt idx="9">
                  <c:v>88.28304139</c:v>
                </c:pt>
              </c:numCache>
            </c:numRef>
          </c:val>
        </c:ser>
        <c:dLbls>
          <c:showLegendKey val="0"/>
          <c:showVal val="0"/>
          <c:showCatName val="0"/>
          <c:showSerName val="0"/>
          <c:showPercent val="0"/>
          <c:showBubbleSize val="0"/>
        </c:dLbls>
        <c:gapWidth val="40"/>
        <c:overlap val="-80"/>
        <c:axId val="2094734552"/>
        <c:axId val="2094734553"/>
      </c:barChart>
      <c:catAx>
        <c:axId val="2094734552"/>
        <c:scaling>
          <c:orientation val="minMax"/>
        </c:scaling>
        <c:delete val="0"/>
        <c:axPos val="b"/>
        <c:numFmt formatCode="General" sourceLinked="0"/>
        <c:majorTickMark val="none"/>
        <c:minorTickMark val="none"/>
        <c:tickLblPos val="low"/>
        <c:spPr>
          <a:ln w="12700" cap="flat" cmpd="sng" algn="ctr">
            <a:noFill/>
            <a:prstDash val="solid"/>
            <a:miter lim="400000"/>
          </a:ln>
        </c:spPr>
        <c:txPr>
          <a:bodyPr rot="-5400000" spcFirstLastPara="0" vertOverflow="ellipsis" vert="horz" wrap="square" anchor="ctr" anchorCtr="1"/>
          <a:lstStyle/>
          <a:p>
            <a:pPr>
              <a:defRPr lang="zh-CN" sz="20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crossAx val="2094734553"/>
        <c:crosses val="autoZero"/>
        <c:auto val="1"/>
        <c:lblAlgn val="ctr"/>
        <c:lblOffset val="100"/>
        <c:noMultiLvlLbl val="1"/>
      </c:catAx>
      <c:valAx>
        <c:axId val="2094734553"/>
        <c:scaling>
          <c:orientation val="minMax"/>
        </c:scaling>
        <c:delete val="0"/>
        <c:axPos val="l"/>
        <c:numFmt formatCode="General" sourceLinked="0"/>
        <c:majorTickMark val="none"/>
        <c:minorTickMark val="none"/>
        <c:tickLblPos val="nextTo"/>
        <c:spPr>
          <a:ln w="12700" cap="flat" cmpd="sng" algn="ctr">
            <a:noFill/>
            <a:prstDash val="solid"/>
            <a:miter lim="400000"/>
          </a:ln>
        </c:spPr>
        <c:txPr>
          <a:bodyPr rot="0" spcFirstLastPara="0" vertOverflow="ellipsis" vert="horz" wrap="square" anchor="ctr" anchorCtr="1"/>
          <a:lstStyle/>
          <a:p>
            <a:pPr>
              <a:defRPr lang="zh-CN" sz="24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crossAx val="2094734552"/>
        <c:crosses val="autoZero"/>
        <c:crossBetween val="between"/>
      </c:valAx>
      <c:spPr>
        <a:noFill/>
        <a:ln w="12700" cap="flat">
          <a:noFill/>
          <a:miter lim="400000"/>
        </a:ln>
        <a:effectLst/>
      </c:spPr>
    </c:plotArea>
    <c:plotVisOnly val="1"/>
    <c:dispBlanksAs val="gap"/>
    <c:showDLblsOverMax val="1"/>
  </c:chart>
  <c:spPr>
    <a:noFill/>
    <a:ln>
      <a:noFill/>
    </a:ln>
    <a:effectLst/>
  </c:spPr>
  <c:txPr>
    <a:bodyPr/>
    <a:lstStyle/>
    <a:p>
      <a:pPr>
        <a:defRPr lang="zh-CN">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1"/>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218033"/>
          <c:y val="0.0490917"/>
          <c:w val="0.973197"/>
          <c:h val="0.572675"/>
        </c:manualLayout>
      </c:layout>
      <c:barChart>
        <c:barDir val="col"/>
        <c:grouping val="clustered"/>
        <c:varyColors val="0"/>
        <c:ser>
          <c:idx val="0"/>
          <c:order val="0"/>
          <c:tx>
            <c:strRef>
              <c:f>Sheet1!$B$1</c:f>
              <c:strCache>
                <c:ptCount val="1"/>
                <c:pt idx="0">
                  <c:v/>
                </c:pt>
              </c:strCache>
            </c:strRef>
          </c:tx>
          <c:spPr>
            <a:solidFill>
              <a:srgbClr val="625AE3"/>
            </a:solidFill>
            <a:ln w="12700" cap="flat">
              <a:noFill/>
              <a:miter lim="400000"/>
            </a:ln>
            <a:effectLst/>
          </c:spPr>
          <c:invertIfNegative val="0"/>
          <c:dLbls>
            <c:numFmt formatCode="#,##0.0%" sourceLinked="0"/>
            <c:spPr>
              <a:noFill/>
              <a:ln>
                <a:noFill/>
              </a:ln>
              <a:effectLst/>
            </c:spPr>
            <c:txPr>
              <a:bodyPr rot="0" spcFirstLastPara="0" vertOverflow="ellipsis" vert="horz" wrap="square" lIns="38100" tIns="19050" rIns="38100" bIns="19050" anchor="ctr" anchorCtr="1"/>
              <a:lstStyle/>
              <a:p>
                <a:pPr>
                  <a:defRPr lang="zh-CN" sz="20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Sheet1!$A$3:$A$13</c:f>
              <c:strCache>
                <c:ptCount val="11"/>
                <c:pt idx="0">
                  <c:v>Bath &amp; Body Care</c:v>
                </c:pt>
                <c:pt idx="1">
                  <c:v>Feminine Care</c:v>
                </c:pt>
                <c:pt idx="2">
                  <c:v>Skincare</c:v>
                </c:pt>
                <c:pt idx="3">
                  <c:v>Nasal &amp; Oral Care</c:v>
                </c:pt>
                <c:pt idx="4">
                  <c:v>Hair Care &amp; Styling</c:v>
                </c:pt>
                <c:pt idx="5">
                  <c:v>Personal Care Appliances</c:v>
                </c:pt>
                <c:pt idx="6">
                  <c:v>Hand, Foot &amp; Nail Care</c:v>
                </c:pt>
                <c:pt idx="7">
                  <c:v>Eye &amp; Ear Care</c:v>
                </c:pt>
                <c:pt idx="8">
                  <c:v>Men's Care</c:v>
                </c:pt>
                <c:pt idx="9">
                  <c:v>Special Personal Care</c:v>
                </c:pt>
              </c:strCache>
            </c:strRef>
          </c:cat>
          <c:val>
            <c:numRef>
              <c:f>Sheet1!$B$3:$B$13</c:f>
              <c:numCache>
                <c:formatCode>General</c:formatCode>
                <c:ptCount val="11"/>
                <c:pt idx="0">
                  <c:v>0.172636193</c:v>
                </c:pt>
                <c:pt idx="1">
                  <c:v>0.168928934</c:v>
                </c:pt>
                <c:pt idx="2">
                  <c:v>0.0627298</c:v>
                </c:pt>
                <c:pt idx="3">
                  <c:v>0.061909814</c:v>
                </c:pt>
                <c:pt idx="4">
                  <c:v>0.032099183</c:v>
                </c:pt>
                <c:pt idx="5">
                  <c:v>0.028805442</c:v>
                </c:pt>
                <c:pt idx="6">
                  <c:v>0.017255512</c:v>
                </c:pt>
                <c:pt idx="7">
                  <c:v>0.006308747</c:v>
                </c:pt>
                <c:pt idx="8">
                  <c:v>0.003349614</c:v>
                </c:pt>
                <c:pt idx="9">
                  <c:v>0.000840909</c:v>
                </c:pt>
              </c:numCache>
            </c:numRef>
          </c:val>
        </c:ser>
        <c:dLbls>
          <c:showLegendKey val="0"/>
          <c:showVal val="0"/>
          <c:showCatName val="0"/>
          <c:showSerName val="0"/>
          <c:showPercent val="0"/>
          <c:showBubbleSize val="0"/>
        </c:dLbls>
        <c:gapWidth val="40"/>
        <c:overlap val="-80"/>
        <c:axId val="2094734552"/>
        <c:axId val="2094734553"/>
      </c:barChart>
      <c:catAx>
        <c:axId val="2094734552"/>
        <c:scaling>
          <c:orientation val="minMax"/>
        </c:scaling>
        <c:delete val="0"/>
        <c:axPos val="b"/>
        <c:numFmt formatCode="General" sourceLinked="0"/>
        <c:majorTickMark val="none"/>
        <c:minorTickMark val="none"/>
        <c:tickLblPos val="low"/>
        <c:spPr>
          <a:ln w="12700" cap="flat" cmpd="sng" algn="ctr">
            <a:noFill/>
            <a:prstDash val="solid"/>
            <a:miter lim="400000"/>
          </a:ln>
        </c:spPr>
        <c:txPr>
          <a:bodyPr rot="-5400000" spcFirstLastPara="0" vertOverflow="ellipsis" vert="horz" wrap="square" anchor="ctr" anchorCtr="1"/>
          <a:lstStyle/>
          <a:p>
            <a:pPr>
              <a:defRPr lang="zh-CN" sz="20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crossAx val="2094734553"/>
        <c:crosses val="autoZero"/>
        <c:auto val="1"/>
        <c:lblAlgn val="ctr"/>
        <c:lblOffset val="100"/>
        <c:noMultiLvlLbl val="1"/>
      </c:catAx>
      <c:valAx>
        <c:axId val="2094734553"/>
        <c:scaling>
          <c:orientation val="minMax"/>
        </c:scaling>
        <c:delete val="0"/>
        <c:axPos val="l"/>
        <c:numFmt formatCode="General" sourceLinked="0"/>
        <c:majorTickMark val="none"/>
        <c:minorTickMark val="none"/>
        <c:tickLblPos val="none"/>
        <c:spPr>
          <a:ln w="12700" cap="flat" cmpd="sng" algn="ctr">
            <a:noFill/>
            <a:prstDash val="solid"/>
            <a:miter lim="400000"/>
          </a:ln>
        </c:spPr>
        <c:txPr>
          <a:bodyPr rot="0" spcFirstLastPara="0" vertOverflow="ellipsis" vert="horz" wrap="square" anchor="ctr" anchorCtr="1"/>
          <a:lstStyle/>
          <a:p>
            <a:pPr>
              <a:defRPr lang="zh-CN" sz="2400" b="0" i="0" u="none" strike="noStrike" kern="1200" baseline="0">
                <a:solidFill>
                  <a:srgbClr val="424242"/>
                </a:solidFill>
                <a:latin typeface="Times New Roman" panose="02020603050405020304" charset="0"/>
                <a:ea typeface="+mn-ea"/>
                <a:cs typeface="+mn-cs"/>
              </a:defRPr>
            </a:pPr>
          </a:p>
        </c:txPr>
        <c:crossAx val="2094734552"/>
        <c:crosses val="autoZero"/>
        <c:crossBetween val="between"/>
        <c:majorUnit val="0.25"/>
        <c:minorUnit val="0.125"/>
      </c:valAx>
      <c:spPr>
        <a:noFill/>
        <a:ln w="12700" cap="flat">
          <a:noFill/>
          <a:miter lim="400000"/>
        </a:ln>
        <a:effectLst/>
      </c:spPr>
    </c:plotArea>
    <c:plotVisOnly val="1"/>
    <c:dispBlanksAs val="gap"/>
    <c:showDLblsOverMax val="1"/>
  </c:chart>
  <c:spPr>
    <a:noFill/>
    <a:ln>
      <a:noFill/>
    </a:ln>
    <a:effectLst/>
  </c:spPr>
  <c:txPr>
    <a:bodyPr/>
    <a:lstStyle/>
    <a:p>
      <a:pPr>
        <a:defRPr lang="zh-CN"/>
      </a:pPr>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1"/>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0"/>
        <c:ser>
          <c:idx val="0"/>
          <c:order val="0"/>
          <c:tx>
            <c:strRef>
              <c:f>Sheet1!$A$2</c:f>
              <c:strCache>
                <c:ptCount val="1"/>
                <c:pt idx="0">
                  <c:v>区域 1</c:v>
                </c:pt>
              </c:strCache>
            </c:strRef>
          </c:tx>
          <c:spPr>
            <a:solidFill>
              <a:srgbClr val="8276F1"/>
            </a:solidFill>
            <a:ln w="12700" cap="flat">
              <a:noFill/>
              <a:miter lim="400000"/>
            </a:ln>
            <a:effectLst/>
          </c:spPr>
          <c:explosion val="0"/>
          <c:dPt>
            <c:idx val="1"/>
            <c:bubble3D val="0"/>
            <c:spPr>
              <a:solidFill>
                <a:srgbClr val="79E5F2"/>
              </a:solidFill>
              <a:ln w="12700" cap="flat">
                <a:noFill/>
                <a:miter lim="400000"/>
              </a:ln>
              <a:effectLst/>
            </c:spPr>
          </c:dPt>
          <c:dPt>
            <c:idx val="2"/>
            <c:bubble3D val="0"/>
            <c:spPr>
              <a:solidFill>
                <a:srgbClr val="F5BFC4"/>
              </a:solidFill>
              <a:ln w="12700" cap="flat">
                <a:noFill/>
                <a:miter lim="400000"/>
              </a:ln>
              <a:effectLst/>
            </c:spPr>
          </c:dPt>
          <c:dLbls>
            <c:dLbl>
              <c:idx val="0"/>
              <c:layout>
                <c:manualLayout>
                  <c:x val="-0.143636389912605"/>
                  <c:y val="0.109539474406604"/>
                </c:manualLayout>
              </c:layout>
              <c:numFmt formatCode="#,##0%" sourceLinked="0"/>
              <c:spPr>
                <a:noFill/>
                <a:ln>
                  <a:noFill/>
                </a:ln>
                <a:effectLst/>
              </c:spPr>
              <c:txPr>
                <a:bodyPr rot="0" spcFirstLastPara="0" vertOverflow="ellipsis" vert="horz" wrap="square" lIns="38100" tIns="19050" rIns="38100" bIns="19050" anchor="ctr" anchorCtr="1"/>
                <a:lstStyle/>
                <a:p>
                  <a:pPr>
                    <a:defRPr lang="zh-CN" sz="1200" b="0" i="0" u="none" strike="noStrike" kern="1200" baseline="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dLblPos val="bestFit"/>
              <c:showLegendKey val="0"/>
              <c:showVal val="0"/>
              <c:showCatName val="0"/>
              <c:showSerName val="0"/>
              <c:showPercent val="1"/>
              <c:showBubbleSize val="0"/>
              <c:separator>
</c:separator>
              <c:extLst>
                <c:ext xmlns:c15="http://schemas.microsoft.com/office/drawing/2012/chart" uri="{CE6537A1-D6FC-4f65-9D91-7224C49458BB}">
                  <c15:layout>
                    <c:manualLayout>
                      <c:w val="0.478722676414188"/>
                      <c:h val="0.394268077883239"/>
                    </c:manualLayout>
                  </c15:layout>
                </c:ext>
              </c:extLst>
            </c:dLbl>
            <c:dLbl>
              <c:idx val="1"/>
              <c:delete val="1"/>
            </c:dLbl>
            <c:dLbl>
              <c:idx val="2"/>
              <c:layout>
                <c:manualLayout>
                  <c:x val="0.126513802325158"/>
                  <c:y val="-0.20196013124432"/>
                </c:manualLayout>
              </c:layout>
              <c:numFmt formatCode="#,##0%" sourceLinked="0"/>
              <c:spPr>
                <a:noFill/>
                <a:ln>
                  <a:noFill/>
                </a:ln>
                <a:effectLst/>
              </c:spPr>
              <c:txPr>
                <a:bodyPr rot="0" spcFirstLastPara="0" vertOverflow="ellipsis" vert="horz" wrap="square" lIns="38100" tIns="19050" rIns="38100" bIns="19050" anchor="ctr" anchorCtr="1"/>
                <a:lstStyle/>
                <a:p>
                  <a:pPr>
                    <a:defRPr lang="zh-CN" sz="1200" b="0" i="0" u="none" strike="noStrike" kern="1200" baseline="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dLblPos val="bestFit"/>
              <c:showLegendKey val="0"/>
              <c:showVal val="0"/>
              <c:showCatName val="0"/>
              <c:showSerName val="0"/>
              <c:showPercent val="1"/>
              <c:showBubbleSize val="0"/>
              <c:separator>
</c:separator>
              <c:extLst>
                <c:ext xmlns:c15="http://schemas.microsoft.com/office/drawing/2012/chart" uri="{CE6537A1-D6FC-4f65-9D91-7224C49458BB}">
                  <c15:layout>
                    <c:manualLayout>
                      <c:w val="0.378612084478655"/>
                      <c:h val="0.394268077883239"/>
                    </c:manualLayout>
                  </c15:layout>
                </c:ext>
              </c:extLst>
            </c:dLbl>
            <c:numFmt formatCode="#,##0%" sourceLinked="0"/>
            <c:spPr>
              <a:noFill/>
              <a:ln>
                <a:noFill/>
              </a:ln>
              <a:effectLst/>
            </c:spPr>
            <c:txPr>
              <a:bodyPr rot="0" spcFirstLastPara="0" vertOverflow="ellipsis" vert="horz" wrap="square" lIns="38100" tIns="19050" rIns="38100" bIns="19050" anchor="ctr" anchorCtr="1"/>
              <a:lstStyle/>
              <a:p>
                <a:pPr>
                  <a:defRPr lang="zh-CN" sz="1200" b="0" i="0" u="none" strike="noStrike" kern="1200" baseline="0">
                    <a:solidFill>
                      <a:srgbClr val="FFFFFF"/>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dLblPos val="inEnd"/>
            <c:showLegendKey val="0"/>
            <c:showVal val="0"/>
            <c:showCatName val="0"/>
            <c:showSerName val="0"/>
            <c:showPercent val="1"/>
            <c:showBubbleSize val="0"/>
            <c:showLeaderLines val="1"/>
            <c:extLst>
              <c:ext xmlns:c15="http://schemas.microsoft.com/office/drawing/2012/chart" uri="{CE6537A1-D6FC-4f65-9D91-7224C49458BB}">
                <c15:layout/>
                <c15:showLeaderLines val="1"/>
                <c15:leaderLines>
                  <c:spPr>
                    <a:ln w="6350" cap="flat" cmpd="sng" algn="ctr">
                      <a:solidFill>
                        <a:srgbClr val="000000"/>
                      </a:solidFill>
                      <a:prstDash val="solid"/>
                      <a:miter lim="400000"/>
                    </a:ln>
                    <a:effectLst/>
                  </c:spPr>
                </c15:leaderLines>
              </c:ext>
            </c:extLst>
          </c:dLbls>
          <c:cat>
            <c:strRef>
              <c:f>Sheet1!$B$1:$D$1</c:f>
              <c:strCache>
                <c:ptCount val="3"/>
                <c:pt idx="0">
                  <c:v>达人带货</c:v>
                </c:pt>
                <c:pt idx="1">
                  <c:v>自营账号</c:v>
                </c:pt>
                <c:pt idx="2">
                  <c:v>其他</c:v>
                </c:pt>
              </c:strCache>
            </c:strRef>
          </c:cat>
          <c:val>
            <c:numRef>
              <c:f>Sheet1!$B$2:$D$2</c:f>
              <c:numCache>
                <c:formatCode>General</c:formatCode>
                <c:ptCount val="3"/>
                <c:pt idx="0">
                  <c:v>13.42</c:v>
                </c:pt>
                <c:pt idx="1">
                  <c:v>0.02</c:v>
                </c:pt>
                <c:pt idx="2">
                  <c:v>86.56</c:v>
                </c:pt>
              </c:numCache>
            </c:numRef>
          </c:val>
        </c:ser>
        <c:dLbls>
          <c:showLegendKey val="0"/>
          <c:showVal val="0"/>
          <c:showCatName val="0"/>
          <c:showSerName val="0"/>
          <c:showPercent val="0"/>
          <c:showBubbleSize val="0"/>
          <c:showLeaderLines val="1"/>
        </c:dLbls>
        <c:firstSliceAng val="1"/>
      </c:pieChart>
      <c:spPr>
        <a:noFill/>
        <a:ln w="12700" cap="flat">
          <a:noFill/>
          <a:miter lim="400000"/>
        </a:ln>
        <a:effectLst/>
      </c:spPr>
    </c:plotArea>
    <c:legend>
      <c:legendPos val="r"/>
      <c:legendEntry>
        <c:idx val="0"/>
        <c:txPr>
          <a:bodyPr rot="0" spcFirstLastPara="0" vertOverflow="ellipsis" vert="horz" wrap="square" anchor="ctr" anchorCtr="1"/>
          <a:lstStyle/>
          <a:p>
            <a:pPr>
              <a:defRPr lang="zh-CN" sz="1200" b="0" i="0" u="none" strike="noStrike" kern="1200" baseline="0">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1"/>
        <c:txPr>
          <a:bodyPr rot="0" spcFirstLastPara="0" vertOverflow="ellipsis" vert="horz" wrap="square" anchor="ctr" anchorCtr="1"/>
          <a:lstStyle/>
          <a:p>
            <a:pPr>
              <a:defRPr lang="zh-CN" sz="1200" b="0" i="0" u="none" strike="noStrike" kern="1200" baseline="0">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2"/>
        <c:txPr>
          <a:bodyPr rot="0" spcFirstLastPara="0" vertOverflow="ellipsis" vert="horz" wrap="square" anchor="ctr" anchorCtr="1"/>
          <a:lstStyle/>
          <a:p>
            <a:pPr>
              <a:defRPr lang="zh-CN" sz="1200" b="0" i="0" u="none" strike="noStrike" kern="1200" baseline="0">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ayout/>
      <c:overlay val="0"/>
      <c:txPr>
        <a:bodyPr rot="0" spcFirstLastPara="0" vertOverflow="ellipsis" vert="horz" wrap="square" anchor="ctr" anchorCtr="1"/>
        <a:lstStyle/>
        <a:p>
          <a:pPr>
            <a:defRPr lang="zh-CN" sz="1200" b="0" i="0" u="none" strike="noStrike" kern="1200" baseline="0">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
    <c:plotVisOnly val="1"/>
    <c:dispBlanksAs val="gap"/>
    <c:showDLblsOverMax val="1"/>
  </c:chart>
  <c:spPr>
    <a:noFill/>
    <a:ln>
      <a:noFill/>
    </a:ln>
    <a:effectLst/>
  </c:spPr>
  <c:txPr>
    <a:bodyPr/>
    <a:lstStyle/>
    <a:p>
      <a:pPr>
        <a:defRPr lang="zh-CN" sz="1200">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1"/>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0"/>
        <c:ser>
          <c:idx val="0"/>
          <c:order val="0"/>
          <c:tx>
            <c:strRef>
              <c:f>Sheet1!$A$2</c:f>
              <c:strCache>
                <c:ptCount val="1"/>
                <c:pt idx="0">
                  <c:v>区域 1</c:v>
                </c:pt>
              </c:strCache>
            </c:strRef>
          </c:tx>
          <c:spPr>
            <a:solidFill>
              <a:srgbClr val="8276F1"/>
            </a:solidFill>
            <a:ln w="12700" cap="flat">
              <a:noFill/>
              <a:miter lim="400000"/>
            </a:ln>
            <a:effectLst/>
          </c:spPr>
          <c:explosion val="0"/>
          <c:dPt>
            <c:idx val="1"/>
            <c:bubble3D val="0"/>
            <c:spPr>
              <a:solidFill>
                <a:srgbClr val="79E5F2"/>
              </a:solidFill>
              <a:ln w="12700" cap="flat">
                <a:noFill/>
                <a:miter lim="400000"/>
              </a:ln>
              <a:effectLst/>
            </c:spPr>
          </c:dPt>
          <c:dPt>
            <c:idx val="2"/>
            <c:bubble3D val="0"/>
            <c:spPr>
              <a:solidFill>
                <a:srgbClr val="F5BFC4"/>
              </a:solidFill>
              <a:ln w="12700" cap="flat">
                <a:noFill/>
                <a:miter lim="400000"/>
              </a:ln>
              <a:effectLst/>
            </c:spPr>
          </c:dPt>
          <c:dLbls>
            <c:dLbl>
              <c:idx val="0"/>
              <c:layout>
                <c:manualLayout>
                  <c:x val="-0.223278598824941"/>
                  <c:y val="0.176365593800068"/>
                </c:manualLayout>
              </c:layout>
              <c:numFmt formatCode="#,##0%" sourceLinked="0"/>
              <c:spPr>
                <a:noFill/>
                <a:ln>
                  <a:noFill/>
                </a:ln>
                <a:effectLst/>
              </c:spPr>
              <c:txPr>
                <a:bodyPr rot="0" spcFirstLastPara="0" vertOverflow="ellipsis" vert="horz" wrap="square" lIns="38100" tIns="19050" rIns="38100" bIns="19050" anchor="ctr" anchorCtr="1"/>
                <a:lstStyle/>
                <a:p>
                  <a:pPr>
                    <a:defRPr lang="zh-CN" sz="1600" b="0" i="0" u="none" strike="noStrike" kern="1200" baseline="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dLblPos val="bestFit"/>
              <c:showLegendKey val="0"/>
              <c:showVal val="0"/>
              <c:showCatName val="0"/>
              <c:showSerName val="0"/>
              <c:showPercent val="1"/>
              <c:showBubbleSize val="0"/>
              <c:separator>
</c:separator>
              <c:extLst>
                <c:ext xmlns:c15="http://schemas.microsoft.com/office/drawing/2012/chart" uri="{CE6537A1-D6FC-4f65-9D91-7224C49458BB}">
                  <c15:layout>
                    <c:manualLayout>
                      <c:w val="0.523967157784502"/>
                      <c:h val="0.406973551587537"/>
                    </c:manualLayout>
                  </c15:layout>
                </c:ext>
              </c:extLst>
            </c:dLbl>
            <c:dLbl>
              <c:idx val="1"/>
              <c:layout>
                <c:manualLayout>
                  <c:x val="-0.146421454900998"/>
                  <c:y val="-0.108421332361316"/>
                </c:manualLayout>
              </c:layout>
              <c:numFmt formatCode="#,##0%" sourceLinked="0"/>
              <c:spPr>
                <a:noFill/>
                <a:ln>
                  <a:noFill/>
                </a:ln>
                <a:effectLst/>
              </c:spPr>
              <c:txPr>
                <a:bodyPr rot="0" spcFirstLastPara="0" vertOverflow="ellipsis" vert="horz" wrap="square" lIns="38100" tIns="19050" rIns="38100" bIns="19050" anchor="ctr" anchorCtr="1"/>
                <a:lstStyle/>
                <a:p>
                  <a:pPr>
                    <a:defRPr lang="zh-CN" sz="1600" b="0" i="0" u="none" strike="noStrike" kern="1200" baseline="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dLblPos val="bestFit"/>
              <c:showLegendKey val="0"/>
              <c:showVal val="0"/>
              <c:showCatName val="0"/>
              <c:showSerName val="0"/>
              <c:showPercent val="1"/>
              <c:showBubbleSize val="0"/>
              <c:separator>
</c:separator>
              <c:extLst>
                <c:ext xmlns:c15="http://schemas.microsoft.com/office/drawing/2012/chart" uri="{CE6537A1-D6FC-4f65-9D91-7224C49458BB}">
                  <c15:layout>
                    <c:manualLayout>
                      <c:w val="0.516000671892904"/>
                      <c:h val="0.406973551587537"/>
                    </c:manualLayout>
                  </c15:layout>
                </c:ext>
              </c:extLst>
            </c:dLbl>
            <c:dLbl>
              <c:idx val="2"/>
              <c:layout>
                <c:manualLayout>
                  <c:x val="0"/>
                  <c:y val="0.172177053504636"/>
                </c:manualLayout>
              </c:layout>
              <c:numFmt formatCode="#,##0%" sourceLinked="0"/>
              <c:spPr>
                <a:noFill/>
                <a:ln>
                  <a:noFill/>
                </a:ln>
                <a:effectLst/>
              </c:spPr>
              <c:txPr>
                <a:bodyPr rot="0" spcFirstLastPara="0" vertOverflow="ellipsis" vert="horz" wrap="square" lIns="38100" tIns="19050" rIns="38100" bIns="19050" anchor="ctr" anchorCtr="1"/>
                <a:lstStyle/>
                <a:p>
                  <a:pPr>
                    <a:defRPr lang="zh-CN" sz="1600" b="0" i="0" u="none" strike="noStrike" kern="1200" baseline="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dLblPos val="bestFit"/>
              <c:showLegendKey val="0"/>
              <c:showVal val="0"/>
              <c:showCatName val="0"/>
              <c:showSerName val="0"/>
              <c:showPercent val="1"/>
              <c:showBubbleSize val="0"/>
              <c:separator>
</c:separator>
              <c:extLst>
                <c:ext xmlns:c15="http://schemas.microsoft.com/office/drawing/2012/chart" uri="{CE6537A1-D6FC-4f65-9D91-7224C49458BB}">
                  <c15:layout>
                    <c:manualLayout>
                      <c:w val="0.409477374828114"/>
                      <c:h val="0.406973551587537"/>
                    </c:manualLayout>
                  </c15:layout>
                </c:ext>
              </c:extLst>
            </c:dLbl>
            <c:numFmt formatCode="#,##0%" sourceLinked="0"/>
            <c:spPr>
              <a:noFill/>
              <a:ln>
                <a:noFill/>
              </a:ln>
              <a:effectLst/>
            </c:spPr>
            <c:txPr>
              <a:bodyPr rot="0" spcFirstLastPara="0" vertOverflow="ellipsis" vert="horz" wrap="square" lIns="38100" tIns="19050" rIns="38100" bIns="19050" anchor="ctr" anchorCtr="1"/>
              <a:lstStyle/>
              <a:p>
                <a:pPr>
                  <a:defRPr lang="zh-CN" sz="1600" b="0" i="0" u="none" strike="noStrike" kern="1200" baseline="0">
                    <a:solidFill>
                      <a:srgbClr val="FFFFFF"/>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dLblPos val="inEnd"/>
            <c:showLegendKey val="0"/>
            <c:showVal val="0"/>
            <c:showCatName val="0"/>
            <c:showSerName val="0"/>
            <c:showPercent val="1"/>
            <c:showBubbleSize val="0"/>
            <c:showLeaderLines val="1"/>
            <c:extLst>
              <c:ext xmlns:c15="http://schemas.microsoft.com/office/drawing/2012/chart" uri="{CE6537A1-D6FC-4f65-9D91-7224C49458BB}">
                <c15:layout/>
                <c15:showLeaderLines val="1"/>
                <c15:leaderLines>
                  <c:spPr>
                    <a:ln w="6350" cap="flat" cmpd="sng" algn="ctr">
                      <a:solidFill>
                        <a:srgbClr val="000000"/>
                      </a:solidFill>
                      <a:prstDash val="solid"/>
                      <a:miter lim="400000"/>
                    </a:ln>
                    <a:effectLst/>
                  </c:spPr>
                </c15:leaderLines>
              </c:ext>
            </c:extLst>
          </c:dLbls>
          <c:cat>
            <c:strRef>
              <c:f>Sheet1!$B$1:$D$1</c:f>
              <c:strCache>
                <c:ptCount val="3"/>
                <c:pt idx="0">
                  <c:v>达人带货</c:v>
                </c:pt>
                <c:pt idx="1">
                  <c:v>自营账号</c:v>
                </c:pt>
                <c:pt idx="2">
                  <c:v>其他</c:v>
                </c:pt>
              </c:strCache>
            </c:strRef>
          </c:cat>
          <c:val>
            <c:numRef>
              <c:f>Sheet1!$B$2:$D$2</c:f>
              <c:numCache>
                <c:formatCode>General</c:formatCode>
                <c:ptCount val="3"/>
                <c:pt idx="0">
                  <c:v>26.8</c:v>
                </c:pt>
                <c:pt idx="1">
                  <c:v>35.29</c:v>
                </c:pt>
                <c:pt idx="2">
                  <c:v>37.91</c:v>
                </c:pt>
              </c:numCache>
            </c:numRef>
          </c:val>
        </c:ser>
        <c:dLbls>
          <c:showLegendKey val="0"/>
          <c:showVal val="0"/>
          <c:showCatName val="0"/>
          <c:showSerName val="0"/>
          <c:showPercent val="0"/>
          <c:showBubbleSize val="0"/>
          <c:showLeaderLines val="1"/>
        </c:dLbls>
        <c:firstSliceAng val="1"/>
      </c:pieChart>
      <c:spPr>
        <a:noFill/>
        <a:ln w="12700" cap="flat">
          <a:noFill/>
          <a:miter lim="400000"/>
        </a:ln>
        <a:effectLst/>
      </c:spPr>
    </c:plotArea>
    <c:legend>
      <c:legendPos val="r"/>
      <c:legendEntry>
        <c:idx val="0"/>
        <c:txPr>
          <a:bodyPr rot="0" spcFirstLastPara="0" vertOverflow="ellipsis" vert="horz" wrap="square" anchor="ctr" anchorCtr="1"/>
          <a:lstStyle/>
          <a:p>
            <a:pPr>
              <a:defRPr lang="zh-CN" sz="1200" b="0" i="0" u="none" strike="noStrike" kern="1200" baseline="0">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1"/>
        <c:txPr>
          <a:bodyPr rot="0" spcFirstLastPara="0" vertOverflow="ellipsis" vert="horz" wrap="square" anchor="ctr" anchorCtr="1"/>
          <a:lstStyle/>
          <a:p>
            <a:pPr>
              <a:defRPr lang="zh-CN" sz="1200" b="0" i="0" u="none" strike="noStrike" kern="1200" baseline="0">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2"/>
        <c:txPr>
          <a:bodyPr rot="0" spcFirstLastPara="0" vertOverflow="ellipsis" vert="horz" wrap="square" anchor="ctr" anchorCtr="1"/>
          <a:lstStyle/>
          <a:p>
            <a:pPr>
              <a:defRPr lang="zh-CN" sz="1200" b="0" i="0" u="none" strike="noStrike" kern="1200" baseline="0">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ayout>
        <c:manualLayout>
          <c:xMode val="edge"/>
          <c:yMode val="edge"/>
          <c:x val="0.707651561056486"/>
          <c:y val="0.310692895926749"/>
          <c:w val="0.269267223136"/>
          <c:h val="0.470477813831935"/>
        </c:manualLayout>
      </c:layout>
      <c:overlay val="0"/>
      <c:txPr>
        <a:bodyPr rot="0" spcFirstLastPara="0" vertOverflow="ellipsis" vert="horz" wrap="square" anchor="ctr" anchorCtr="1"/>
        <a:lstStyle/>
        <a:p>
          <a:pPr>
            <a:defRPr lang="zh-CN" sz="1200" b="0" i="0" u="none" strike="noStrike" kern="1200" baseline="0">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
    <c:plotVisOnly val="1"/>
    <c:dispBlanksAs val="gap"/>
    <c:showDLblsOverMax val="1"/>
  </c:chart>
  <c:spPr>
    <a:noFill/>
    <a:ln>
      <a:noFill/>
    </a:ln>
    <a:effectLst/>
  </c:spPr>
  <c:txPr>
    <a:bodyPr/>
    <a:lstStyle/>
    <a:p>
      <a:pPr>
        <a:defRPr lang="zh-CN">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1"/>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00819"/>
          <c:y val="0.082436"/>
          <c:w val="0.904918"/>
          <c:h val="0.686952"/>
        </c:manualLayout>
      </c:layout>
      <c:barChart>
        <c:barDir val="col"/>
        <c:grouping val="clustered"/>
        <c:varyColors val="0"/>
        <c:ser>
          <c:idx val="0"/>
          <c:order val="0"/>
          <c:spPr>
            <a:solidFill>
              <a:srgbClr val="625AE3"/>
            </a:solidFill>
            <a:ln w="12700" cap="flat">
              <a:noFill/>
              <a:miter lim="400000"/>
            </a:ln>
            <a:effectLst/>
          </c:spPr>
          <c:invertIfNegative val="0"/>
          <c:dPt>
            <c:idx val="0"/>
            <c:invertIfNegative val="1"/>
            <c:bubble3D val="0"/>
            <c:spPr>
              <a:solidFill>
                <a:srgbClr val="625AE3"/>
              </a:solidFill>
              <a:ln w="12700" cap="flat">
                <a:noFill/>
                <a:miter lim="400000"/>
              </a:ln>
              <a:effectLst/>
            </c:spPr>
          </c:dPt>
          <c:dPt>
            <c:idx val="1"/>
            <c:invertIfNegative val="1"/>
            <c:bubble3D val="0"/>
            <c:spPr>
              <a:solidFill>
                <a:srgbClr val="625AE3"/>
              </a:solidFill>
              <a:ln w="12700" cap="flat">
                <a:noFill/>
                <a:miter lim="400000"/>
              </a:ln>
              <a:effectLst/>
            </c:spPr>
          </c:dPt>
          <c:dPt>
            <c:idx val="2"/>
            <c:invertIfNegative val="1"/>
            <c:bubble3D val="0"/>
            <c:spPr>
              <a:solidFill>
                <a:srgbClr val="625AE3"/>
              </a:solidFill>
              <a:ln w="12700" cap="flat">
                <a:noFill/>
                <a:miter lim="400000"/>
              </a:ln>
              <a:effectLst/>
            </c:spPr>
          </c:dPt>
          <c:dPt>
            <c:idx val="3"/>
            <c:invertIfNegative val="1"/>
            <c:bubble3D val="0"/>
            <c:spPr>
              <a:solidFill>
                <a:srgbClr val="625AE3"/>
              </a:solidFill>
              <a:ln w="12700" cap="flat">
                <a:noFill/>
                <a:miter lim="400000"/>
              </a:ln>
              <a:effectLst/>
            </c:spPr>
          </c:dPt>
          <c:dPt>
            <c:idx val="4"/>
            <c:invertIfNegative val="1"/>
            <c:bubble3D val="0"/>
            <c:spPr>
              <a:solidFill>
                <a:srgbClr val="625AE3"/>
              </a:solidFill>
              <a:ln w="12700" cap="flat">
                <a:noFill/>
                <a:miter lim="400000"/>
              </a:ln>
              <a:effectLst/>
            </c:spPr>
          </c:dPt>
          <c:dPt>
            <c:idx val="5"/>
            <c:invertIfNegative val="1"/>
            <c:bubble3D val="0"/>
            <c:spPr>
              <a:solidFill>
                <a:srgbClr val="625AE3"/>
              </a:solidFill>
              <a:ln w="12700" cap="flat">
                <a:noFill/>
                <a:miter lim="400000"/>
              </a:ln>
              <a:effectLst/>
            </c:spPr>
          </c:dPt>
          <c:dPt>
            <c:idx val="6"/>
            <c:invertIfNegative val="1"/>
            <c:bubble3D val="0"/>
            <c:spPr>
              <a:solidFill>
                <a:srgbClr val="65D8E3"/>
              </a:solidFill>
              <a:ln w="12700" cap="flat">
                <a:noFill/>
                <a:miter lim="400000"/>
              </a:ln>
              <a:effectLst/>
            </c:spPr>
          </c:dPt>
          <c:dPt>
            <c:idx val="7"/>
            <c:invertIfNegative val="1"/>
            <c:bubble3D val="0"/>
            <c:spPr>
              <a:solidFill>
                <a:srgbClr val="65D8E3"/>
              </a:solidFill>
              <a:ln w="12700" cap="flat">
                <a:noFill/>
                <a:miter lim="400000"/>
              </a:ln>
              <a:effectLst/>
            </c:spPr>
          </c:dPt>
          <c:dLbls>
            <c:delete val="1"/>
          </c:dLbls>
          <c:cat>
            <c:strRef>
              <c:f>{"泰国","印尼","越南","菲律宾","马来西亚","新加坡","美国","英国"}</c:f>
              <c:strCache>
                <c:ptCount val="8"/>
                <c:pt idx="0">
                  <c:v>泰国</c:v>
                </c:pt>
                <c:pt idx="1">
                  <c:v>印尼</c:v>
                </c:pt>
                <c:pt idx="2">
                  <c:v>越南</c:v>
                </c:pt>
                <c:pt idx="3">
                  <c:v>菲律宾</c:v>
                </c:pt>
                <c:pt idx="4">
                  <c:v>马来西亚</c:v>
                </c:pt>
                <c:pt idx="5">
                  <c:v>新加坡</c:v>
                </c:pt>
                <c:pt idx="6">
                  <c:v>美国</c:v>
                </c:pt>
                <c:pt idx="7">
                  <c:v>英国</c:v>
                </c:pt>
              </c:strCache>
            </c:strRef>
          </c:cat>
          <c:val>
            <c:numRef>
              <c:f>{948.605972,705.302062,534.686645,414.084048,382.611344,35.695768,658.622504,201.615415}</c:f>
              <c:numCache>
                <c:formatCode>General</c:formatCode>
                <c:ptCount val="8"/>
                <c:pt idx="0">
                  <c:v>948.605972</c:v>
                </c:pt>
                <c:pt idx="1">
                  <c:v>705.302062</c:v>
                </c:pt>
                <c:pt idx="2">
                  <c:v>534.686645</c:v>
                </c:pt>
                <c:pt idx="3">
                  <c:v>414.084048</c:v>
                </c:pt>
                <c:pt idx="4">
                  <c:v>382.611344</c:v>
                </c:pt>
                <c:pt idx="5">
                  <c:v>35.695768</c:v>
                </c:pt>
                <c:pt idx="6">
                  <c:v>658.622504</c:v>
                </c:pt>
                <c:pt idx="7">
                  <c:v>201.615415</c:v>
                </c:pt>
              </c:numCache>
            </c:numRef>
          </c:val>
        </c:ser>
        <c:dLbls>
          <c:showLegendKey val="0"/>
          <c:showVal val="0"/>
          <c:showCatName val="0"/>
          <c:showSerName val="0"/>
          <c:showPercent val="0"/>
          <c:showBubbleSize val="0"/>
        </c:dLbls>
        <c:gapWidth val="40"/>
        <c:axId val="2094734552"/>
        <c:axId val="2094734553"/>
      </c:barChart>
      <c:catAx>
        <c:axId val="2094734552"/>
        <c:scaling>
          <c:orientation val="minMax"/>
        </c:scaling>
        <c:delete val="0"/>
        <c:axPos val="b"/>
        <c:numFmt formatCode="General" sourceLinked="0"/>
        <c:majorTickMark val="none"/>
        <c:minorTickMark val="none"/>
        <c:tickLblPos val="low"/>
        <c:spPr>
          <a:ln w="12700" cap="flat" cmpd="sng" algn="ctr">
            <a:solidFill>
              <a:srgbClr val="000000"/>
            </a:solidFill>
            <a:prstDash val="solid"/>
            <a:miter lim="400000"/>
          </a:ln>
        </c:spPr>
        <c:txPr>
          <a:bodyPr rot="0" spcFirstLastPara="0" vertOverflow="ellipsis" vert="horz" wrap="square" anchor="ctr" anchorCtr="1"/>
          <a:lstStyle/>
          <a:p>
            <a:pPr>
              <a:defRPr lang="zh-CN" sz="22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crossAx val="2094734553"/>
        <c:crosses val="autoZero"/>
        <c:auto val="1"/>
        <c:lblAlgn val="ctr"/>
        <c:lblOffset val="100"/>
        <c:tickLblSkip val="1"/>
        <c:noMultiLvlLbl val="1"/>
      </c:catAx>
      <c:valAx>
        <c:axId val="2094734553"/>
        <c:scaling>
          <c:orientation val="minMax"/>
        </c:scaling>
        <c:delete val="0"/>
        <c:axPos val="l"/>
        <c:numFmt formatCode="General" sourceLinked="0"/>
        <c:majorTickMark val="none"/>
        <c:minorTickMark val="none"/>
        <c:tickLblPos val="nextTo"/>
        <c:spPr>
          <a:ln w="12700" cap="flat" cmpd="sng" algn="ctr">
            <a:noFill/>
            <a:prstDash val="solid"/>
            <a:miter lim="400000"/>
          </a:ln>
        </c:spPr>
        <c:txPr>
          <a:bodyPr rot="0" spcFirstLastPara="0" vertOverflow="ellipsis" vert="horz" wrap="square" anchor="ctr" anchorCtr="1"/>
          <a:lstStyle/>
          <a:p>
            <a:pPr>
              <a:defRPr lang="zh-CN" sz="20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crossAx val="2094734552"/>
        <c:crosses val="autoZero"/>
        <c:crossBetween val="between"/>
        <c:majorUnit val="250"/>
        <c:minorUnit val="125"/>
      </c:valAx>
      <c:spPr>
        <a:noFill/>
        <a:ln w="12700" cap="flat">
          <a:noFill/>
          <a:miter lim="400000"/>
        </a:ln>
        <a:effectLst/>
      </c:spPr>
    </c:plotArea>
    <c:plotVisOnly val="1"/>
    <c:dispBlanksAs val="gap"/>
    <c:showDLblsOverMax val="1"/>
  </c:chart>
  <c:spPr>
    <a:noFill/>
    <a:ln>
      <a:noFill/>
    </a:ln>
    <a:effectLst/>
  </c:spPr>
  <c:txPr>
    <a:bodyPr/>
    <a:lstStyle/>
    <a:p>
      <a:pPr>
        <a:defRPr lang="zh-CN"/>
      </a:pPr>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1"/>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745026"/>
          <c:y val="0.04662"/>
          <c:w val="0.920497"/>
          <c:h val="0.593561"/>
        </c:manualLayout>
      </c:layout>
      <c:barChart>
        <c:barDir val="col"/>
        <c:grouping val="clustered"/>
        <c:varyColors val="0"/>
        <c:ser>
          <c:idx val="0"/>
          <c:order val="0"/>
          <c:tx>
            <c:strRef>
              <c:f>Sheet1!$B$1</c:f>
              <c:strCache>
                <c:ptCount val="1"/>
                <c:pt idx="0">
                  <c:v>gmv</c:v>
                </c:pt>
              </c:strCache>
            </c:strRef>
          </c:tx>
          <c:spPr>
            <a:solidFill>
              <a:srgbClr val="625AE3"/>
            </a:solidFill>
            <a:ln w="12700" cap="flat">
              <a:noFill/>
              <a:miter lim="400000"/>
            </a:ln>
            <a:effectLst/>
          </c:spPr>
          <c:invertIfNegative val="0"/>
          <c:dLbls>
            <c:delete val="1"/>
          </c:dLbls>
          <c:cat>
            <c:strRef>
              <c:f>Sheet1!$A$2:$A$11</c:f>
              <c:strCache>
                <c:ptCount val="10"/>
                <c:pt idx="0">
                  <c:v>Beauty &amp; Personal Care</c:v>
                </c:pt>
                <c:pt idx="1">
                  <c:v>Womenswear &amp; Underwear</c:v>
                </c:pt>
                <c:pt idx="2">
                  <c:v>Muslin Fashion</c:v>
                </c:pt>
                <c:pt idx="3">
                  <c:v>Menswear &amp; Underwear</c:v>
                </c:pt>
                <c:pt idx="4">
                  <c:v>Phones &amp; Electronics</c:v>
                </c:pt>
                <c:pt idx="5">
                  <c:v>Food &amp; Beverages</c:v>
                </c:pt>
                <c:pt idx="6">
                  <c:v>Baby &amp; Maternity</c:v>
                </c:pt>
                <c:pt idx="7">
                  <c:v>Shoes</c:v>
                </c:pt>
                <c:pt idx="8">
                  <c:v>Luggage &amp; Bags</c:v>
                </c:pt>
                <c:pt idx="9">
                  <c:v>Home Supplies</c:v>
                </c:pt>
              </c:strCache>
            </c:strRef>
          </c:cat>
          <c:val>
            <c:numRef>
              <c:f>Sheet1!$B$2:$B$11</c:f>
              <c:numCache>
                <c:formatCode>General</c:formatCode>
                <c:ptCount val="10"/>
                <c:pt idx="0">
                  <c:v>705.3020622</c:v>
                </c:pt>
                <c:pt idx="1">
                  <c:v>465.3768061</c:v>
                </c:pt>
                <c:pt idx="2">
                  <c:v>398.3829303</c:v>
                </c:pt>
                <c:pt idx="3">
                  <c:v>190.1186464</c:v>
                </c:pt>
                <c:pt idx="4">
                  <c:v>178.420635</c:v>
                </c:pt>
                <c:pt idx="5">
                  <c:v>146.8258768</c:v>
                </c:pt>
                <c:pt idx="6">
                  <c:v>130.328987</c:v>
                </c:pt>
                <c:pt idx="7">
                  <c:v>123.2588534</c:v>
                </c:pt>
                <c:pt idx="8">
                  <c:v>110.5731913</c:v>
                </c:pt>
                <c:pt idx="9">
                  <c:v>85.21202563</c:v>
                </c:pt>
              </c:numCache>
            </c:numRef>
          </c:val>
        </c:ser>
        <c:dLbls>
          <c:showLegendKey val="0"/>
          <c:showVal val="0"/>
          <c:showCatName val="0"/>
          <c:showSerName val="0"/>
          <c:showPercent val="0"/>
          <c:showBubbleSize val="0"/>
        </c:dLbls>
        <c:gapWidth val="40"/>
        <c:overlap val="-80"/>
        <c:axId val="2094734552"/>
        <c:axId val="2094734553"/>
      </c:barChart>
      <c:catAx>
        <c:axId val="2094734552"/>
        <c:scaling>
          <c:orientation val="minMax"/>
        </c:scaling>
        <c:delete val="0"/>
        <c:axPos val="b"/>
        <c:numFmt formatCode="General" sourceLinked="0"/>
        <c:majorTickMark val="none"/>
        <c:minorTickMark val="none"/>
        <c:tickLblPos val="low"/>
        <c:spPr>
          <a:ln w="12700" cap="flat" cmpd="sng" algn="ctr">
            <a:noFill/>
            <a:prstDash val="solid"/>
            <a:miter lim="400000"/>
          </a:ln>
        </c:spPr>
        <c:txPr>
          <a:bodyPr rot="-5400000" spcFirstLastPara="0" vertOverflow="ellipsis" vert="horz" wrap="square" anchor="ctr" anchorCtr="1"/>
          <a:lstStyle/>
          <a:p>
            <a:pPr>
              <a:defRPr lang="zh-CN" sz="20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crossAx val="2094734553"/>
        <c:crosses val="autoZero"/>
        <c:auto val="1"/>
        <c:lblAlgn val="ctr"/>
        <c:lblOffset val="100"/>
        <c:noMultiLvlLbl val="1"/>
      </c:catAx>
      <c:valAx>
        <c:axId val="2094734553"/>
        <c:scaling>
          <c:orientation val="minMax"/>
        </c:scaling>
        <c:delete val="0"/>
        <c:axPos val="l"/>
        <c:numFmt formatCode="General" sourceLinked="0"/>
        <c:majorTickMark val="none"/>
        <c:minorTickMark val="none"/>
        <c:tickLblPos val="nextTo"/>
        <c:spPr>
          <a:ln w="12700" cap="flat" cmpd="sng" algn="ctr">
            <a:noFill/>
            <a:prstDash val="solid"/>
            <a:miter lim="400000"/>
          </a:ln>
        </c:spPr>
        <c:txPr>
          <a:bodyPr rot="0" spcFirstLastPara="0" vertOverflow="ellipsis" vert="horz" wrap="square" anchor="ctr" anchorCtr="1"/>
          <a:lstStyle/>
          <a:p>
            <a:pPr>
              <a:defRPr lang="zh-CN" sz="24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crossAx val="2094734552"/>
        <c:crosses val="autoZero"/>
        <c:crossBetween val="between"/>
      </c:valAx>
      <c:spPr>
        <a:noFill/>
        <a:ln w="12700" cap="flat">
          <a:noFill/>
          <a:miter lim="400000"/>
        </a:ln>
        <a:effectLst/>
      </c:spPr>
    </c:plotArea>
    <c:plotVisOnly val="1"/>
    <c:dispBlanksAs val="gap"/>
    <c:showDLblsOverMax val="1"/>
  </c:chart>
  <c:spPr>
    <a:noFill/>
    <a:ln>
      <a:noFill/>
    </a:ln>
    <a:effectLst/>
  </c:spPr>
  <c:txPr>
    <a:bodyPr/>
    <a:lstStyle/>
    <a:p>
      <a:pPr>
        <a:defRPr lang="zh-CN">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1"/>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218033"/>
          <c:y val="0.0490917"/>
          <c:w val="0.973197"/>
          <c:h val="0.572675"/>
        </c:manualLayout>
      </c:layout>
      <c:barChart>
        <c:barDir val="col"/>
        <c:grouping val="clustered"/>
        <c:varyColors val="0"/>
        <c:ser>
          <c:idx val="0"/>
          <c:order val="0"/>
          <c:tx>
            <c:strRef>
              <c:f>Sheet1!$B$1</c:f>
              <c:strCache>
                <c:ptCount val="1"/>
                <c:pt idx="0">
                  <c:v/>
                </c:pt>
              </c:strCache>
            </c:strRef>
          </c:tx>
          <c:spPr>
            <a:solidFill>
              <a:srgbClr val="625AE3"/>
            </a:solidFill>
            <a:ln w="12700" cap="flat">
              <a:noFill/>
              <a:miter lim="400000"/>
            </a:ln>
            <a:effectLst/>
          </c:spPr>
          <c:invertIfNegative val="0"/>
          <c:dLbls>
            <c:numFmt formatCode="#,##0.0%" sourceLinked="0"/>
            <c:spPr>
              <a:noFill/>
              <a:ln>
                <a:noFill/>
              </a:ln>
              <a:effectLst/>
            </c:spPr>
            <c:txPr>
              <a:bodyPr rot="0" spcFirstLastPara="0" vertOverflow="ellipsis" vert="horz" wrap="square" lIns="38100" tIns="19050" rIns="38100" bIns="19050" anchor="ctr" anchorCtr="1"/>
              <a:lstStyle/>
              <a:p>
                <a:pPr>
                  <a:defRPr lang="zh-CN" sz="2000" b="0" i="0" u="none" strike="noStrike" kern="1200" baseline="0">
                    <a:solidFill>
                      <a:srgbClr val="424242"/>
                    </a:solidFill>
                    <a:latin typeface="Times New Roman" panose="02020603050405020304" charset="0"/>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Sheet1!$A$2:$A$12</c:f>
              <c:strCache>
                <c:ptCount val="11"/>
                <c:pt idx="0">
                  <c:v>Skincare</c:v>
                </c:pt>
                <c:pt idx="1">
                  <c:v>Makeup &amp; Perfume</c:v>
                </c:pt>
                <c:pt idx="2">
                  <c:v>Bath &amp; Body Care</c:v>
                </c:pt>
                <c:pt idx="3">
                  <c:v>Hair Care &amp; Styling</c:v>
                </c:pt>
                <c:pt idx="4">
                  <c:v>Personal Care Appliances</c:v>
                </c:pt>
                <c:pt idx="5">
                  <c:v>Hand, Foot &amp; Nail Care</c:v>
                </c:pt>
                <c:pt idx="6">
                  <c:v>Eye &amp; Ear Care</c:v>
                </c:pt>
                <c:pt idx="7">
                  <c:v>Feminine Care</c:v>
                </c:pt>
                <c:pt idx="8">
                  <c:v>Nasal &amp; Oral Care</c:v>
                </c:pt>
                <c:pt idx="9">
                  <c:v>Special Personal Care</c:v>
                </c:pt>
                <c:pt idx="10">
                  <c:v>Men's Care</c:v>
                </c:pt>
              </c:strCache>
            </c:strRef>
          </c:cat>
          <c:val>
            <c:numRef>
              <c:f>Sheet1!$B$2:$B$12</c:f>
              <c:numCache>
                <c:formatCode>General</c:formatCode>
                <c:ptCount val="11"/>
                <c:pt idx="0">
                  <c:v>0.440438959</c:v>
                </c:pt>
                <c:pt idx="1">
                  <c:v>0.299795983</c:v>
                </c:pt>
                <c:pt idx="2">
                  <c:v>0.094721442</c:v>
                </c:pt>
                <c:pt idx="3">
                  <c:v>0.089368753</c:v>
                </c:pt>
                <c:pt idx="4">
                  <c:v>0.031202753</c:v>
                </c:pt>
                <c:pt idx="5">
                  <c:v>0.020234048</c:v>
                </c:pt>
                <c:pt idx="6">
                  <c:v>0.01559809</c:v>
                </c:pt>
                <c:pt idx="7">
                  <c:v>0.002871197</c:v>
                </c:pt>
                <c:pt idx="8">
                  <c:v>0.002663548</c:v>
                </c:pt>
                <c:pt idx="9">
                  <c:v>0.001706014</c:v>
                </c:pt>
                <c:pt idx="10">
                  <c:v>0.001399213</c:v>
                </c:pt>
              </c:numCache>
            </c:numRef>
          </c:val>
        </c:ser>
        <c:dLbls>
          <c:showLegendKey val="0"/>
          <c:showVal val="0"/>
          <c:showCatName val="0"/>
          <c:showSerName val="0"/>
          <c:showPercent val="0"/>
          <c:showBubbleSize val="0"/>
        </c:dLbls>
        <c:gapWidth val="40"/>
        <c:overlap val="-80"/>
        <c:axId val="2094734552"/>
        <c:axId val="2094734553"/>
      </c:barChart>
      <c:catAx>
        <c:axId val="2094734552"/>
        <c:scaling>
          <c:orientation val="minMax"/>
        </c:scaling>
        <c:delete val="0"/>
        <c:axPos val="b"/>
        <c:numFmt formatCode="General" sourceLinked="0"/>
        <c:majorTickMark val="none"/>
        <c:minorTickMark val="none"/>
        <c:tickLblPos val="low"/>
        <c:spPr>
          <a:ln w="12700" cap="flat" cmpd="sng" algn="ctr">
            <a:noFill/>
            <a:prstDash val="solid"/>
            <a:miter lim="400000"/>
          </a:ln>
        </c:spPr>
        <c:txPr>
          <a:bodyPr rot="-5400000" spcFirstLastPara="0" vertOverflow="ellipsis" vert="horz" wrap="square" anchor="ctr" anchorCtr="1"/>
          <a:lstStyle/>
          <a:p>
            <a:pPr>
              <a:defRPr lang="zh-CN" sz="2000" b="0" i="0" u="none" strike="noStrike" kern="1200" baseline="0">
                <a:solidFill>
                  <a:srgbClr val="424242"/>
                </a:solidFill>
                <a:latin typeface="Times New Roman" panose="02020603050405020304" charset="0"/>
                <a:ea typeface="Times New Roman" panose="02020603050405020304" charset="0"/>
                <a:cs typeface="+mn-cs"/>
              </a:defRPr>
            </a:pPr>
          </a:p>
        </c:txPr>
        <c:crossAx val="2094734553"/>
        <c:crosses val="autoZero"/>
        <c:auto val="1"/>
        <c:lblAlgn val="ctr"/>
        <c:lblOffset val="100"/>
        <c:noMultiLvlLbl val="1"/>
      </c:catAx>
      <c:valAx>
        <c:axId val="2094734553"/>
        <c:scaling>
          <c:orientation val="minMax"/>
        </c:scaling>
        <c:delete val="0"/>
        <c:axPos val="l"/>
        <c:numFmt formatCode="General" sourceLinked="0"/>
        <c:majorTickMark val="none"/>
        <c:minorTickMark val="none"/>
        <c:tickLblPos val="none"/>
        <c:spPr>
          <a:ln w="12700" cap="flat" cmpd="sng" algn="ctr">
            <a:noFill/>
            <a:prstDash val="solid"/>
            <a:miter lim="400000"/>
          </a:ln>
        </c:spPr>
        <c:txPr>
          <a:bodyPr rot="0" spcFirstLastPara="0" vertOverflow="ellipsis" vert="horz" wrap="square" anchor="ctr" anchorCtr="1"/>
          <a:lstStyle/>
          <a:p>
            <a:pPr>
              <a:defRPr lang="zh-CN" sz="2400" b="0" i="0" u="none" strike="noStrike" kern="1200" baseline="0">
                <a:solidFill>
                  <a:srgbClr val="424242"/>
                </a:solidFill>
                <a:latin typeface="Times New Roman" panose="02020603050405020304" charset="0"/>
                <a:ea typeface="+mn-ea"/>
                <a:cs typeface="+mn-cs"/>
              </a:defRPr>
            </a:pPr>
          </a:p>
        </c:txPr>
        <c:crossAx val="2094734552"/>
        <c:crosses val="autoZero"/>
        <c:crossBetween val="between"/>
        <c:majorUnit val="0.25"/>
        <c:minorUnit val="0.125"/>
      </c:valAx>
      <c:spPr>
        <a:noFill/>
        <a:ln w="12700" cap="flat">
          <a:noFill/>
          <a:miter lim="400000"/>
        </a:ln>
        <a:effectLst/>
      </c:spPr>
    </c:plotArea>
    <c:plotVisOnly val="1"/>
    <c:dispBlanksAs val="gap"/>
    <c:showDLblsOverMax val="1"/>
  </c:chart>
  <c:spPr>
    <a:noFill/>
    <a:ln>
      <a:noFill/>
    </a:ln>
    <a:effectLst/>
  </c:spPr>
  <c:txPr>
    <a:bodyPr/>
    <a:lstStyle/>
    <a:p>
      <a:pPr>
        <a:defRPr lang="zh-CN"/>
      </a:pPr>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1"/>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0"/>
        <c:ser>
          <c:idx val="0"/>
          <c:order val="0"/>
          <c:tx>
            <c:strRef>
              <c:f>Sheet1!$A$2</c:f>
              <c:strCache>
                <c:ptCount val="1"/>
                <c:pt idx="0">
                  <c:v>区域 1</c:v>
                </c:pt>
              </c:strCache>
            </c:strRef>
          </c:tx>
          <c:spPr>
            <a:solidFill>
              <a:srgbClr val="8276F1"/>
            </a:solidFill>
            <a:ln w="12700" cap="flat">
              <a:noFill/>
              <a:miter lim="400000"/>
            </a:ln>
            <a:effectLst/>
          </c:spPr>
          <c:explosion val="0"/>
          <c:dPt>
            <c:idx val="1"/>
            <c:bubble3D val="0"/>
            <c:spPr>
              <a:solidFill>
                <a:srgbClr val="F5BFC4"/>
              </a:solidFill>
              <a:ln w="12700" cap="flat">
                <a:noFill/>
                <a:miter lim="400000"/>
              </a:ln>
              <a:effectLst/>
            </c:spPr>
          </c:dPt>
          <c:dLbls>
            <c:dLbl>
              <c:idx val="0"/>
              <c:layout>
                <c:manualLayout>
                  <c:x val="-0.252152922067868"/>
                  <c:y val="0.182069574877288"/>
                </c:manualLayout>
              </c:layout>
              <c:numFmt formatCode="#,##0%" sourceLinked="0"/>
              <c:spPr>
                <a:noFill/>
                <a:ln>
                  <a:noFill/>
                </a:ln>
                <a:effectLst/>
              </c:spPr>
              <c:txPr>
                <a:bodyPr rot="0" spcFirstLastPara="0" vertOverflow="ellipsis" vert="horz" wrap="square" lIns="38100" tIns="19050" rIns="38100" bIns="19050" anchor="ctr" anchorCtr="1"/>
                <a:lstStyle/>
                <a:p>
                  <a:pPr>
                    <a:defRPr lang="zh-CN" sz="1800" b="0" i="0" u="none" strike="noStrike" kern="1200" baseline="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dLblPos val="bestFit"/>
              <c:showLegendKey val="0"/>
              <c:showVal val="0"/>
              <c:showCatName val="0"/>
              <c:showSerName val="0"/>
              <c:showPercent val="1"/>
              <c:showBubbleSize val="0"/>
              <c:separator>
</c:separator>
              <c:extLst>
                <c:ext xmlns:c15="http://schemas.microsoft.com/office/drawing/2012/chart" uri="{CE6537A1-D6FC-4f65-9D91-7224C49458BB}">
                  <c15:layout>
                    <c:manualLayout>
                      <c:w val="0.520187162142811"/>
                      <c:h val="0.360936677273452"/>
                    </c:manualLayout>
                  </c15:layout>
                </c:ext>
              </c:extLst>
            </c:dLbl>
            <c:dLbl>
              <c:idx val="1"/>
              <c:layout>
                <c:manualLayout>
                  <c:x val="0.0937316177415553"/>
                  <c:y val="-0.152022424794761"/>
                </c:manualLayout>
              </c:layout>
              <c:numFmt formatCode="#,##0%" sourceLinked="0"/>
              <c:spPr>
                <a:noFill/>
                <a:ln>
                  <a:noFill/>
                </a:ln>
                <a:effectLst/>
              </c:spPr>
              <c:txPr>
                <a:bodyPr rot="0" spcFirstLastPara="0" vertOverflow="ellipsis" vert="horz" wrap="square" lIns="38100" tIns="19050" rIns="38100" bIns="19050" anchor="ctr" anchorCtr="1"/>
                <a:lstStyle/>
                <a:p>
                  <a:pPr>
                    <a:defRPr lang="zh-CN" sz="1800" b="0" i="0" u="none" strike="noStrike" kern="1200" baseline="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dLblPos val="bestFit"/>
              <c:showLegendKey val="0"/>
              <c:showVal val="0"/>
              <c:showCatName val="0"/>
              <c:showSerName val="0"/>
              <c:showPercent val="1"/>
              <c:showBubbleSize val="0"/>
              <c:separator>
</c:separator>
              <c:extLst>
                <c:ext xmlns:c15="http://schemas.microsoft.com/office/drawing/2012/chart" uri="{CE6537A1-D6FC-4f65-9D91-7224C49458BB}">
                  <c15:layout>
                    <c:manualLayout>
                      <c:w val="0.437414216127258"/>
                      <c:h val="0.416895852044529"/>
                    </c:manualLayout>
                  </c15:layout>
                </c:ext>
              </c:extLst>
            </c:dLbl>
            <c:numFmt formatCode="#,##0%" sourceLinked="0"/>
            <c:spPr>
              <a:noFill/>
              <a:ln>
                <a:noFill/>
              </a:ln>
              <a:effectLst/>
            </c:spPr>
            <c:txPr>
              <a:bodyPr rot="0" spcFirstLastPara="0" vertOverflow="ellipsis" vert="horz" wrap="square" lIns="38100" tIns="19050" rIns="38100" bIns="19050" anchor="ctr" anchorCtr="1"/>
              <a:lstStyle/>
              <a:p>
                <a:pPr>
                  <a:defRPr lang="zh-CN" sz="1800" b="0" i="0" u="none" strike="noStrike" kern="1200" baseline="0">
                    <a:solidFill>
                      <a:srgbClr val="FFFFFF"/>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dLblPos val="inEnd"/>
            <c:showLegendKey val="0"/>
            <c:showVal val="0"/>
            <c:showCatName val="0"/>
            <c:showSerName val="0"/>
            <c:showPercent val="1"/>
            <c:showBubbleSize val="0"/>
            <c:showLeaderLines val="1"/>
            <c:extLst>
              <c:ext xmlns:c15="http://schemas.microsoft.com/office/drawing/2012/chart" uri="{CE6537A1-D6FC-4f65-9D91-7224C49458BB}">
                <c15:layout/>
                <c15:showLeaderLines val="1"/>
                <c15:leaderLines>
                  <c:spPr>
                    <a:ln w="6350" cap="flat" cmpd="sng" algn="ctr">
                      <a:solidFill>
                        <a:srgbClr val="000000"/>
                      </a:solidFill>
                      <a:prstDash val="solid"/>
                      <a:miter lim="400000"/>
                    </a:ln>
                    <a:effectLst/>
                  </c:spPr>
                </c15:leaderLines>
              </c:ext>
            </c:extLst>
          </c:dLbls>
          <c:cat>
            <c:strRef>
              <c:f>Sheet1!$B$1:$C$1</c:f>
              <c:strCache>
                <c:ptCount val="2"/>
                <c:pt idx="0">
                  <c:v>达人带货</c:v>
                </c:pt>
                <c:pt idx="1">
                  <c:v>其他</c:v>
                </c:pt>
              </c:strCache>
            </c:strRef>
          </c:cat>
          <c:val>
            <c:numRef>
              <c:f>Sheet1!$B$2:$C$2</c:f>
              <c:numCache>
                <c:formatCode>General</c:formatCode>
                <c:ptCount val="2"/>
                <c:pt idx="0">
                  <c:v>23.51</c:v>
                </c:pt>
                <c:pt idx="1">
                  <c:v>76.49</c:v>
                </c:pt>
              </c:numCache>
            </c:numRef>
          </c:val>
        </c:ser>
        <c:dLbls>
          <c:showLegendKey val="0"/>
          <c:showVal val="0"/>
          <c:showCatName val="0"/>
          <c:showSerName val="0"/>
          <c:showPercent val="0"/>
          <c:showBubbleSize val="0"/>
          <c:showLeaderLines val="1"/>
        </c:dLbls>
        <c:firstSliceAng val="0"/>
      </c:pieChart>
      <c:spPr>
        <a:noFill/>
        <a:ln w="12700" cap="flat">
          <a:noFill/>
          <a:miter lim="400000"/>
        </a:ln>
        <a:effectLst/>
      </c:spPr>
    </c:plotArea>
    <c:legend>
      <c:legendPos val="r"/>
      <c:legendEntry>
        <c:idx val="0"/>
        <c:txPr>
          <a:bodyPr rot="0" spcFirstLastPara="0" vertOverflow="ellipsis" vert="horz" wrap="square" anchor="ctr" anchorCtr="1"/>
          <a:lstStyle/>
          <a:p>
            <a:pPr>
              <a:defRPr lang="zh-CN" sz="1200" b="0" i="0" u="none" strike="noStrike" kern="1200" baseline="0">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1"/>
        <c:txPr>
          <a:bodyPr rot="0" spcFirstLastPara="0" vertOverflow="ellipsis" vert="horz" wrap="square" anchor="ctr" anchorCtr="1"/>
          <a:lstStyle/>
          <a:p>
            <a:pPr>
              <a:defRPr lang="zh-CN" sz="1200" b="0" i="0" u="none" strike="noStrike" kern="1200" baseline="0">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ayout/>
      <c:overlay val="0"/>
      <c:txPr>
        <a:bodyPr rot="0" spcFirstLastPara="0" vertOverflow="ellipsis" vert="horz" wrap="square" anchor="ctr" anchorCtr="1"/>
        <a:lstStyle/>
        <a:p>
          <a:pPr>
            <a:defRPr lang="zh-CN" sz="1200" b="0" i="0" u="none" strike="noStrike" kern="1200" baseline="0">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
    <c:plotVisOnly val="1"/>
    <c:dispBlanksAs val="gap"/>
    <c:showDLblsOverMax val="1"/>
  </c:chart>
  <c:spPr>
    <a:noFill/>
    <a:ln>
      <a:noFill/>
    </a:ln>
    <a:effectLst/>
  </c:spPr>
  <c:txPr>
    <a:bodyPr/>
    <a:lstStyle/>
    <a:p>
      <a:pPr>
        <a:defRPr lang="zh-CN">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1"/>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05"/>
          <c:y val="0.005"/>
          <c:w val="0.99"/>
          <c:h val="0.9875"/>
        </c:manualLayout>
      </c:layout>
      <c:pieChart>
        <c:varyColors val="0"/>
        <c:ser>
          <c:idx val="0"/>
          <c:order val="0"/>
          <c:tx>
            <c:strRef>
              <c:f>Sheet1!$A$2</c:f>
              <c:strCache>
                <c:ptCount val="1"/>
                <c:pt idx="0">
                  <c:v>区域 1</c:v>
                </c:pt>
              </c:strCache>
            </c:strRef>
          </c:tx>
          <c:spPr>
            <a:solidFill>
              <a:srgbClr val="8276F1"/>
            </a:solidFill>
            <a:ln w="12700" cap="flat">
              <a:noFill/>
              <a:miter lim="400000"/>
            </a:ln>
            <a:effectLst/>
          </c:spPr>
          <c:explosion val="0"/>
          <c:dPt>
            <c:idx val="1"/>
            <c:bubble3D val="0"/>
            <c:spPr>
              <a:solidFill>
                <a:srgbClr val="79E5F2"/>
              </a:solidFill>
              <a:ln w="12700" cap="flat">
                <a:noFill/>
                <a:miter lim="400000"/>
              </a:ln>
              <a:effectLst/>
            </c:spPr>
          </c:dPt>
          <c:dPt>
            <c:idx val="2"/>
            <c:bubble3D val="0"/>
            <c:spPr>
              <a:solidFill>
                <a:srgbClr val="F5BFC4"/>
              </a:solidFill>
              <a:ln w="12700" cap="flat">
                <a:noFill/>
                <a:miter lim="400000"/>
              </a:ln>
              <a:effectLst/>
            </c:spPr>
          </c:dPt>
          <c:dLbls>
            <c:dLbl>
              <c:idx val="0"/>
              <c:layout/>
              <c:numFmt formatCode="#,##0%" sourceLinked="0"/>
              <c:spPr>
                <a:noFill/>
                <a:ln>
                  <a:noFill/>
                </a:ln>
                <a:effectLst/>
              </c:spPr>
              <c:txPr>
                <a:bodyPr rot="0" spcFirstLastPara="0" vertOverflow="ellipsis" vert="horz" wrap="square" lIns="38100" tIns="19050" rIns="38100" bIns="19050" anchor="ctr" anchorCtr="1"/>
                <a:lstStyle/>
                <a:p>
                  <a:pPr>
                    <a:defRPr lang="zh-CN" sz="1800" b="0" i="0" u="none" strike="noStrike" kern="1200" baseline="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dLblPos val="ctr"/>
              <c:showLegendKey val="0"/>
              <c:showVal val="0"/>
              <c:showCatName val="0"/>
              <c:showSerName val="0"/>
              <c:showPercent val="0"/>
              <c:showBubbleSize val="0"/>
              <c:extLst>
                <c:ext xmlns:c15="http://schemas.microsoft.com/office/drawing/2012/chart" uri="{CE6537A1-D6FC-4f65-9D91-7224C49458BB}"/>
              </c:extLst>
            </c:dLbl>
            <c:dLbl>
              <c:idx val="1"/>
              <c:layout/>
              <c:numFmt formatCode="#,##0%" sourceLinked="0"/>
              <c:spPr>
                <a:noFill/>
                <a:ln>
                  <a:noFill/>
                </a:ln>
                <a:effectLst/>
              </c:spPr>
              <c:txPr>
                <a:bodyPr rot="0" spcFirstLastPara="0" vertOverflow="ellipsis" vert="horz" wrap="square" lIns="38100" tIns="19050" rIns="38100" bIns="19050" anchor="ctr" anchorCtr="1"/>
                <a:lstStyle/>
                <a:p>
                  <a:pPr>
                    <a:defRPr lang="zh-CN" sz="1800" b="0" i="0" u="none" strike="noStrike" kern="1200" baseline="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dLblPos val="ctr"/>
              <c:showLegendKey val="0"/>
              <c:showVal val="0"/>
              <c:showCatName val="0"/>
              <c:showSerName val="0"/>
              <c:showPercent val="0"/>
              <c:showBubbleSize val="0"/>
              <c:extLst>
                <c:ext xmlns:c15="http://schemas.microsoft.com/office/drawing/2012/chart" uri="{CE6537A1-D6FC-4f65-9D91-7224C49458BB}"/>
              </c:extLst>
            </c:dLbl>
            <c:dLbl>
              <c:idx val="2"/>
              <c:layout>
                <c:manualLayout>
                  <c:x val="0.170723729362459"/>
                  <c:y val="-0.0517583908156659"/>
                </c:manualLayout>
              </c:layout>
              <c:tx>
                <c:rich>
                  <a:bodyPr rot="0" spcFirstLastPara="0" vertOverflow="ellipsis" vert="horz" wrap="square" lIns="38100" tIns="19050" rIns="38100" bIns="19050" anchor="ctr" anchorCtr="1"/>
                  <a:lstStyle/>
                  <a:p>
                    <a:pPr defTabSz="914400">
                      <a:defRPr lang="zh-CN" sz="1800" b="0" i="0" u="none" strike="noStrike" kern="1200" baseline="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en-US" altLang="zh-CN">
                        <a:latin typeface="Times New Roman" panose="02020603050405020304" charset="0"/>
                        <a:cs typeface="Times New Roman" panose="02020603050405020304" charset="0"/>
                      </a:rPr>
                      <a:t>Others</a:t>
                    </a:r>
                    <a:r>
                      <a:t>91%</a:t>
                    </a:r>
                  </a:p>
                </c:rich>
              </c:tx>
              <c:numFmt formatCode="#,##0%" sourceLinked="0"/>
              <c:spPr>
                <a:noFill/>
                <a:ln>
                  <a:noFill/>
                </a:ln>
                <a:effectLst/>
              </c:spPr>
              <c:txPr>
                <a:bodyPr rot="0" spcFirstLastPara="0" vertOverflow="ellipsis" vert="horz" wrap="square" lIns="38100" tIns="19050" rIns="38100" bIns="19050" anchor="ctr" anchorCtr="1"/>
                <a:lstStyle/>
                <a:p>
                  <a:pPr>
                    <a:defRPr lang="zh-CN" sz="1800" b="0" i="0" u="none" strike="noStrike" kern="1200" baseline="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391714223397544"/>
                      <c:h val="0.416896005122984"/>
                    </c:manualLayout>
                  </c15:layout>
                </c:ext>
              </c:extLst>
            </c:dLbl>
            <c:numFmt formatCode="#,##0%" sourceLinked="0"/>
            <c:spPr>
              <a:noFill/>
              <a:ln>
                <a:noFill/>
              </a:ln>
              <a:effectLst/>
            </c:spPr>
            <c:txPr>
              <a:bodyPr rot="0" spcFirstLastPara="0" vertOverflow="ellipsis" vert="horz" wrap="square" lIns="38100" tIns="19050" rIns="38100" bIns="19050" anchor="ctr" anchorCtr="1"/>
              <a:lstStyle/>
              <a:p>
                <a:pPr>
                  <a:defRPr lang="zh-CN" sz="1800" b="0" i="0" u="none" strike="noStrike" kern="1200" baseline="0">
                    <a:solidFill>
                      <a:srgbClr val="FFFFFF"/>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dLblPos val="ctr"/>
            <c:showLegendKey val="0"/>
            <c:showVal val="0"/>
            <c:showCatName val="0"/>
            <c:showSerName val="0"/>
            <c:showPercent val="0"/>
            <c:showBubbleSize val="0"/>
            <c:showLeaderLines val="1"/>
            <c:extLst>
              <c:ext xmlns:c15="http://schemas.microsoft.com/office/drawing/2012/chart" uri="{CE6537A1-D6FC-4f65-9D91-7224C49458BB}">
                <c15:layout/>
                <c15:showLeaderLines val="1"/>
                <c15:leaderLines/>
              </c:ext>
            </c:extLst>
          </c:dLbls>
          <c:cat>
            <c:strRef>
              <c:f>Sheet1!$B$1:$D$1</c:f>
              <c:strCache>
                <c:ptCount val="3"/>
                <c:pt idx="0">
                  <c:v>达人带货</c:v>
                </c:pt>
                <c:pt idx="1">
                  <c:v>自营账号</c:v>
                </c:pt>
                <c:pt idx="2">
                  <c:v>其他</c:v>
                </c:pt>
              </c:strCache>
            </c:strRef>
          </c:cat>
          <c:val>
            <c:numRef>
              <c:f>Sheet1!$B$2:$D$2</c:f>
              <c:numCache>
                <c:formatCode>General</c:formatCode>
                <c:ptCount val="3"/>
                <c:pt idx="0">
                  <c:v>8.07</c:v>
                </c:pt>
                <c:pt idx="1">
                  <c:v>1.33</c:v>
                </c:pt>
                <c:pt idx="2">
                  <c:v>90.59</c:v>
                </c:pt>
              </c:numCache>
            </c:numRef>
          </c:val>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txPr>
    <a:bodyPr/>
    <a:lstStyle/>
    <a:p>
      <a:pPr>
        <a:defRPr lang="zh-CN">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1"/>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545001"/>
          <c:y val="0.0545001"/>
          <c:w val="0.891"/>
          <c:h val="0.8785"/>
        </c:manualLayout>
      </c:layout>
      <c:pieChart>
        <c:varyColors val="0"/>
        <c:ser>
          <c:idx val="0"/>
          <c:order val="0"/>
          <c:tx>
            <c:strRef>
              <c:f>Sheet1!$A$2</c:f>
              <c:strCache>
                <c:ptCount val="1"/>
                <c:pt idx="0">
                  <c:v>区域 1</c:v>
                </c:pt>
              </c:strCache>
            </c:strRef>
          </c:tx>
          <c:spPr>
            <a:solidFill>
              <a:srgbClr val="8276F1"/>
            </a:solidFill>
            <a:ln w="12700" cap="flat">
              <a:noFill/>
              <a:miter lim="400000"/>
            </a:ln>
            <a:effectLst/>
          </c:spPr>
          <c:explosion val="0"/>
          <c:dPt>
            <c:idx val="1"/>
            <c:bubble3D val="0"/>
            <c:spPr>
              <a:solidFill>
                <a:srgbClr val="79E5F2"/>
              </a:solidFill>
              <a:ln w="12700" cap="flat">
                <a:noFill/>
                <a:miter lim="400000"/>
              </a:ln>
              <a:effectLst/>
            </c:spPr>
          </c:dPt>
          <c:dPt>
            <c:idx val="2"/>
            <c:bubble3D val="0"/>
            <c:spPr>
              <a:solidFill>
                <a:srgbClr val="F5BFC4"/>
              </a:solidFill>
              <a:ln w="12700" cap="flat">
                <a:noFill/>
                <a:miter lim="400000"/>
              </a:ln>
              <a:effectLst/>
            </c:spPr>
          </c:dPt>
          <c:dLbls>
            <c:dLbl>
              <c:idx val="0"/>
              <c:layout/>
              <c:numFmt formatCode="#,##0%" sourceLinked="0"/>
              <c:spPr>
                <a:noFill/>
                <a:ln>
                  <a:noFill/>
                </a:ln>
                <a:effectLst/>
              </c:spPr>
              <c:txPr>
                <a:bodyPr rot="0" spcFirstLastPara="0" vertOverflow="ellipsis" vert="horz" wrap="square" lIns="38100" tIns="19050" rIns="38100" bIns="19050" anchor="ctr" anchorCtr="1"/>
                <a:lstStyle/>
                <a:p>
                  <a:pPr>
                    <a:defRPr lang="zh-CN" sz="2000" b="0" i="0" u="none" strike="noStrike" kern="1200" baseline="0">
                      <a:solidFill>
                        <a:srgbClr val="FFFFFF"/>
                      </a:solidFill>
                      <a:latin typeface="Source Han Sans CN Regular" panose="020B0500000000000000" charset="-122"/>
                      <a:ea typeface="+mn-ea"/>
                      <a:cs typeface="+mn-cs"/>
                    </a:defRPr>
                  </a:pPr>
                </a:p>
              </c:txPr>
              <c:dLblPos val="ctr"/>
              <c:showLegendKey val="0"/>
              <c:showVal val="0"/>
              <c:showCatName val="1"/>
              <c:showSerName val="0"/>
              <c:showPercent val="1"/>
              <c:showBubbleSize val="0"/>
              <c:separator>
</c:separator>
              <c:extLst>
                <c:ext xmlns:c15="http://schemas.microsoft.com/office/drawing/2012/chart" uri="{CE6537A1-D6FC-4f65-9D91-7224C49458BB}"/>
              </c:extLst>
            </c:dLbl>
            <c:dLbl>
              <c:idx val="1"/>
              <c:layout/>
              <c:numFmt formatCode="#,##0%" sourceLinked="0"/>
              <c:spPr>
                <a:noFill/>
                <a:ln>
                  <a:noFill/>
                </a:ln>
                <a:effectLst/>
              </c:spPr>
              <c:txPr>
                <a:bodyPr rot="0" spcFirstLastPara="0" vertOverflow="ellipsis" vert="horz" wrap="square" lIns="38100" tIns="19050" rIns="38100" bIns="19050" anchor="ctr" anchorCtr="1"/>
                <a:lstStyle/>
                <a:p>
                  <a:pPr>
                    <a:defRPr lang="zh-CN" sz="2000" b="0" i="0" u="none" strike="noStrike" kern="1200" baseline="0">
                      <a:solidFill>
                        <a:srgbClr val="FFFFFF"/>
                      </a:solidFill>
                      <a:latin typeface="Source Han Sans CN Regular" panose="020B0500000000000000" charset="-122"/>
                      <a:ea typeface="+mn-ea"/>
                      <a:cs typeface="+mn-cs"/>
                    </a:defRPr>
                  </a:pPr>
                </a:p>
              </c:txPr>
              <c:dLblPos val="ctr"/>
              <c:showLegendKey val="0"/>
              <c:showVal val="0"/>
              <c:showCatName val="1"/>
              <c:showSerName val="0"/>
              <c:showPercent val="1"/>
              <c:showBubbleSize val="0"/>
              <c:separator>
</c:separator>
              <c:extLst>
                <c:ext xmlns:c15="http://schemas.microsoft.com/office/drawing/2012/chart" uri="{CE6537A1-D6FC-4f65-9D91-7224C49458BB}"/>
              </c:extLst>
            </c:dLbl>
            <c:dLbl>
              <c:idx val="2"/>
              <c:layout/>
              <c:numFmt formatCode="#,##0%" sourceLinked="0"/>
              <c:spPr>
                <a:noFill/>
                <a:ln>
                  <a:noFill/>
                </a:ln>
                <a:effectLst/>
              </c:spPr>
              <c:txPr>
                <a:bodyPr rot="0" spcFirstLastPara="0" vertOverflow="ellipsis" vert="horz" wrap="square" lIns="38100" tIns="19050" rIns="38100" bIns="19050" anchor="ctr" anchorCtr="1"/>
                <a:lstStyle/>
                <a:p>
                  <a:pPr>
                    <a:defRPr lang="zh-CN" sz="2000" b="0" i="0" u="none" strike="noStrike" kern="1200" baseline="0">
                      <a:solidFill>
                        <a:srgbClr val="FFFFFF"/>
                      </a:solidFill>
                      <a:latin typeface="Source Han Sans CN Regular" panose="020B0500000000000000" charset="-122"/>
                      <a:ea typeface="+mn-ea"/>
                      <a:cs typeface="+mn-cs"/>
                    </a:defRPr>
                  </a:pPr>
                </a:p>
              </c:txPr>
              <c:dLblPos val="ctr"/>
              <c:showLegendKey val="0"/>
              <c:showVal val="0"/>
              <c:showCatName val="1"/>
              <c:showSerName val="0"/>
              <c:showPercent val="1"/>
              <c:showBubbleSize val="0"/>
              <c:separator>
</c:separator>
              <c:extLst>
                <c:ext xmlns:c15="http://schemas.microsoft.com/office/drawing/2012/chart" uri="{CE6537A1-D6FC-4f65-9D91-7224C49458BB}"/>
              </c:extLst>
            </c:dLbl>
            <c:numFmt formatCode="#,##0%" sourceLinked="0"/>
            <c:spPr>
              <a:noFill/>
              <a:ln>
                <a:noFill/>
              </a:ln>
              <a:effectLst/>
            </c:spPr>
            <c:txPr>
              <a:bodyPr rot="0" spcFirstLastPara="0" vertOverflow="ellipsis" vert="horz" wrap="square" lIns="38100" tIns="19050" rIns="38100" bIns="19050" anchor="ctr" anchorCtr="1"/>
              <a:lstStyle/>
              <a:p>
                <a:pPr>
                  <a:defRPr lang="zh-CN" sz="2000" b="0" i="0" u="none" strike="noStrike" kern="1200" baseline="0">
                    <a:solidFill>
                      <a:srgbClr val="FFFFFF"/>
                    </a:solidFill>
                    <a:latin typeface="Times New Roman" panose="02020603050405020304" charset="0"/>
                    <a:ea typeface="+mn-ea"/>
                    <a:cs typeface="+mn-cs"/>
                  </a:defRPr>
                </a:pPr>
              </a:p>
            </c:txPr>
            <c:dLblPos val="ctr"/>
            <c:showLegendKey val="0"/>
            <c:showVal val="0"/>
            <c:showCatName val="1"/>
            <c:showSerName val="0"/>
            <c:showPercent val="1"/>
            <c:showBubbleSize val="0"/>
            <c:showLeaderLines val="1"/>
            <c:extLst>
              <c:ext xmlns:c15="http://schemas.microsoft.com/office/drawing/2012/chart" uri="{CE6537A1-D6FC-4f65-9D91-7224C49458BB}">
                <c15:layout/>
                <c15:showLeaderLines val="1"/>
                <c15:leaderLines>
                  <c:spPr>
                    <a:ln w="6350" cap="flat" cmpd="sng" algn="ctr">
                      <a:solidFill>
                        <a:srgbClr val="000000"/>
                      </a:solidFill>
                      <a:prstDash val="solid"/>
                      <a:miter lim="400000"/>
                    </a:ln>
                    <a:effectLst/>
                  </c:spPr>
                </c15:leaderLines>
              </c:ext>
            </c:extLst>
          </c:dLbls>
          <c:cat>
            <c:strRef>
              <c:f>Sheet1!$B$1:$D$1</c:f>
              <c:strCache>
                <c:ptCount val="3"/>
                <c:pt idx="0">
                  <c:v> Affiliate influencer sales</c:v>
                </c:pt>
                <c:pt idx="1">
                  <c:v>Self-operated account</c:v>
                </c:pt>
                <c:pt idx="2">
                  <c:v>Other</c:v>
                </c:pt>
              </c:strCache>
            </c:strRef>
          </c:cat>
          <c:val>
            <c:numRef>
              <c:f>Sheet1!$B$2:$D$2</c:f>
              <c:numCache>
                <c:formatCode>General</c:formatCode>
                <c:ptCount val="3"/>
                <c:pt idx="0">
                  <c:v>49.37</c:v>
                </c:pt>
                <c:pt idx="1">
                  <c:v>10.18</c:v>
                </c:pt>
                <c:pt idx="2">
                  <c:v>40.45</c:v>
                </c:pt>
              </c:numCache>
            </c:numRef>
          </c:val>
        </c:ser>
        <c:dLbls>
          <c:showLegendKey val="0"/>
          <c:showVal val="0"/>
          <c:showCatName val="0"/>
          <c:showSerName val="0"/>
          <c:showPercent val="0"/>
          <c:showBubbleSize val="0"/>
          <c:showLeaderLines val="1"/>
        </c:dLbls>
        <c:firstSliceAng val="1"/>
      </c:pieChart>
      <c:spPr>
        <a:noFill/>
        <a:ln w="12700" cap="flat">
          <a:noFill/>
          <a:miter lim="400000"/>
        </a:ln>
        <a:effectLst/>
      </c:spPr>
    </c:plotArea>
    <c:plotVisOnly val="1"/>
    <c:dispBlanksAs val="gap"/>
    <c:showDLblsOverMax val="1"/>
  </c:chart>
  <c:spPr>
    <a:noFill/>
    <a:ln>
      <a:noFill/>
    </a:ln>
    <a:effectLst/>
  </c:spPr>
  <c:txPr>
    <a:bodyPr/>
    <a:lstStyle/>
    <a:p>
      <a:pPr>
        <a:defRPr lang="zh-CN"/>
      </a:pPr>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1"/>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745026"/>
          <c:y val="0.04662"/>
          <c:w val="0.920497"/>
          <c:h val="0.593561"/>
        </c:manualLayout>
      </c:layout>
      <c:barChart>
        <c:barDir val="col"/>
        <c:grouping val="clustered"/>
        <c:varyColors val="0"/>
        <c:ser>
          <c:idx val="0"/>
          <c:order val="0"/>
          <c:tx>
            <c:strRef>
              <c:f>Sheet1!$B$1</c:f>
              <c:strCache>
                <c:ptCount val="1"/>
                <c:pt idx="0">
                  <c:v>gmv</c:v>
                </c:pt>
              </c:strCache>
            </c:strRef>
          </c:tx>
          <c:spPr>
            <a:solidFill>
              <a:srgbClr val="625AE3"/>
            </a:solidFill>
            <a:ln w="12700" cap="flat">
              <a:noFill/>
              <a:miter lim="400000"/>
            </a:ln>
            <a:effectLst/>
          </c:spPr>
          <c:invertIfNegative val="0"/>
          <c:dLbls>
            <c:delete val="1"/>
          </c:dLbls>
          <c:cat>
            <c:strRef>
              <c:f>Sheet1!$A$2:$A$11</c:f>
              <c:strCache>
                <c:ptCount val="10"/>
                <c:pt idx="0">
                  <c:v>Beauty &amp; Personal Care</c:v>
                </c:pt>
                <c:pt idx="1">
                  <c:v>Womenswear &amp; Underwear</c:v>
                </c:pt>
                <c:pt idx="2">
                  <c:v>Menswear &amp; Underwear</c:v>
                </c:pt>
                <c:pt idx="3">
                  <c:v>Food &amp; Beverages</c:v>
                </c:pt>
                <c:pt idx="4">
                  <c:v>Baby &amp; Maternity</c:v>
                </c:pt>
                <c:pt idx="5">
                  <c:v>Phones &amp; Electronics</c:v>
                </c:pt>
                <c:pt idx="6">
                  <c:v>Shoes</c:v>
                </c:pt>
                <c:pt idx="7">
                  <c:v>Health</c:v>
                </c:pt>
                <c:pt idx="8">
                  <c:v>Home Supplies</c:v>
                </c:pt>
                <c:pt idx="9">
                  <c:v>Sports &amp; Outdoor</c:v>
                </c:pt>
              </c:strCache>
            </c:strRef>
          </c:cat>
          <c:val>
            <c:numRef>
              <c:f>Sheet1!$B$2:$B$11</c:f>
              <c:numCache>
                <c:formatCode>General</c:formatCode>
                <c:ptCount val="10"/>
                <c:pt idx="0">
                  <c:v>534.6866449</c:v>
                </c:pt>
                <c:pt idx="1">
                  <c:v>460.4008346</c:v>
                </c:pt>
                <c:pt idx="2">
                  <c:v>232.7179404</c:v>
                </c:pt>
                <c:pt idx="3">
                  <c:v>162.1750219</c:v>
                </c:pt>
                <c:pt idx="4">
                  <c:v>130.8707099</c:v>
                </c:pt>
                <c:pt idx="5">
                  <c:v>98.63703842</c:v>
                </c:pt>
                <c:pt idx="6">
                  <c:v>90.88997723</c:v>
                </c:pt>
                <c:pt idx="7">
                  <c:v>88.22348579</c:v>
                </c:pt>
                <c:pt idx="8">
                  <c:v>74.5006781</c:v>
                </c:pt>
                <c:pt idx="9">
                  <c:v>73.33402054</c:v>
                </c:pt>
              </c:numCache>
            </c:numRef>
          </c:val>
        </c:ser>
        <c:dLbls>
          <c:showLegendKey val="0"/>
          <c:showVal val="0"/>
          <c:showCatName val="0"/>
          <c:showSerName val="0"/>
          <c:showPercent val="0"/>
          <c:showBubbleSize val="0"/>
        </c:dLbls>
        <c:gapWidth val="40"/>
        <c:overlap val="-80"/>
        <c:axId val="2094734552"/>
        <c:axId val="2094734553"/>
      </c:barChart>
      <c:catAx>
        <c:axId val="2094734552"/>
        <c:scaling>
          <c:orientation val="minMax"/>
        </c:scaling>
        <c:delete val="0"/>
        <c:axPos val="b"/>
        <c:numFmt formatCode="General" sourceLinked="0"/>
        <c:majorTickMark val="none"/>
        <c:minorTickMark val="none"/>
        <c:tickLblPos val="low"/>
        <c:spPr>
          <a:ln w="12700" cap="flat" cmpd="sng" algn="ctr">
            <a:noFill/>
            <a:prstDash val="solid"/>
            <a:miter lim="400000"/>
          </a:ln>
        </c:spPr>
        <c:txPr>
          <a:bodyPr rot="-5400000" spcFirstLastPara="0" vertOverflow="ellipsis" vert="horz" wrap="square" anchor="ctr" anchorCtr="1"/>
          <a:lstStyle/>
          <a:p>
            <a:pPr>
              <a:defRPr lang="zh-CN" sz="20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crossAx val="2094734553"/>
        <c:crosses val="autoZero"/>
        <c:auto val="1"/>
        <c:lblAlgn val="ctr"/>
        <c:lblOffset val="100"/>
        <c:noMultiLvlLbl val="1"/>
      </c:catAx>
      <c:valAx>
        <c:axId val="2094734553"/>
        <c:scaling>
          <c:orientation val="minMax"/>
        </c:scaling>
        <c:delete val="0"/>
        <c:axPos val="l"/>
        <c:numFmt formatCode="General" sourceLinked="0"/>
        <c:majorTickMark val="none"/>
        <c:minorTickMark val="none"/>
        <c:tickLblPos val="nextTo"/>
        <c:spPr>
          <a:ln w="12700" cap="flat" cmpd="sng" algn="ctr">
            <a:noFill/>
            <a:prstDash val="solid"/>
            <a:miter lim="400000"/>
          </a:ln>
        </c:spPr>
        <c:txPr>
          <a:bodyPr rot="0" spcFirstLastPara="0" vertOverflow="ellipsis" vert="horz" wrap="square" anchor="ctr" anchorCtr="1"/>
          <a:lstStyle/>
          <a:p>
            <a:pPr>
              <a:defRPr lang="zh-CN" sz="24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crossAx val="2094734552"/>
        <c:crosses val="autoZero"/>
        <c:crossBetween val="between"/>
      </c:valAx>
      <c:spPr>
        <a:noFill/>
        <a:ln w="12700" cap="flat">
          <a:noFill/>
          <a:miter lim="400000"/>
        </a:ln>
        <a:effectLst/>
      </c:spPr>
    </c:plotArea>
    <c:plotVisOnly val="1"/>
    <c:dispBlanksAs val="gap"/>
    <c:showDLblsOverMax val="1"/>
  </c:chart>
  <c:spPr>
    <a:noFill/>
    <a:ln>
      <a:noFill/>
    </a:ln>
    <a:effectLst/>
  </c:spPr>
  <c:txPr>
    <a:bodyPr/>
    <a:lstStyle/>
    <a:p>
      <a:pPr>
        <a:defRPr lang="zh-CN">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1"/>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218033"/>
          <c:y val="0.0490917"/>
          <c:w val="0.973197"/>
          <c:h val="0.572675"/>
        </c:manualLayout>
      </c:layout>
      <c:barChart>
        <c:barDir val="col"/>
        <c:grouping val="clustered"/>
        <c:varyColors val="0"/>
        <c:ser>
          <c:idx val="0"/>
          <c:order val="0"/>
          <c:tx>
            <c:strRef>
              <c:f>Sheet1!$B$1</c:f>
              <c:strCache>
                <c:ptCount val="1"/>
                <c:pt idx="0">
                  <c:v/>
                </c:pt>
              </c:strCache>
            </c:strRef>
          </c:tx>
          <c:spPr>
            <a:solidFill>
              <a:srgbClr val="625AE3"/>
            </a:solidFill>
            <a:ln w="12700" cap="flat">
              <a:noFill/>
              <a:miter lim="400000"/>
            </a:ln>
            <a:effectLst/>
          </c:spPr>
          <c:invertIfNegative val="0"/>
          <c:dLbls>
            <c:numFmt formatCode="#,##0.0%" sourceLinked="0"/>
            <c:spPr>
              <a:noFill/>
              <a:ln>
                <a:noFill/>
              </a:ln>
              <a:effectLst/>
            </c:spPr>
            <c:txPr>
              <a:bodyPr rot="0" spcFirstLastPara="0" vertOverflow="ellipsis" vert="horz" wrap="square" lIns="38100" tIns="19050" rIns="38100" bIns="19050" anchor="ctr" anchorCtr="1"/>
              <a:lstStyle/>
              <a:p>
                <a:pPr>
                  <a:defRPr lang="zh-CN" sz="20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Sheet1!$A$2:$A$12</c:f>
              <c:strCache>
                <c:ptCount val="11"/>
                <c:pt idx="0">
                  <c:v>Skincare</c:v>
                </c:pt>
                <c:pt idx="1">
                  <c:v>Makeup &amp; Perfume</c:v>
                </c:pt>
                <c:pt idx="2">
                  <c:v>Bath &amp; Body Care</c:v>
                </c:pt>
                <c:pt idx="3">
                  <c:v>Hair Care &amp; Styling</c:v>
                </c:pt>
                <c:pt idx="4">
                  <c:v>Hand, Foot &amp; Nail Care</c:v>
                </c:pt>
                <c:pt idx="5">
                  <c:v>Feminine Care</c:v>
                </c:pt>
                <c:pt idx="6">
                  <c:v>Personal Care Appliances</c:v>
                </c:pt>
                <c:pt idx="7">
                  <c:v>Nasal &amp; Oral Care</c:v>
                </c:pt>
                <c:pt idx="8">
                  <c:v>Eye &amp; Ear Care</c:v>
                </c:pt>
                <c:pt idx="9">
                  <c:v>Men's Care</c:v>
                </c:pt>
                <c:pt idx="10">
                  <c:v>Special Personal Care</c:v>
                </c:pt>
              </c:strCache>
            </c:strRef>
          </c:cat>
          <c:val>
            <c:numRef>
              <c:f>Sheet1!$B$2:$B$12</c:f>
              <c:numCache>
                <c:formatCode>General</c:formatCode>
                <c:ptCount val="11"/>
                <c:pt idx="0">
                  <c:v>0.340533931</c:v>
                </c:pt>
                <c:pt idx="1">
                  <c:v>0.210047811</c:v>
                </c:pt>
                <c:pt idx="2">
                  <c:v>0.121513969</c:v>
                </c:pt>
                <c:pt idx="3">
                  <c:v>0.116024564</c:v>
                </c:pt>
                <c:pt idx="4">
                  <c:v>0.062447628</c:v>
                </c:pt>
                <c:pt idx="5">
                  <c:v>0.041636405</c:v>
                </c:pt>
                <c:pt idx="6">
                  <c:v>0.038042151</c:v>
                </c:pt>
                <c:pt idx="7">
                  <c:v>0.036797826</c:v>
                </c:pt>
                <c:pt idx="8">
                  <c:v>0.020927081</c:v>
                </c:pt>
                <c:pt idx="9">
                  <c:v>0.009397895</c:v>
                </c:pt>
                <c:pt idx="10">
                  <c:v>0.00263074</c:v>
                </c:pt>
              </c:numCache>
            </c:numRef>
          </c:val>
        </c:ser>
        <c:dLbls>
          <c:showLegendKey val="0"/>
          <c:showVal val="0"/>
          <c:showCatName val="0"/>
          <c:showSerName val="0"/>
          <c:showPercent val="0"/>
          <c:showBubbleSize val="0"/>
        </c:dLbls>
        <c:gapWidth val="40"/>
        <c:overlap val="-80"/>
        <c:axId val="2094734552"/>
        <c:axId val="2094734553"/>
      </c:barChart>
      <c:catAx>
        <c:axId val="2094734552"/>
        <c:scaling>
          <c:orientation val="minMax"/>
        </c:scaling>
        <c:delete val="0"/>
        <c:axPos val="b"/>
        <c:numFmt formatCode="General" sourceLinked="0"/>
        <c:majorTickMark val="none"/>
        <c:minorTickMark val="none"/>
        <c:tickLblPos val="low"/>
        <c:spPr>
          <a:ln w="12700" cap="flat" cmpd="sng" algn="ctr">
            <a:noFill/>
            <a:prstDash val="solid"/>
            <a:miter lim="400000"/>
          </a:ln>
        </c:spPr>
        <c:txPr>
          <a:bodyPr rot="-5400000" spcFirstLastPara="0" vertOverflow="ellipsis" vert="horz" wrap="square" anchor="ctr" anchorCtr="1"/>
          <a:lstStyle/>
          <a:p>
            <a:pPr>
              <a:defRPr lang="zh-CN" sz="20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crossAx val="2094734553"/>
        <c:crosses val="autoZero"/>
        <c:auto val="1"/>
        <c:lblAlgn val="ctr"/>
        <c:lblOffset val="100"/>
        <c:noMultiLvlLbl val="1"/>
      </c:catAx>
      <c:valAx>
        <c:axId val="2094734553"/>
        <c:scaling>
          <c:orientation val="minMax"/>
        </c:scaling>
        <c:delete val="0"/>
        <c:axPos val="l"/>
        <c:numFmt formatCode="General" sourceLinked="0"/>
        <c:majorTickMark val="none"/>
        <c:minorTickMark val="none"/>
        <c:tickLblPos val="none"/>
        <c:spPr>
          <a:ln w="12700" cap="flat" cmpd="sng" algn="ctr">
            <a:noFill/>
            <a:prstDash val="solid"/>
            <a:miter lim="400000"/>
          </a:ln>
        </c:spPr>
        <c:txPr>
          <a:bodyPr rot="0" spcFirstLastPara="0" vertOverflow="ellipsis" vert="horz" wrap="square" anchor="ctr" anchorCtr="1"/>
          <a:lstStyle/>
          <a:p>
            <a:pPr>
              <a:defRPr lang="zh-CN" sz="24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crossAx val="2094734552"/>
        <c:crosses val="autoZero"/>
        <c:crossBetween val="between"/>
        <c:majorUnit val="0.2"/>
        <c:minorUnit val="0.1"/>
      </c:valAx>
      <c:spPr>
        <a:noFill/>
        <a:ln w="12700" cap="flat">
          <a:noFill/>
          <a:miter lim="400000"/>
        </a:ln>
        <a:effectLst/>
      </c:spPr>
    </c:plotArea>
    <c:plotVisOnly val="1"/>
    <c:dispBlanksAs val="gap"/>
    <c:showDLblsOverMax val="1"/>
  </c:chart>
  <c:spPr>
    <a:noFill/>
    <a:ln>
      <a:noFill/>
    </a:ln>
    <a:effectLst/>
  </c:spPr>
  <c:txPr>
    <a:bodyPr/>
    <a:lstStyle/>
    <a:p>
      <a:pPr>
        <a:defRPr lang="zh-CN">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1"/>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0"/>
        <c:ser>
          <c:idx val="0"/>
          <c:order val="0"/>
          <c:tx>
            <c:strRef>
              <c:f>Sheet1!$A$2</c:f>
              <c:strCache>
                <c:ptCount val="1"/>
                <c:pt idx="0">
                  <c:v>区域 1</c:v>
                </c:pt>
              </c:strCache>
            </c:strRef>
          </c:tx>
          <c:spPr>
            <a:solidFill>
              <a:srgbClr val="8276F1"/>
            </a:solidFill>
            <a:ln w="12700" cap="flat">
              <a:noFill/>
              <a:miter lim="400000"/>
            </a:ln>
            <a:effectLst/>
          </c:spPr>
          <c:explosion val="0"/>
          <c:dPt>
            <c:idx val="1"/>
            <c:bubble3D val="0"/>
            <c:spPr>
              <a:solidFill>
                <a:srgbClr val="79E5F2"/>
              </a:solidFill>
              <a:ln w="12700" cap="flat">
                <a:noFill/>
                <a:miter lim="400000"/>
              </a:ln>
              <a:effectLst/>
            </c:spPr>
          </c:dPt>
          <c:dPt>
            <c:idx val="2"/>
            <c:bubble3D val="0"/>
            <c:spPr>
              <a:solidFill>
                <a:srgbClr val="F5BFC4"/>
              </a:solidFill>
              <a:ln w="12700" cap="flat">
                <a:noFill/>
                <a:miter lim="400000"/>
              </a:ln>
              <a:effectLst/>
            </c:spPr>
          </c:dPt>
          <c:dLbls>
            <c:dLbl>
              <c:idx val="0"/>
              <c:layout/>
              <c:numFmt formatCode="#,##0%" sourceLinked="0"/>
              <c:spPr>
                <a:noFill/>
                <a:ln>
                  <a:noFill/>
                </a:ln>
                <a:effectLst/>
              </c:spPr>
              <c:txPr>
                <a:bodyPr rot="0" spcFirstLastPara="0" vertOverflow="ellipsis" vert="horz" wrap="square" lIns="38100" tIns="19050" rIns="38100" bIns="19050" anchor="ctr" anchorCtr="1"/>
                <a:lstStyle/>
                <a:p>
                  <a:pPr>
                    <a:defRPr lang="zh-CN" sz="1800" b="0" i="0" u="none" strike="noStrike" kern="1200" baseline="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dLblPos val="inEnd"/>
              <c:showLegendKey val="0"/>
              <c:showVal val="0"/>
              <c:showCatName val="0"/>
              <c:showSerName val="0"/>
              <c:showPercent val="1"/>
              <c:showBubbleSize val="0"/>
              <c:separator>
</c:separator>
              <c:extLst>
                <c:ext xmlns:c15="http://schemas.microsoft.com/office/drawing/2012/chart" uri="{CE6537A1-D6FC-4f65-9D91-7224C49458BB}">
                  <c15:layout>
                    <c:manualLayout>
                      <c:w val="0.201500130501477"/>
                      <c:h val="0.208179674362275"/>
                    </c:manualLayout>
                  </c15:layout>
                </c:ext>
              </c:extLst>
            </c:dLbl>
            <c:dLbl>
              <c:idx val="1"/>
              <c:layout/>
              <c:numFmt formatCode="#,##0%" sourceLinked="0"/>
              <c:spPr>
                <a:noFill/>
                <a:ln>
                  <a:noFill/>
                </a:ln>
                <a:effectLst/>
              </c:spPr>
              <c:txPr>
                <a:bodyPr rot="0" spcFirstLastPara="0" vertOverflow="ellipsis" vert="horz" wrap="square" lIns="38100" tIns="19050" rIns="38100" bIns="19050" anchor="ctr" anchorCtr="1"/>
                <a:lstStyle/>
                <a:p>
                  <a:pPr>
                    <a:defRPr lang="zh-CN" sz="1800" b="0" i="0" u="none" strike="noStrike" kern="1200" baseline="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dLblPos val="inEnd"/>
              <c:showLegendKey val="0"/>
              <c:showVal val="0"/>
              <c:showCatName val="0"/>
              <c:showSerName val="0"/>
              <c:showPercent val="1"/>
              <c:showBubbleSize val="0"/>
              <c:separator>
</c:separator>
              <c:extLst>
                <c:ext xmlns:c15="http://schemas.microsoft.com/office/drawing/2012/chart" uri="{CE6537A1-D6FC-4f65-9D91-7224C49458BB}"/>
              </c:extLst>
            </c:dLbl>
            <c:dLbl>
              <c:idx val="2"/>
              <c:layout/>
              <c:numFmt formatCode="#,##0%" sourceLinked="0"/>
              <c:spPr>
                <a:noFill/>
                <a:ln>
                  <a:noFill/>
                </a:ln>
                <a:effectLst/>
              </c:spPr>
              <c:txPr>
                <a:bodyPr rot="0" spcFirstLastPara="0" vertOverflow="ellipsis" vert="horz" wrap="square" lIns="38100" tIns="19050" rIns="38100" bIns="19050" anchor="ctr" anchorCtr="1"/>
                <a:lstStyle/>
                <a:p>
                  <a:pPr>
                    <a:defRPr lang="zh-CN" sz="1800" b="0" i="0" u="none" strike="noStrike" kern="1200" baseline="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dLblPos val="inEnd"/>
              <c:showLegendKey val="0"/>
              <c:showVal val="0"/>
              <c:showCatName val="0"/>
              <c:showSerName val="0"/>
              <c:showPercent val="1"/>
              <c:showBubbleSize val="0"/>
              <c:separator>
</c:separator>
              <c:extLst>
                <c:ext xmlns:c15="http://schemas.microsoft.com/office/drawing/2012/chart" uri="{CE6537A1-D6FC-4f65-9D91-7224C49458BB}">
                  <c15:layout>
                    <c:manualLayout>
                      <c:w val="0.252042152185273"/>
                      <c:h val="0.208179674362275"/>
                    </c:manualLayout>
                  </c15:layout>
                </c:ext>
              </c:extLst>
            </c:dLbl>
            <c:numFmt formatCode="#,##0%" sourceLinked="0"/>
            <c:spPr>
              <a:noFill/>
              <a:ln>
                <a:noFill/>
              </a:ln>
              <a:effectLst/>
            </c:spPr>
            <c:txPr>
              <a:bodyPr rot="0" spcFirstLastPara="0" vertOverflow="ellipsis" vert="horz" wrap="square" lIns="38100" tIns="19050" rIns="38100" bIns="19050" anchor="ctr" anchorCtr="1"/>
              <a:lstStyle/>
              <a:p>
                <a:pPr>
                  <a:defRPr lang="zh-CN" sz="1800" b="0" i="0" u="none" strike="noStrike" kern="1200" baseline="0">
                    <a:solidFill>
                      <a:srgbClr val="FFFFFF"/>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dLblPos val="inEnd"/>
            <c:showLegendKey val="0"/>
            <c:showVal val="0"/>
            <c:showCatName val="0"/>
            <c:showSerName val="0"/>
            <c:showPercent val="1"/>
            <c:showBubbleSize val="0"/>
            <c:showLeaderLines val="1"/>
            <c:extLst>
              <c:ext xmlns:c15="http://schemas.microsoft.com/office/drawing/2012/chart" uri="{CE6537A1-D6FC-4f65-9D91-7224C49458BB}">
                <c15:layout/>
                <c15:showLeaderLines val="1"/>
                <c15:leaderLines>
                  <c:spPr>
                    <a:ln w="6350" cap="flat" cmpd="sng" algn="ctr">
                      <a:solidFill>
                        <a:srgbClr val="000000"/>
                      </a:solidFill>
                      <a:prstDash val="solid"/>
                      <a:miter lim="400000"/>
                    </a:ln>
                    <a:effectLst/>
                  </c:spPr>
                </c15:leaderLines>
              </c:ext>
            </c:extLst>
          </c:dLbls>
          <c:cat>
            <c:strRef>
              <c:f>Sheet1!$B$1:$D$1</c:f>
              <c:strCache>
                <c:ptCount val="3"/>
                <c:pt idx="0">
                  <c:v>达人带货</c:v>
                </c:pt>
                <c:pt idx="1">
                  <c:v>自营账号</c:v>
                </c:pt>
                <c:pt idx="2">
                  <c:v>其他</c:v>
                </c:pt>
              </c:strCache>
            </c:strRef>
          </c:cat>
          <c:val>
            <c:numRef>
              <c:f>Sheet1!$B$2:$D$2</c:f>
              <c:numCache>
                <c:formatCode>General</c:formatCode>
                <c:ptCount val="3"/>
                <c:pt idx="0">
                  <c:v>59.23</c:v>
                </c:pt>
                <c:pt idx="1">
                  <c:v>5.52</c:v>
                </c:pt>
                <c:pt idx="2">
                  <c:v>35.25</c:v>
                </c:pt>
              </c:numCache>
            </c:numRef>
          </c:val>
        </c:ser>
        <c:dLbls>
          <c:showLegendKey val="0"/>
          <c:showVal val="0"/>
          <c:showCatName val="0"/>
          <c:showSerName val="0"/>
          <c:showPercent val="0"/>
          <c:showBubbleSize val="0"/>
          <c:showLeaderLines val="1"/>
        </c:dLbls>
        <c:firstSliceAng val="1"/>
      </c:pieChart>
      <c:spPr>
        <a:noFill/>
        <a:ln w="12700" cap="flat">
          <a:noFill/>
          <a:miter lim="400000"/>
        </a:ln>
        <a:effectLst/>
      </c:spPr>
    </c:plotArea>
    <c:legend>
      <c:legendPos val="r"/>
      <c:legendEntry>
        <c:idx val="0"/>
        <c:txPr>
          <a:bodyPr rot="0" spcFirstLastPara="0" vertOverflow="ellipsis" vert="horz" wrap="square" anchor="ctr" anchorCtr="1"/>
          <a:lstStyle/>
          <a:p>
            <a:pPr>
              <a:defRPr lang="zh-CN" sz="1200" b="0" i="0" u="none" strike="noStrike" kern="1200" baseline="0">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1"/>
        <c:txPr>
          <a:bodyPr rot="0" spcFirstLastPara="0" vertOverflow="ellipsis" vert="horz" wrap="square" anchor="ctr" anchorCtr="1"/>
          <a:lstStyle/>
          <a:p>
            <a:pPr>
              <a:defRPr lang="zh-CN" sz="1200" b="0" i="0" u="none" strike="noStrike" kern="1200" baseline="0">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2"/>
        <c:txPr>
          <a:bodyPr rot="0" spcFirstLastPara="0" vertOverflow="ellipsis" vert="horz" wrap="square" anchor="ctr" anchorCtr="1"/>
          <a:lstStyle/>
          <a:p>
            <a:pPr>
              <a:defRPr lang="zh-CN" sz="1200" b="0" i="0" u="none" strike="noStrike" kern="1200" baseline="0">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ayout/>
      <c:overlay val="0"/>
      <c:txPr>
        <a:bodyPr rot="0" spcFirstLastPara="0" vertOverflow="ellipsis" vert="horz" wrap="square" anchor="ctr" anchorCtr="1"/>
        <a:lstStyle/>
        <a:p>
          <a:pPr>
            <a:defRPr lang="zh-CN" sz="1200" b="0" i="0" u="none" strike="noStrike" kern="1200" baseline="0">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
    <c:plotVisOnly val="1"/>
    <c:dispBlanksAs val="gap"/>
    <c:showDLblsOverMax val="1"/>
  </c:chart>
  <c:spPr>
    <a:noFill/>
    <a:ln>
      <a:noFill/>
    </a:ln>
    <a:effectLst/>
  </c:spPr>
  <c:txPr>
    <a:bodyPr/>
    <a:lstStyle/>
    <a:p>
      <a:pPr>
        <a:defRPr lang="zh-CN">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1"/>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0"/>
        <c:ser>
          <c:idx val="0"/>
          <c:order val="0"/>
          <c:tx>
            <c:strRef>
              <c:f>Sheet1!$A$2</c:f>
              <c:strCache>
                <c:ptCount val="1"/>
                <c:pt idx="0">
                  <c:v>区域 1</c:v>
                </c:pt>
              </c:strCache>
            </c:strRef>
          </c:tx>
          <c:spPr>
            <a:solidFill>
              <a:srgbClr val="8276F1"/>
            </a:solidFill>
            <a:ln w="12700" cap="flat">
              <a:noFill/>
              <a:miter lim="400000"/>
            </a:ln>
            <a:effectLst/>
          </c:spPr>
          <c:explosion val="0"/>
          <c:dPt>
            <c:idx val="1"/>
            <c:bubble3D val="0"/>
            <c:spPr>
              <a:solidFill>
                <a:srgbClr val="79E5F2"/>
              </a:solidFill>
              <a:ln w="12700" cap="flat">
                <a:noFill/>
                <a:miter lim="400000"/>
              </a:ln>
              <a:effectLst/>
            </c:spPr>
          </c:dPt>
          <c:dPt>
            <c:idx val="2"/>
            <c:bubble3D val="0"/>
            <c:spPr>
              <a:solidFill>
                <a:srgbClr val="F5BFC4"/>
              </a:solidFill>
              <a:ln w="12700" cap="flat">
                <a:noFill/>
                <a:miter lim="400000"/>
              </a:ln>
              <a:effectLst/>
            </c:spPr>
          </c:dPt>
          <c:dLbls>
            <c:dLbl>
              <c:idx val="0"/>
              <c:layout/>
              <c:numFmt formatCode="#,##0%" sourceLinked="0"/>
              <c:spPr>
                <a:noFill/>
                <a:ln>
                  <a:noFill/>
                </a:ln>
                <a:effectLst/>
              </c:spPr>
              <c:txPr>
                <a:bodyPr rot="0" spcFirstLastPara="0" vertOverflow="ellipsis" vert="horz" wrap="square" lIns="38100" tIns="19050" rIns="38100" bIns="19050" anchor="ctr" anchorCtr="1"/>
                <a:lstStyle/>
                <a:p>
                  <a:pPr>
                    <a:defRPr lang="zh-CN" sz="1600" b="0" i="0" u="none" strike="noStrike" kern="1200" baseline="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dLblPos val="inEnd"/>
              <c:showLegendKey val="0"/>
              <c:showVal val="0"/>
              <c:showCatName val="0"/>
              <c:showSerName val="0"/>
              <c:showPercent val="1"/>
              <c:showBubbleSize val="0"/>
              <c:separator>
</c:separator>
              <c:extLst>
                <c:ext xmlns:c15="http://schemas.microsoft.com/office/drawing/2012/chart" uri="{CE6537A1-D6FC-4f65-9D91-7224C49458BB}"/>
              </c:extLst>
            </c:dLbl>
            <c:dLbl>
              <c:idx val="1"/>
              <c:layout/>
              <c:numFmt formatCode="#,##0%" sourceLinked="0"/>
              <c:spPr>
                <a:noFill/>
                <a:ln>
                  <a:noFill/>
                </a:ln>
                <a:effectLst/>
              </c:spPr>
              <c:txPr>
                <a:bodyPr rot="0" spcFirstLastPara="0" vertOverflow="ellipsis" vert="horz" wrap="square" lIns="38100" tIns="19050" rIns="38100" bIns="19050" anchor="ctr" anchorCtr="1"/>
                <a:lstStyle/>
                <a:p>
                  <a:pPr>
                    <a:defRPr lang="zh-CN" sz="1600" b="0" i="0" u="none" strike="noStrike" kern="1200" baseline="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dLblPos val="inEnd"/>
              <c:showLegendKey val="0"/>
              <c:showVal val="0"/>
              <c:showCatName val="0"/>
              <c:showSerName val="0"/>
              <c:showPercent val="1"/>
              <c:showBubbleSize val="0"/>
              <c:separator>
</c:separator>
              <c:extLst>
                <c:ext xmlns:c15="http://schemas.microsoft.com/office/drawing/2012/chart" uri="{CE6537A1-D6FC-4f65-9D91-7224C49458BB}"/>
              </c:extLst>
            </c:dLbl>
            <c:dLbl>
              <c:idx val="2"/>
              <c:layout/>
              <c:numFmt formatCode="#,##0%" sourceLinked="0"/>
              <c:spPr>
                <a:noFill/>
                <a:ln>
                  <a:noFill/>
                </a:ln>
                <a:effectLst/>
              </c:spPr>
              <c:txPr>
                <a:bodyPr rot="0" spcFirstLastPara="0" vertOverflow="ellipsis" vert="horz" wrap="square" lIns="38100" tIns="19050" rIns="38100" bIns="19050" anchor="ctr" anchorCtr="1"/>
                <a:lstStyle/>
                <a:p>
                  <a:pPr>
                    <a:defRPr lang="zh-CN" sz="1600" b="0" i="0" u="none" strike="noStrike" kern="1200" baseline="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dLblPos val="inEnd"/>
              <c:showLegendKey val="0"/>
              <c:showVal val="0"/>
              <c:showCatName val="0"/>
              <c:showSerName val="0"/>
              <c:showPercent val="1"/>
              <c:showBubbleSize val="0"/>
              <c:separator>
</c:separator>
              <c:extLst>
                <c:ext xmlns:c15="http://schemas.microsoft.com/office/drawing/2012/chart" uri="{CE6537A1-D6FC-4f65-9D91-7224C49458BB}"/>
              </c:extLst>
            </c:dLbl>
            <c:numFmt formatCode="#,##0%" sourceLinked="0"/>
            <c:spPr>
              <a:noFill/>
              <a:ln>
                <a:noFill/>
              </a:ln>
              <a:effectLst/>
            </c:spPr>
            <c:txPr>
              <a:bodyPr rot="0" spcFirstLastPara="0" vertOverflow="ellipsis" vert="horz" wrap="square" lIns="38100" tIns="19050" rIns="38100" bIns="19050" anchor="ctr" anchorCtr="1"/>
              <a:lstStyle/>
              <a:p>
                <a:pPr>
                  <a:defRPr lang="zh-CN" sz="1600" b="0" i="0" u="none" strike="noStrike" kern="1200" baseline="0">
                    <a:solidFill>
                      <a:srgbClr val="FFFFFF"/>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dLblPos val="inEnd"/>
            <c:showLegendKey val="0"/>
            <c:showVal val="0"/>
            <c:showCatName val="0"/>
            <c:showSerName val="0"/>
            <c:showPercent val="1"/>
            <c:showBubbleSize val="0"/>
            <c:showLeaderLines val="1"/>
            <c:extLst>
              <c:ext xmlns:c15="http://schemas.microsoft.com/office/drawing/2012/chart" uri="{CE6537A1-D6FC-4f65-9D91-7224C49458BB}">
                <c15:layout/>
                <c15:showLeaderLines val="1"/>
                <c15:leaderLines>
                  <c:spPr>
                    <a:ln w="6350" cap="flat" cmpd="sng" algn="ctr">
                      <a:solidFill>
                        <a:srgbClr val="000000"/>
                      </a:solidFill>
                      <a:prstDash val="solid"/>
                      <a:miter lim="400000"/>
                    </a:ln>
                    <a:effectLst/>
                  </c:spPr>
                </c15:leaderLines>
              </c:ext>
            </c:extLst>
          </c:dLbls>
          <c:cat>
            <c:strRef>
              <c:f>Sheet1!$B$1:$D$1</c:f>
              <c:strCache>
                <c:ptCount val="3"/>
                <c:pt idx="0">
                  <c:v>达人带货</c:v>
                </c:pt>
                <c:pt idx="1">
                  <c:v>自营账号</c:v>
                </c:pt>
                <c:pt idx="2">
                  <c:v>其他</c:v>
                </c:pt>
              </c:strCache>
            </c:strRef>
          </c:cat>
          <c:val>
            <c:numRef>
              <c:f>Sheet1!$B$2:$D$2</c:f>
              <c:numCache>
                <c:formatCode>General</c:formatCode>
                <c:ptCount val="3"/>
                <c:pt idx="0">
                  <c:v>46.33</c:v>
                </c:pt>
                <c:pt idx="1">
                  <c:v>2.46</c:v>
                </c:pt>
                <c:pt idx="2">
                  <c:v>51.21</c:v>
                </c:pt>
              </c:numCache>
            </c:numRef>
          </c:val>
        </c:ser>
        <c:dLbls>
          <c:showLegendKey val="0"/>
          <c:showVal val="0"/>
          <c:showCatName val="0"/>
          <c:showSerName val="0"/>
          <c:showPercent val="0"/>
          <c:showBubbleSize val="0"/>
          <c:showLeaderLines val="1"/>
        </c:dLbls>
        <c:firstSliceAng val="1"/>
      </c:pieChart>
      <c:spPr>
        <a:noFill/>
        <a:ln w="12700" cap="flat">
          <a:noFill/>
          <a:miter lim="400000"/>
        </a:ln>
        <a:effectLst/>
      </c:spPr>
    </c:plotArea>
    <c:legend>
      <c:legendPos val="r"/>
      <c:legendEntry>
        <c:idx val="0"/>
        <c:txPr>
          <a:bodyPr rot="0" spcFirstLastPara="0" vertOverflow="ellipsis" vert="horz" wrap="square" anchor="ctr" anchorCtr="1"/>
          <a:lstStyle/>
          <a:p>
            <a:pPr>
              <a:defRPr lang="zh-CN" sz="1200" b="0" i="0" u="none" strike="noStrike" kern="1200" baseline="0">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1"/>
        <c:txPr>
          <a:bodyPr rot="0" spcFirstLastPara="0" vertOverflow="ellipsis" vert="horz" wrap="square" anchor="ctr" anchorCtr="1"/>
          <a:lstStyle/>
          <a:p>
            <a:pPr>
              <a:defRPr lang="zh-CN" sz="1200" b="0" i="0" u="none" strike="noStrike" kern="1200" baseline="0">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2"/>
        <c:txPr>
          <a:bodyPr rot="0" spcFirstLastPara="0" vertOverflow="ellipsis" vert="horz" wrap="square" anchor="ctr" anchorCtr="1"/>
          <a:lstStyle/>
          <a:p>
            <a:pPr>
              <a:defRPr lang="zh-CN" sz="1200" b="0" i="0" u="none" strike="noStrike" kern="1200" baseline="0">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ayout>
        <c:manualLayout>
          <c:xMode val="edge"/>
          <c:yMode val="edge"/>
          <c:x val="0.73267684345334"/>
          <c:y val="0.391503442243862"/>
        </c:manualLayout>
      </c:layout>
      <c:overlay val="0"/>
      <c:txPr>
        <a:bodyPr rot="0" spcFirstLastPara="0" vertOverflow="ellipsis" vert="horz" wrap="square" anchor="ctr" anchorCtr="1"/>
        <a:lstStyle/>
        <a:p>
          <a:pPr>
            <a:defRPr lang="zh-CN" sz="1200" b="0" i="0" u="none" strike="noStrike" kern="1200" baseline="0">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
    <c:plotVisOnly val="1"/>
    <c:dispBlanksAs val="gap"/>
    <c:showDLblsOverMax val="1"/>
  </c:chart>
  <c:spPr>
    <a:noFill/>
    <a:ln>
      <a:noFill/>
    </a:ln>
    <a:effectLst/>
  </c:spPr>
  <c:txPr>
    <a:bodyPr/>
    <a:lstStyle/>
    <a:p>
      <a:pPr>
        <a:defRPr lang="zh-CN" sz="1200">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1"/>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0"/>
        <c:ser>
          <c:idx val="0"/>
          <c:order val="0"/>
          <c:tx>
            <c:strRef>
              <c:f>Sheet1!$A$2</c:f>
              <c:strCache>
                <c:ptCount val="1"/>
                <c:pt idx="0">
                  <c:v>区域 1</c:v>
                </c:pt>
              </c:strCache>
            </c:strRef>
          </c:tx>
          <c:spPr>
            <a:solidFill>
              <a:srgbClr val="8276F1"/>
            </a:solidFill>
            <a:ln w="12700" cap="flat">
              <a:noFill/>
              <a:miter lim="400000"/>
            </a:ln>
            <a:effectLst/>
          </c:spPr>
          <c:explosion val="0"/>
          <c:dPt>
            <c:idx val="1"/>
            <c:bubble3D val="0"/>
            <c:spPr>
              <a:solidFill>
                <a:srgbClr val="79E5F2"/>
              </a:solidFill>
              <a:ln w="12700" cap="flat">
                <a:noFill/>
                <a:miter lim="400000"/>
              </a:ln>
              <a:effectLst/>
            </c:spPr>
          </c:dPt>
          <c:dPt>
            <c:idx val="2"/>
            <c:bubble3D val="0"/>
            <c:spPr>
              <a:solidFill>
                <a:srgbClr val="F5BFC4"/>
              </a:solidFill>
              <a:ln w="12700" cap="flat">
                <a:noFill/>
                <a:miter lim="400000"/>
              </a:ln>
              <a:effectLst/>
            </c:spPr>
          </c:dPt>
          <c:dLbls>
            <c:dLbl>
              <c:idx val="0"/>
              <c:layout>
                <c:manualLayout>
                  <c:x val="-0.127919911127828"/>
                  <c:y val="0.168002847643205"/>
                </c:manualLayout>
              </c:layout>
              <c:dLblPos val="bestFit"/>
              <c:showLegendKey val="0"/>
              <c:showVal val="0"/>
              <c:showCatName val="0"/>
              <c:showSerName val="0"/>
              <c:showPercent val="1"/>
              <c:showBubbleSize val="0"/>
              <c:extLst>
                <c:ext xmlns:c15="http://schemas.microsoft.com/office/drawing/2012/chart" uri="{CE6537A1-D6FC-4f65-9D91-7224C49458BB}">
                  <c15:layout/>
                </c:ext>
              </c:extLst>
            </c:dLbl>
            <c:dLbl>
              <c:idx val="2"/>
              <c:layout>
                <c:manualLayout>
                  <c:x val="0.167460838087848"/>
                  <c:y val="-0.184627285439414"/>
                </c:manualLayout>
              </c:layout>
              <c:dLblPos val="bestFit"/>
              <c:showLegendKey val="0"/>
              <c:showVal val="0"/>
              <c:showCatName val="0"/>
              <c:showSerName val="0"/>
              <c:showPercent val="1"/>
              <c:showBubbleSize val="0"/>
              <c:extLst>
                <c:ext xmlns:c15="http://schemas.microsoft.com/office/drawing/2012/chart" uri="{CE6537A1-D6FC-4f65-9D91-7224C49458BB}">
                  <c15:layout/>
                </c:ext>
              </c:extLst>
            </c:dLbl>
            <c:spPr>
              <a:noFill/>
              <a:ln>
                <a:noFill/>
              </a:ln>
              <a:effectLst/>
            </c:spPr>
            <c:txPr>
              <a:bodyPr rot="0" spcFirstLastPara="0" vertOverflow="ellipsis" vert="horz" wrap="square" lIns="38100" tIns="19050" rIns="38100" bIns="19050" anchor="ctr" anchorCtr="1"/>
              <a:lstStyle/>
              <a:p>
                <a:pPr>
                  <a:defRPr lang="zh-CN" sz="1400" b="0" i="0" u="none" strike="noStrike" kern="1200" baseline="0">
                    <a:solidFill>
                      <a:schemeClr val="bg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dLblPos val="inEnd"/>
            <c:showLegendKey val="0"/>
            <c:showVal val="0"/>
            <c:showCatName val="0"/>
            <c:showSerName val="0"/>
            <c:showPercent val="1"/>
            <c:showBubbleSize val="0"/>
            <c:showLeaderLines val="1"/>
            <c:extLst>
              <c:ext xmlns:c15="http://schemas.microsoft.com/office/drawing/2012/chart" uri="{CE6537A1-D6FC-4f65-9D91-7224C49458BB}">
                <c15:layout/>
                <c15:showLeaderLines val="1"/>
                <c15:leaderLines/>
              </c:ext>
            </c:extLst>
          </c:dLbls>
          <c:cat>
            <c:strRef>
              <c:f>Sheet1!$B$1:$D$1</c:f>
              <c:strCache>
                <c:ptCount val="3"/>
                <c:pt idx="0">
                  <c:v>达人带货</c:v>
                </c:pt>
                <c:pt idx="1">
                  <c:v>自营账号</c:v>
                </c:pt>
                <c:pt idx="2">
                  <c:v>其他</c:v>
                </c:pt>
              </c:strCache>
            </c:strRef>
          </c:cat>
          <c:val>
            <c:numRef>
              <c:f>Sheet1!$B$2:$D$2</c:f>
              <c:numCache>
                <c:formatCode>General</c:formatCode>
                <c:ptCount val="3"/>
                <c:pt idx="0">
                  <c:v>21.98</c:v>
                </c:pt>
                <c:pt idx="1">
                  <c:v>7.43</c:v>
                </c:pt>
                <c:pt idx="2">
                  <c:v>70.58</c:v>
                </c:pt>
              </c:numCache>
            </c:numRef>
          </c:val>
        </c:ser>
        <c:dLbls>
          <c:showLegendKey val="0"/>
          <c:showVal val="0"/>
          <c:showCatName val="0"/>
          <c:showSerName val="0"/>
          <c:showPercent val="0"/>
          <c:showBubbleSize val="0"/>
          <c:showLeaderLines val="1"/>
        </c:dLbls>
        <c:firstSliceAng val="1"/>
      </c:pieChart>
      <c:spPr>
        <a:noFill/>
        <a:ln w="12700" cap="flat">
          <a:noFill/>
          <a:miter lim="400000"/>
        </a:ln>
        <a:effectLst/>
      </c:spPr>
    </c:plotArea>
    <c:legend>
      <c:legendPos val="r"/>
      <c:legendEntry>
        <c:idx val="0"/>
        <c:txPr>
          <a:bodyPr rot="0" spcFirstLastPara="0" vertOverflow="ellipsis" vert="horz" wrap="square" anchor="ctr" anchorCtr="1"/>
          <a:lstStyle/>
          <a:p>
            <a:pPr>
              <a:defRPr lang="zh-CN" sz="1200" b="0" i="0" u="none" strike="noStrike" kern="1200" baseline="0">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1"/>
        <c:txPr>
          <a:bodyPr rot="0" spcFirstLastPara="0" vertOverflow="ellipsis" vert="horz" wrap="square" anchor="ctr" anchorCtr="1"/>
          <a:lstStyle/>
          <a:p>
            <a:pPr>
              <a:defRPr lang="zh-CN" sz="1200" b="0" i="0" u="none" strike="noStrike" kern="1200" baseline="0">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2"/>
        <c:txPr>
          <a:bodyPr rot="0" spcFirstLastPara="0" vertOverflow="ellipsis" vert="horz" wrap="square" anchor="ctr" anchorCtr="1"/>
          <a:lstStyle/>
          <a:p>
            <a:pPr>
              <a:defRPr lang="zh-CN" sz="1200" b="0" i="0" u="none" strike="noStrike" kern="1200" baseline="0">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ayout/>
      <c:overlay val="0"/>
      <c:txPr>
        <a:bodyPr rot="0" spcFirstLastPara="0" vertOverflow="ellipsis" vert="horz" wrap="square" anchor="ctr" anchorCtr="1"/>
        <a:lstStyle/>
        <a:p>
          <a:pPr>
            <a:defRPr lang="zh-CN" sz="1200" b="0" i="0" u="none" strike="noStrike" kern="1200" baseline="0">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
    <c:plotVisOnly val="1"/>
    <c:dispBlanksAs val="gap"/>
    <c:showDLblsOverMax val="1"/>
  </c:chart>
  <c:spPr>
    <a:noFill/>
    <a:ln>
      <a:noFill/>
    </a:ln>
    <a:effectLst/>
  </c:spPr>
  <c:txPr>
    <a:bodyPr/>
    <a:lstStyle/>
    <a:p>
      <a:pPr>
        <a:defRPr lang="zh-CN">
          <a:solidFill>
            <a:srgbClr val="625AE3"/>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1"/>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27053085213161"/>
          <c:y val="0.0594014456756484"/>
          <c:w val="0.967920741662309"/>
          <c:h val="0.895943838825363"/>
        </c:manualLayout>
      </c:layout>
      <c:scatterChart>
        <c:scatterStyle val="marker"/>
        <c:varyColors val="0"/>
        <c:ser>
          <c:idx val="0"/>
          <c:order val="0"/>
          <c:tx>
            <c:strRef>
              <c:f>Sheet1!$A$2</c:f>
              <c:strCache>
                <c:ptCount val="1"/>
                <c:pt idx="0">
                  <c:v>印尼</c:v>
                </c:pt>
              </c:strCache>
            </c:strRef>
          </c:tx>
          <c:spPr>
            <a:ln w="38100" cap="flat" cmpd="sng" algn="ctr">
              <a:noFill/>
              <a:prstDash val="solid"/>
              <a:miter lim="400000"/>
            </a:ln>
            <a:effectLst/>
          </c:spPr>
          <c:marker>
            <c:symbol val="circle"/>
            <c:size val="13"/>
            <c:spPr>
              <a:solidFill>
                <a:srgbClr val="6559EB"/>
              </a:solidFill>
              <a:ln w="38100" cap="flat" cmpd="sng" algn="ctr">
                <a:solidFill>
                  <a:srgbClr val="6559EA"/>
                </a:solidFill>
                <a:prstDash val="solid"/>
                <a:miter lim="400000"/>
              </a:ln>
              <a:effectLst/>
            </c:spPr>
          </c:marker>
          <c:dLbls>
            <c:dLbl>
              <c:idx val="0"/>
              <c:layout>
                <c:manualLayout>
                  <c:x val="0"/>
                  <c:y val="-0.00279667823331678"/>
                </c:manualLayout>
              </c:layout>
              <c:tx>
                <c:rich>
                  <a:bodyPr rot="0" spcFirstLastPara="0" vertOverflow="ellipsis" vert="horz" wrap="square" lIns="38100" tIns="19050" rIns="38100" bIns="19050" anchor="ctr" anchorCtr="1"/>
                  <a:lstStyle/>
                  <a:p>
                    <a:pPr defTabSz="914400">
                      <a:defRPr lang="zh-CN" sz="30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r>
                      <a:rPr lang="en-US" altLang="zh-CN"/>
                      <a:t>Indonesia</a:t>
                    </a:r>
                    <a:endParaRPr lang="en-US" altLang="zh-CN"/>
                  </a:p>
                </c:rich>
              </c:tx>
              <c:dLblPos val="l"/>
              <c:showLegendKey val="0"/>
              <c:showVal val="0"/>
              <c:showCatName val="0"/>
              <c:showSerName val="1"/>
              <c:showPercent val="0"/>
              <c:showBubbleSize val="0"/>
              <c:extLst>
                <c:ext xmlns:c15="http://schemas.microsoft.com/office/drawing/2012/chart" uri="{CE6537A1-D6FC-4f65-9D91-7224C49458BB}">
                  <c15:layout/>
                </c:ext>
              </c:extLst>
            </c:dLbl>
            <c:numFmt formatCode="#,##0" sourceLinked="0"/>
            <c:spPr>
              <a:noFill/>
              <a:ln>
                <a:noFill/>
              </a:ln>
              <a:effectLst/>
            </c:spPr>
            <c:txPr>
              <a:bodyPr rot="0" spcFirstLastPara="0" vertOverflow="ellipsis" vert="horz" wrap="square" lIns="38100" tIns="19050" rIns="38100" bIns="19050" anchor="ctr" anchorCtr="1"/>
              <a:lstStyle/>
              <a:p>
                <a:pPr>
                  <a:defRPr lang="zh-CN" sz="30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dLblPos val="l"/>
            <c:showLegendKey val="0"/>
            <c:showVal val="0"/>
            <c:showCatName val="0"/>
            <c:showSerName val="1"/>
            <c:showPercent val="0"/>
            <c:showBubbleSize val="0"/>
            <c:showLeaderLines val="0"/>
            <c:extLst>
              <c:ext xmlns:c15="http://schemas.microsoft.com/office/drawing/2012/chart" uri="{CE6537A1-D6FC-4f65-9D91-7224C49458BB}">
                <c15:layout/>
                <c15:showLeaderLines val="0"/>
                <c15:leaderLines/>
              </c:ext>
            </c:extLst>
          </c:dLbls>
          <c:xVal>
            <c:numRef>
              <c:f>Sheet1!$B$2:$C$2</c:f>
              <c:numCache>
                <c:formatCode>General</c:formatCode>
                <c:ptCount val="2"/>
                <c:pt idx="0">
                  <c:v>68186367.4</c:v>
                </c:pt>
              </c:numCache>
            </c:numRef>
          </c:xVal>
          <c:yVal>
            <c:numRef>
              <c:f>Sheet1!$B$3:$C$3</c:f>
              <c:numCache>
                <c:formatCode>General</c:formatCode>
                <c:ptCount val="2"/>
                <c:pt idx="0">
                  <c:v>106551</c:v>
                </c:pt>
              </c:numCache>
            </c:numRef>
          </c:yVal>
          <c:smooth val="0"/>
        </c:ser>
        <c:ser>
          <c:idx val="1"/>
          <c:order val="1"/>
          <c:tx>
            <c:strRef>
              <c:f>Sheet1!$A$3</c:f>
              <c:strCache>
                <c:ptCount val="1"/>
                <c:pt idx="0">
                  <c:v/>
                </c:pt>
              </c:strCache>
            </c:strRef>
          </c:tx>
          <c:spPr>
            <a:ln w="38100" cap="flat" cmpd="sng" algn="ctr">
              <a:noFill/>
              <a:prstDash val="solid"/>
              <a:miter lim="400000"/>
            </a:ln>
            <a:effectLst/>
          </c:spPr>
          <c:marker>
            <c:symbol val="circle"/>
            <c:size val="13"/>
            <c:spPr>
              <a:solidFill>
                <a:srgbClr val="6559EB"/>
              </a:solidFill>
              <a:ln w="38100" cap="flat" cmpd="sng" algn="ctr">
                <a:solidFill>
                  <a:srgbClr val="6559EA"/>
                </a:solidFill>
                <a:prstDash val="solid"/>
                <a:miter lim="400000"/>
              </a:ln>
              <a:effectLst/>
            </c:spPr>
          </c:marker>
          <c:dLbls>
            <c:dLbl>
              <c:idx val="0"/>
              <c:layout>
                <c:manualLayout>
                  <c:x val="0"/>
                  <c:y val="-0.00145427268132473"/>
                </c:manualLayout>
              </c:layout>
              <c:tx>
                <c:rich>
                  <a:bodyPr rot="0" spcFirstLastPara="0" vertOverflow="ellipsis" vert="horz" wrap="square" lIns="38100" tIns="19050" rIns="38100" bIns="19050" anchor="ctr" anchorCtr="1"/>
                  <a:lstStyle/>
                  <a:p>
                    <a:pPr defTabSz="914400">
                      <a:defRPr lang="zh-CN" sz="30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r>
                      <a:t>Vietnam</a:t>
                    </a:r>
                  </a:p>
                </c:rich>
              </c:tx>
              <c:dLblPos val="r"/>
              <c:showLegendKey val="0"/>
              <c:showVal val="0"/>
              <c:showCatName val="0"/>
              <c:showSerName val="1"/>
              <c:showPercent val="0"/>
              <c:showBubbleSize val="0"/>
              <c:extLst>
                <c:ext xmlns:c15="http://schemas.microsoft.com/office/drawing/2012/chart" uri="{CE6537A1-D6FC-4f65-9D91-7224C49458BB}">
                  <c15:layout/>
                </c:ext>
              </c:extLst>
            </c:dLbl>
            <c:numFmt formatCode="#,##0" sourceLinked="0"/>
            <c:spPr>
              <a:noFill/>
              <a:ln>
                <a:noFill/>
              </a:ln>
              <a:effectLst/>
            </c:spPr>
            <c:txPr>
              <a:bodyPr rot="0" spcFirstLastPara="0" vertOverflow="ellipsis" vert="horz" wrap="square" lIns="38100" tIns="19050" rIns="38100" bIns="19050" anchor="ctr" anchorCtr="1"/>
              <a:lstStyle/>
              <a:p>
                <a:pPr>
                  <a:defRPr lang="zh-CN" sz="30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dLblPos val="r"/>
            <c:showLegendKey val="0"/>
            <c:showVal val="0"/>
            <c:showCatName val="0"/>
            <c:showSerName val="1"/>
            <c:showPercent val="0"/>
            <c:showBubbleSize val="0"/>
            <c:showLeaderLines val="0"/>
            <c:extLst>
              <c:ext xmlns:c15="http://schemas.microsoft.com/office/drawing/2012/chart" uri="{CE6537A1-D6FC-4f65-9D91-7224C49458BB}">
                <c15:layout/>
                <c15:showLeaderLines val="0"/>
                <c15:leaderLines/>
              </c:ext>
            </c:extLst>
          </c:dLbls>
          <c:xVal>
            <c:numRef>
              <c:f>Sheet1!$B$4:$C$4</c:f>
              <c:numCache>
                <c:formatCode>General</c:formatCode>
                <c:ptCount val="2"/>
                <c:pt idx="0">
                  <c:v>44318380.4</c:v>
                </c:pt>
              </c:numCache>
            </c:numRef>
          </c:xVal>
          <c:yVal>
            <c:numRef>
              <c:f>Sheet1!$B$5:$C$5</c:f>
              <c:numCache>
                <c:formatCode>General</c:formatCode>
                <c:ptCount val="2"/>
                <c:pt idx="0">
                  <c:v>49382</c:v>
                </c:pt>
              </c:numCache>
            </c:numRef>
          </c:yVal>
          <c:smooth val="0"/>
        </c:ser>
        <c:ser>
          <c:idx val="2"/>
          <c:order val="2"/>
          <c:tx>
            <c:strRef>
              <c:f>Sheet1!$A$4</c:f>
              <c:strCache>
                <c:ptCount val="1"/>
                <c:pt idx="0">
                  <c:v>越南</c:v>
                </c:pt>
              </c:strCache>
            </c:strRef>
          </c:tx>
          <c:spPr>
            <a:ln w="38100" cap="flat" cmpd="sng" algn="ctr">
              <a:noFill/>
              <a:prstDash val="solid"/>
              <a:miter lim="400000"/>
            </a:ln>
            <a:effectLst/>
          </c:spPr>
          <c:marker>
            <c:symbol val="circle"/>
            <c:size val="13"/>
            <c:spPr>
              <a:solidFill>
                <a:srgbClr val="6559EB"/>
              </a:solidFill>
              <a:ln w="38100" cap="flat" cmpd="sng" algn="ctr">
                <a:solidFill>
                  <a:srgbClr val="6559EA"/>
                </a:solidFill>
                <a:prstDash val="solid"/>
                <a:miter lim="400000"/>
              </a:ln>
              <a:effectLst/>
            </c:spPr>
          </c:marker>
          <c:dLbls>
            <c:dLbl>
              <c:idx val="0"/>
              <c:layout/>
              <c:tx>
                <c:rich>
                  <a:bodyPr rot="0" spcFirstLastPara="0" vertOverflow="ellipsis" vert="horz" wrap="square" lIns="38100" tIns="19050" rIns="38100" bIns="19050" anchor="ctr" anchorCtr="1"/>
                  <a:lstStyle/>
                  <a:p>
                    <a:pPr defTabSz="914400">
                      <a:defRPr lang="zh-CN" sz="30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r>
                      <a:rPr lang="en-US" altLang="zh-CN"/>
                      <a:t>Thailand</a:t>
                    </a:r>
                    <a:endParaRPr lang="en-US" altLang="zh-CN"/>
                  </a:p>
                </c:rich>
              </c:tx>
              <c:dLblPos val="l"/>
              <c:showLegendKey val="0"/>
              <c:showVal val="0"/>
              <c:showCatName val="0"/>
              <c:showSerName val="1"/>
              <c:showPercent val="0"/>
              <c:showBubbleSize val="0"/>
              <c:extLst>
                <c:ext xmlns:c15="http://schemas.microsoft.com/office/drawing/2012/chart" uri="{CE6537A1-D6FC-4f65-9D91-7224C49458BB}"/>
              </c:extLst>
            </c:dLbl>
            <c:numFmt formatCode="#,##0" sourceLinked="0"/>
            <c:spPr>
              <a:noFill/>
              <a:ln>
                <a:noFill/>
              </a:ln>
              <a:effectLst/>
            </c:spPr>
            <c:txPr>
              <a:bodyPr rot="0" spcFirstLastPara="0" vertOverflow="ellipsis" vert="horz" wrap="square" lIns="38100" tIns="19050" rIns="38100" bIns="19050" anchor="ctr" anchorCtr="1"/>
              <a:lstStyle/>
              <a:p>
                <a:pPr>
                  <a:defRPr lang="zh-CN" sz="30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dLblPos val="l"/>
            <c:showLegendKey val="0"/>
            <c:showVal val="0"/>
            <c:showCatName val="0"/>
            <c:showSerName val="1"/>
            <c:showPercent val="0"/>
            <c:showBubbleSize val="0"/>
            <c:showLeaderLines val="0"/>
            <c:extLst>
              <c:ext xmlns:c15="http://schemas.microsoft.com/office/drawing/2012/chart" uri="{CE6537A1-D6FC-4f65-9D91-7224C49458BB}">
                <c15:layout/>
                <c15:showLeaderLines val="0"/>
                <c15:leaderLines/>
              </c:ext>
            </c:extLst>
          </c:dLbls>
          <c:xVal>
            <c:numRef>
              <c:f>Sheet1!$B$6:$C$6</c:f>
              <c:numCache>
                <c:formatCode>General</c:formatCode>
                <c:ptCount val="2"/>
                <c:pt idx="0">
                  <c:v>75483497.7</c:v>
                </c:pt>
              </c:numCache>
            </c:numRef>
          </c:xVal>
          <c:yVal>
            <c:numRef>
              <c:f>Sheet1!$B$7:$C$7</c:f>
              <c:numCache>
                <c:formatCode>General</c:formatCode>
                <c:ptCount val="2"/>
                <c:pt idx="0">
                  <c:v>78782</c:v>
                </c:pt>
              </c:numCache>
            </c:numRef>
          </c:yVal>
          <c:smooth val="0"/>
        </c:ser>
        <c:ser>
          <c:idx val="3"/>
          <c:order val="3"/>
          <c:tx>
            <c:strRef>
              <c:f>Sheet1!$A$5</c:f>
              <c:strCache>
                <c:ptCount val="1"/>
                <c:pt idx="0">
                  <c:v/>
                </c:pt>
              </c:strCache>
            </c:strRef>
          </c:tx>
          <c:spPr>
            <a:ln w="38100" cap="flat" cmpd="sng" algn="ctr">
              <a:noFill/>
              <a:prstDash val="solid"/>
              <a:miter lim="400000"/>
            </a:ln>
            <a:effectLst/>
          </c:spPr>
          <c:marker>
            <c:symbol val="circle"/>
            <c:size val="13"/>
            <c:spPr>
              <a:solidFill>
                <a:srgbClr val="6559EB"/>
              </a:solidFill>
              <a:ln w="38100" cap="flat" cmpd="sng" algn="ctr">
                <a:solidFill>
                  <a:srgbClr val="6559EA"/>
                </a:solidFill>
                <a:prstDash val="solid"/>
                <a:miter lim="400000"/>
              </a:ln>
              <a:effectLst/>
            </c:spPr>
          </c:marker>
          <c:dLbls>
            <c:dLbl>
              <c:idx val="0"/>
              <c:layout/>
              <c:tx>
                <c:rich>
                  <a:bodyPr rot="0" spcFirstLastPara="0" vertOverflow="ellipsis" vert="horz" wrap="square" lIns="38100" tIns="19050" rIns="38100" bIns="19050" anchor="ctr" anchorCtr="1"/>
                  <a:lstStyle/>
                  <a:p>
                    <a:pPr defTabSz="914400">
                      <a:defRPr lang="zh-CN" sz="30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r>
                      <a:rPr lang="en-US" altLang="zh-CN" sz="2800"/>
                      <a:t>The Philippines</a:t>
                    </a:r>
                    <a:endParaRPr lang="en-US" altLang="zh-CN" sz="2800"/>
                  </a:p>
                </c:rich>
              </c:tx>
              <c:dLblPos val="l"/>
              <c:showLegendKey val="0"/>
              <c:showVal val="0"/>
              <c:showCatName val="0"/>
              <c:showSerName val="1"/>
              <c:showPercent val="0"/>
              <c:showBubbleSize val="0"/>
              <c:extLst>
                <c:ext xmlns:c15="http://schemas.microsoft.com/office/drawing/2012/chart" uri="{CE6537A1-D6FC-4f65-9D91-7224C49458BB}">
                  <c15:layout>
                    <c:manualLayout>
                      <c:w val="0.241545403688937"/>
                      <c:h val="0.167800693999007"/>
                    </c:manualLayout>
                  </c15:layout>
                </c:ext>
              </c:extLst>
            </c:dLbl>
            <c:numFmt formatCode="#,##0" sourceLinked="0"/>
            <c:spPr>
              <a:noFill/>
              <a:ln>
                <a:noFill/>
              </a:ln>
              <a:effectLst/>
            </c:spPr>
            <c:txPr>
              <a:bodyPr rot="0" spcFirstLastPara="0" vertOverflow="ellipsis" vert="horz" wrap="square" lIns="38100" tIns="19050" rIns="38100" bIns="19050" anchor="ctr" anchorCtr="1"/>
              <a:lstStyle/>
              <a:p>
                <a:pPr>
                  <a:defRPr lang="zh-CN" sz="30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dLblPos val="l"/>
            <c:showLegendKey val="0"/>
            <c:showVal val="0"/>
            <c:showCatName val="0"/>
            <c:showSerName val="1"/>
            <c:showPercent val="0"/>
            <c:showBubbleSize val="0"/>
            <c:showLeaderLines val="0"/>
            <c:extLst>
              <c:ext xmlns:c15="http://schemas.microsoft.com/office/drawing/2012/chart" uri="{CE6537A1-D6FC-4f65-9D91-7224C49458BB}">
                <c15:layout/>
                <c15:showLeaderLines val="0"/>
                <c15:leaderLines/>
              </c:ext>
            </c:extLst>
          </c:dLbls>
          <c:xVal>
            <c:numRef>
              <c:f>Sheet1!$B$8:$C$8</c:f>
              <c:numCache>
                <c:formatCode>General</c:formatCode>
                <c:ptCount val="2"/>
                <c:pt idx="0">
                  <c:v>35200633.5</c:v>
                </c:pt>
              </c:numCache>
            </c:numRef>
          </c:xVal>
          <c:yVal>
            <c:numRef>
              <c:f>Sheet1!$B$9:$C$9</c:f>
              <c:numCache>
                <c:formatCode>General</c:formatCode>
                <c:ptCount val="2"/>
                <c:pt idx="0">
                  <c:v>133239</c:v>
                </c:pt>
              </c:numCache>
            </c:numRef>
          </c:yVal>
          <c:smooth val="0"/>
        </c:ser>
        <c:ser>
          <c:idx val="4"/>
          <c:order val="4"/>
          <c:tx>
            <c:strRef>
              <c:f>Sheet1!$A$6</c:f>
              <c:strCache>
                <c:ptCount val="1"/>
                <c:pt idx="0">
                  <c:v>泰国</c:v>
                </c:pt>
              </c:strCache>
            </c:strRef>
          </c:tx>
          <c:spPr>
            <a:ln w="38100" cap="flat" cmpd="sng" algn="ctr">
              <a:noFill/>
              <a:prstDash val="solid"/>
              <a:miter lim="400000"/>
            </a:ln>
            <a:effectLst/>
          </c:spPr>
          <c:marker>
            <c:symbol val="circle"/>
            <c:size val="13"/>
            <c:spPr>
              <a:solidFill>
                <a:srgbClr val="6559EB"/>
              </a:solidFill>
              <a:ln w="38100" cap="flat" cmpd="sng" algn="ctr">
                <a:solidFill>
                  <a:srgbClr val="6559EA"/>
                </a:solidFill>
                <a:prstDash val="solid"/>
                <a:miter lim="400000"/>
              </a:ln>
              <a:effectLst/>
            </c:spPr>
          </c:marker>
          <c:dLbls>
            <c:dLbl>
              <c:idx val="0"/>
              <c:layout>
                <c:manualLayout>
                  <c:x val="0"/>
                  <c:y val="-0.00145427268132473"/>
                </c:manualLayout>
              </c:layout>
              <c:tx>
                <c:rich>
                  <a:bodyPr rot="0" spcFirstLastPara="0" vertOverflow="ellipsis" vert="horz" wrap="square" lIns="38100" tIns="19050" rIns="38100" bIns="19050" anchor="ctr" anchorCtr="1"/>
                  <a:lstStyle/>
                  <a:p>
                    <a:pPr defTabSz="914400">
                      <a:defRPr lang="zh-CN" sz="30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r>
                      <a:t>Malaysia</a:t>
                    </a:r>
                  </a:p>
                </c:rich>
              </c:tx>
              <c:dLblPos val="l"/>
              <c:showLegendKey val="0"/>
              <c:showVal val="0"/>
              <c:showCatName val="0"/>
              <c:showSerName val="1"/>
              <c:showPercent val="0"/>
              <c:showBubbleSize val="0"/>
              <c:extLst>
                <c:ext xmlns:c15="http://schemas.microsoft.com/office/drawing/2012/chart" uri="{CE6537A1-D6FC-4f65-9D91-7224C49458BB}">
                  <c15:layout/>
                </c:ext>
              </c:extLst>
            </c:dLbl>
            <c:numFmt formatCode="#,##0" sourceLinked="0"/>
            <c:spPr>
              <a:noFill/>
              <a:ln>
                <a:noFill/>
              </a:ln>
              <a:effectLst/>
            </c:spPr>
            <c:txPr>
              <a:bodyPr rot="0" spcFirstLastPara="0" vertOverflow="ellipsis" vert="horz" wrap="square" lIns="38100" tIns="19050" rIns="38100" bIns="19050" anchor="ctr" anchorCtr="1"/>
              <a:lstStyle/>
              <a:p>
                <a:pPr>
                  <a:defRPr lang="zh-CN" sz="30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dLblPos val="l"/>
            <c:showLegendKey val="0"/>
            <c:showVal val="0"/>
            <c:showCatName val="0"/>
            <c:showSerName val="1"/>
            <c:showPercent val="0"/>
            <c:showBubbleSize val="0"/>
            <c:showLeaderLines val="0"/>
            <c:extLst>
              <c:ext xmlns:c15="http://schemas.microsoft.com/office/drawing/2012/chart" uri="{CE6537A1-D6FC-4f65-9D91-7224C49458BB}">
                <c15:layout/>
                <c15:showLeaderLines val="0"/>
                <c15:leaderLines/>
              </c:ext>
            </c:extLst>
          </c:dLbls>
          <c:xVal>
            <c:numRef>
              <c:f>Sheet1!$B$10:$C$10</c:f>
              <c:numCache>
                <c:formatCode>General</c:formatCode>
                <c:ptCount val="2"/>
                <c:pt idx="0">
                  <c:v>36456815.6</c:v>
                </c:pt>
              </c:numCache>
            </c:numRef>
          </c:xVal>
          <c:yVal>
            <c:numRef>
              <c:f>Sheet1!$B$11:$C$11</c:f>
              <c:numCache>
                <c:formatCode>General</c:formatCode>
                <c:ptCount val="2"/>
                <c:pt idx="0">
                  <c:v>68736</c:v>
                </c:pt>
              </c:numCache>
            </c:numRef>
          </c:yVal>
          <c:smooth val="0"/>
        </c:ser>
        <c:ser>
          <c:idx val="5"/>
          <c:order val="5"/>
          <c:tx>
            <c:strRef>
              <c:f>Sheet1!$A$7</c:f>
              <c:strCache>
                <c:ptCount val="1"/>
                <c:pt idx="0">
                  <c:v/>
                </c:pt>
              </c:strCache>
            </c:strRef>
          </c:tx>
          <c:spPr>
            <a:ln w="38100" cap="flat" cmpd="sng" algn="ctr">
              <a:noFill/>
              <a:prstDash val="solid"/>
              <a:miter lim="400000"/>
            </a:ln>
            <a:effectLst/>
          </c:spPr>
          <c:marker>
            <c:symbol val="circle"/>
            <c:size val="13"/>
            <c:spPr>
              <a:solidFill>
                <a:srgbClr val="6559EB"/>
              </a:solidFill>
              <a:ln w="38100" cap="flat" cmpd="sng" algn="ctr">
                <a:solidFill>
                  <a:srgbClr val="6559EA"/>
                </a:solidFill>
                <a:prstDash val="solid"/>
                <a:miter lim="400000"/>
              </a:ln>
              <a:effectLst/>
            </c:spPr>
          </c:marker>
          <c:dLbls>
            <c:dLbl>
              <c:idx val="0"/>
              <c:layout/>
              <c:tx>
                <c:rich>
                  <a:bodyPr rot="0" spcFirstLastPara="0" vertOverflow="ellipsis" vert="horz" wrap="square" lIns="38100" tIns="19050" rIns="38100" bIns="19050" anchor="ctr" anchorCtr="1"/>
                  <a:lstStyle/>
                  <a:p>
                    <a:pPr defTabSz="914400">
                      <a:defRPr lang="zh-CN" sz="30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r>
                      <a:rPr lang="en-US" altLang="zh-CN"/>
                      <a:t>Singapore</a:t>
                    </a:r>
                    <a:endParaRPr lang="en-US" altLang="zh-CN"/>
                  </a:p>
                </c:rich>
              </c:tx>
              <c:dLblPos val="r"/>
              <c:showLegendKey val="0"/>
              <c:showVal val="0"/>
              <c:showCatName val="0"/>
              <c:showSerName val="1"/>
              <c:showPercent val="0"/>
              <c:showBubbleSize val="0"/>
              <c:extLst>
                <c:ext xmlns:c15="http://schemas.microsoft.com/office/drawing/2012/chart" uri="{CE6537A1-D6FC-4f65-9D91-7224C49458BB}"/>
              </c:extLst>
            </c:dLbl>
            <c:numFmt formatCode="#,##0" sourceLinked="0"/>
            <c:spPr>
              <a:noFill/>
              <a:ln>
                <a:noFill/>
              </a:ln>
              <a:effectLst/>
            </c:spPr>
            <c:txPr>
              <a:bodyPr rot="0" spcFirstLastPara="0" vertOverflow="ellipsis" vert="horz" wrap="square" lIns="38100" tIns="19050" rIns="38100" bIns="19050" anchor="ctr" anchorCtr="1"/>
              <a:lstStyle/>
              <a:p>
                <a:pPr>
                  <a:defRPr lang="zh-CN" sz="30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dLblPos val="r"/>
            <c:showLegendKey val="0"/>
            <c:showVal val="0"/>
            <c:showCatName val="0"/>
            <c:showSerName val="1"/>
            <c:showPercent val="0"/>
            <c:showBubbleSize val="0"/>
            <c:showLeaderLines val="0"/>
            <c:extLst>
              <c:ext xmlns:c15="http://schemas.microsoft.com/office/drawing/2012/chart" uri="{CE6537A1-D6FC-4f65-9D91-7224C49458BB}">
                <c15:layout/>
                <c15:showLeaderLines val="0"/>
                <c15:leaderLines/>
              </c:ext>
            </c:extLst>
          </c:dLbls>
          <c:xVal>
            <c:numRef>
              <c:f>Sheet1!$B$12:$C$12</c:f>
              <c:numCache>
                <c:formatCode>General</c:formatCode>
                <c:ptCount val="2"/>
                <c:pt idx="0">
                  <c:v>2036397.96</c:v>
                </c:pt>
              </c:numCache>
            </c:numRef>
          </c:xVal>
          <c:yVal>
            <c:numRef>
              <c:f>Sheet1!$B$13:$C$13</c:f>
              <c:numCache>
                <c:formatCode>General</c:formatCode>
                <c:ptCount val="2"/>
                <c:pt idx="0">
                  <c:v>4794</c:v>
                </c:pt>
              </c:numCache>
            </c:numRef>
          </c:yVal>
          <c:smooth val="0"/>
        </c:ser>
        <c:ser>
          <c:idx val="6"/>
          <c:order val="6"/>
          <c:tx>
            <c:strRef>
              <c:f>Sheet1!$A$8</c:f>
              <c:strCache>
                <c:ptCount val="1"/>
                <c:pt idx="0">
                  <c:v>菲律宾</c:v>
                </c:pt>
              </c:strCache>
            </c:strRef>
          </c:tx>
          <c:spPr>
            <a:ln w="38100" cap="flat" cmpd="sng" algn="ctr">
              <a:noFill/>
              <a:prstDash val="solid"/>
              <a:miter lim="400000"/>
            </a:ln>
            <a:effectLst/>
          </c:spPr>
          <c:marker>
            <c:symbol val="circle"/>
            <c:size val="13"/>
            <c:spPr>
              <a:solidFill>
                <a:srgbClr val="79E5F2"/>
              </a:solidFill>
              <a:ln w="38100" cap="flat" cmpd="sng" algn="ctr">
                <a:solidFill>
                  <a:srgbClr val="79E5F2"/>
                </a:solidFill>
                <a:prstDash val="solid"/>
                <a:miter lim="400000"/>
              </a:ln>
              <a:effectLst/>
            </c:spPr>
          </c:marker>
          <c:dLbls>
            <c:dLbl>
              <c:idx val="0"/>
              <c:layout>
                <c:manualLayout>
                  <c:x val="-0.00618356233443679"/>
                  <c:y val="0.0534724878210168"/>
                </c:manualLayout>
              </c:layout>
              <c:tx>
                <c:rich>
                  <a:bodyPr rot="0" spcFirstLastPara="0" vertOverflow="ellipsis" vert="horz" wrap="square" lIns="38100" tIns="19050" rIns="38100" bIns="19050" anchor="ctr" anchorCtr="1"/>
                  <a:lstStyle/>
                  <a:p>
                    <a:pPr defTabSz="914400">
                      <a:defRPr lang="zh-CN" sz="30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r>
                      <a:rPr lang="en-US" altLang="zh-CN"/>
                      <a:t>The US</a:t>
                    </a:r>
                    <a:endParaRPr lang="en-US" altLang="zh-CN"/>
                  </a:p>
                </c:rich>
              </c:tx>
              <c:dLblPos val="l"/>
              <c:showLegendKey val="0"/>
              <c:showVal val="0"/>
              <c:showCatName val="0"/>
              <c:showSerName val="1"/>
              <c:showPercent val="0"/>
              <c:showBubbleSize val="0"/>
              <c:extLst>
                <c:ext xmlns:c15="http://schemas.microsoft.com/office/drawing/2012/chart" uri="{CE6537A1-D6FC-4f65-9D91-7224C49458BB}">
                  <c15:layout/>
                </c:ext>
              </c:extLst>
            </c:dLbl>
            <c:numFmt formatCode="#,##0" sourceLinked="0"/>
            <c:spPr>
              <a:noFill/>
              <a:ln>
                <a:noFill/>
              </a:ln>
              <a:effectLst/>
            </c:spPr>
            <c:txPr>
              <a:bodyPr rot="0" spcFirstLastPara="0" vertOverflow="ellipsis" vert="horz" wrap="square" lIns="38100" tIns="19050" rIns="38100" bIns="19050" anchor="ctr" anchorCtr="1"/>
              <a:lstStyle/>
              <a:p>
                <a:pPr>
                  <a:defRPr lang="zh-CN" sz="30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dLblPos val="l"/>
            <c:showLegendKey val="0"/>
            <c:showVal val="0"/>
            <c:showCatName val="0"/>
            <c:showSerName val="1"/>
            <c:showPercent val="0"/>
            <c:showBubbleSize val="0"/>
            <c:showLeaderLines val="0"/>
            <c:extLst>
              <c:ext xmlns:c15="http://schemas.microsoft.com/office/drawing/2012/chart" uri="{CE6537A1-D6FC-4f65-9D91-7224C49458BB}">
                <c15:layout/>
                <c15:showLeaderLines val="0"/>
                <c15:leaderLines/>
              </c:ext>
            </c:extLst>
          </c:dLbls>
          <c:xVal>
            <c:numRef>
              <c:f>Sheet1!$B$14:$C$14</c:f>
              <c:numCache>
                <c:formatCode>General</c:formatCode>
                <c:ptCount val="2"/>
                <c:pt idx="0">
                  <c:v>75654900</c:v>
                </c:pt>
              </c:numCache>
            </c:numRef>
          </c:xVal>
          <c:yVal>
            <c:numRef>
              <c:f>Sheet1!$B$15:$C$15</c:f>
              <c:numCache>
                <c:formatCode>General</c:formatCode>
                <c:ptCount val="2"/>
                <c:pt idx="0">
                  <c:v>140088</c:v>
                </c:pt>
              </c:numCache>
            </c:numRef>
          </c:yVal>
          <c:smooth val="0"/>
        </c:ser>
        <c:ser>
          <c:idx val="7"/>
          <c:order val="7"/>
          <c:tx>
            <c:strRef>
              <c:f>Sheet1!$A$9</c:f>
              <c:strCache>
                <c:ptCount val="1"/>
                <c:pt idx="0">
                  <c:v/>
                </c:pt>
              </c:strCache>
            </c:strRef>
          </c:tx>
          <c:spPr>
            <a:ln w="38100" cap="flat" cmpd="sng" algn="ctr">
              <a:noFill/>
              <a:prstDash val="solid"/>
              <a:miter lim="400000"/>
            </a:ln>
            <a:effectLst/>
          </c:spPr>
          <c:marker>
            <c:symbol val="circle"/>
            <c:size val="13"/>
            <c:spPr>
              <a:solidFill>
                <a:srgbClr val="79E5F2"/>
              </a:solidFill>
              <a:ln w="38100" cap="flat" cmpd="sng" algn="ctr">
                <a:solidFill>
                  <a:srgbClr val="79E5F2"/>
                </a:solidFill>
                <a:prstDash val="solid"/>
                <a:miter lim="400000"/>
              </a:ln>
              <a:effectLst/>
            </c:spPr>
          </c:marker>
          <c:dLbls>
            <c:dLbl>
              <c:idx val="0"/>
              <c:layout>
                <c:manualLayout>
                  <c:x val="0"/>
                  <c:y val="-0.00134240555199205"/>
                </c:manualLayout>
              </c:layout>
              <c:tx>
                <c:rich>
                  <a:bodyPr rot="0" spcFirstLastPara="0" vertOverflow="ellipsis" vert="horz" wrap="square" lIns="38100" tIns="19050" rIns="38100" bIns="19050" anchor="ctr" anchorCtr="1"/>
                  <a:lstStyle/>
                  <a:p>
                    <a:pPr defTabSz="914400">
                      <a:defRPr lang="zh-CN" sz="30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r>
                      <a:rPr lang="en-US" altLang="zh-CN"/>
                      <a:t>The UK</a:t>
                    </a:r>
                    <a:endParaRPr lang="en-US" altLang="zh-CN"/>
                  </a:p>
                </c:rich>
              </c:tx>
              <c:dLblPos val="r"/>
              <c:showLegendKey val="0"/>
              <c:showVal val="0"/>
              <c:showCatName val="0"/>
              <c:showSerName val="1"/>
              <c:showPercent val="0"/>
              <c:showBubbleSize val="0"/>
              <c:extLst>
                <c:ext xmlns:c15="http://schemas.microsoft.com/office/drawing/2012/chart" uri="{CE6537A1-D6FC-4f65-9D91-7224C49458BB}">
                  <c15:layout/>
                </c:ext>
              </c:extLst>
            </c:dLbl>
            <c:numFmt formatCode="#,##0" sourceLinked="0"/>
            <c:spPr>
              <a:noFill/>
              <a:ln>
                <a:noFill/>
              </a:ln>
              <a:effectLst/>
            </c:spPr>
            <c:txPr>
              <a:bodyPr rot="0" spcFirstLastPara="0" vertOverflow="ellipsis" vert="horz" wrap="square" lIns="38100" tIns="19050" rIns="38100" bIns="19050" anchor="ctr" anchorCtr="1"/>
              <a:lstStyle/>
              <a:p>
                <a:pPr>
                  <a:defRPr lang="zh-CN" sz="3000" b="0" i="0" u="none" strike="noStrike" kern="1200" baseline="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dLblPos val="r"/>
            <c:showLegendKey val="0"/>
            <c:showVal val="0"/>
            <c:showCatName val="0"/>
            <c:showSerName val="1"/>
            <c:showPercent val="0"/>
            <c:showBubbleSize val="0"/>
            <c:showLeaderLines val="0"/>
            <c:extLst>
              <c:ext xmlns:c15="http://schemas.microsoft.com/office/drawing/2012/chart" uri="{CE6537A1-D6FC-4f65-9D91-7224C49458BB}">
                <c15:layout/>
                <c15:showLeaderLines val="0"/>
                <c15:leaderLines/>
              </c:ext>
            </c:extLst>
          </c:dLbls>
          <c:xVal>
            <c:numRef>
              <c:f>Sheet1!$B$16:$C$16</c:f>
              <c:numCache>
                <c:formatCode>General</c:formatCode>
                <c:ptCount val="2"/>
                <c:pt idx="0">
                  <c:v>9397199.99</c:v>
                </c:pt>
              </c:numCache>
            </c:numRef>
          </c:xVal>
          <c:yVal>
            <c:numRef>
              <c:f>Sheet1!$B$17:$C$17</c:f>
              <c:numCache>
                <c:formatCode>General</c:formatCode>
                <c:ptCount val="2"/>
                <c:pt idx="0">
                  <c:v>26059</c:v>
                </c:pt>
              </c:numCache>
            </c:numRef>
          </c:yVal>
          <c:smooth val="0"/>
        </c:ser>
        <c:dLbls>
          <c:showLegendKey val="0"/>
          <c:showVal val="0"/>
          <c:showCatName val="0"/>
          <c:showSerName val="0"/>
          <c:showPercent val="0"/>
          <c:showBubbleSize val="0"/>
        </c:dLbls>
        <c:axId val="2094734552"/>
        <c:axId val="2094734553"/>
      </c:scatterChart>
      <c:valAx>
        <c:axId val="2094734552"/>
        <c:scaling>
          <c:orientation val="minMax"/>
          <c:min val="0"/>
        </c:scaling>
        <c:delete val="0"/>
        <c:axPos val="b"/>
        <c:numFmt formatCode="General" sourceLinked="0"/>
        <c:majorTickMark val="none"/>
        <c:minorTickMark val="none"/>
        <c:tickLblPos val="none"/>
        <c:spPr>
          <a:ln w="12700" cap="flat" cmpd="sng" algn="ctr">
            <a:noFill/>
            <a:prstDash val="solid"/>
            <a:miter lim="400000"/>
          </a:ln>
        </c:spPr>
        <c:txPr>
          <a:bodyPr rot="0" spcFirstLastPara="0" vertOverflow="ellipsis" vert="horz" wrap="square" anchor="ctr" anchorCtr="1"/>
          <a:lstStyle/>
          <a:p>
            <a:pPr>
              <a:defRPr lang="zh-CN" sz="3200" b="0" i="0" u="none" strike="noStrike" kern="1200" baseline="0">
                <a:solidFill>
                  <a:srgbClr val="000000"/>
                </a:solidFill>
                <a:latin typeface="Times New Roman" panose="02020603050405020304" charset="0"/>
                <a:ea typeface="+mn-ea"/>
                <a:cs typeface="+mn-cs"/>
              </a:defRPr>
            </a:pPr>
          </a:p>
        </c:txPr>
        <c:crossAx val="2094734553"/>
        <c:crosses val="autoZero"/>
        <c:crossBetween val="midCat"/>
      </c:valAx>
      <c:valAx>
        <c:axId val="2094734553"/>
        <c:scaling>
          <c:orientation val="minMax"/>
        </c:scaling>
        <c:delete val="0"/>
        <c:axPos val="l"/>
        <c:numFmt formatCode="General" sourceLinked="0"/>
        <c:majorTickMark val="none"/>
        <c:minorTickMark val="none"/>
        <c:tickLblPos val="none"/>
        <c:spPr>
          <a:ln w="12700" cap="flat" cmpd="sng" algn="ctr">
            <a:noFill/>
            <a:prstDash val="solid"/>
            <a:miter lim="400000"/>
          </a:ln>
        </c:spPr>
        <c:txPr>
          <a:bodyPr rot="0" spcFirstLastPara="0" vertOverflow="ellipsis" vert="horz" wrap="square" anchor="ctr" anchorCtr="1"/>
          <a:lstStyle/>
          <a:p>
            <a:pPr>
              <a:defRPr lang="zh-CN" sz="3200" b="0" i="0" u="none" strike="noStrike" kern="1200" baseline="0">
                <a:solidFill>
                  <a:srgbClr val="000000"/>
                </a:solidFill>
                <a:latin typeface="Times New Roman" panose="02020603050405020304" charset="0"/>
                <a:ea typeface="+mn-ea"/>
                <a:cs typeface="+mn-cs"/>
              </a:defRPr>
            </a:pPr>
          </a:p>
        </c:txPr>
        <c:crossAx val="2094734552"/>
        <c:crosses val="autoZero"/>
        <c:crossBetween val="midCat"/>
      </c:valAx>
      <c:spPr>
        <a:noFill/>
        <a:ln w="12700" cap="flat">
          <a:noFill/>
          <a:miter lim="400000"/>
        </a:ln>
        <a:effectLst/>
      </c:spPr>
    </c:plotArea>
    <c:plotVisOnly val="1"/>
    <c:dispBlanksAs val="gap"/>
    <c:showDLblsOverMax val="1"/>
  </c:chart>
  <c:spPr>
    <a:noFill/>
    <a:ln>
      <a:noFill/>
    </a:ln>
    <a:effectLst/>
  </c:spPr>
  <c:txPr>
    <a:bodyPr/>
    <a:lstStyle/>
    <a:p>
      <a:pPr>
        <a:defRPr lang="zh-CN"/>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1"/>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05"/>
          <c:y val="0.005"/>
          <c:w val="0.99"/>
          <c:h val="0.9875"/>
        </c:manualLayout>
      </c:layout>
      <c:doughnutChart>
        <c:varyColors val="0"/>
        <c:ser>
          <c:idx val="0"/>
          <c:order val="0"/>
          <c:tx>
            <c:strRef>
              <c:f>Sheet1!$A$2</c:f>
              <c:strCache>
                <c:ptCount val="1"/>
                <c:pt idx="0">
                  <c:v>印尼</c:v>
                </c:pt>
              </c:strCache>
            </c:strRef>
          </c:tx>
          <c:spPr>
            <a:solidFill>
              <a:srgbClr val="8276F1"/>
            </a:solidFill>
            <a:ln w="12700" cap="flat">
              <a:noFill/>
              <a:miter lim="400000"/>
            </a:ln>
            <a:effectLst/>
          </c:spPr>
          <c:explosion val="0"/>
          <c:dPt>
            <c:idx val="0"/>
            <c:bubble3D val="0"/>
            <c:spPr>
              <a:solidFill>
                <a:srgbClr val="8276F1"/>
              </a:solidFill>
              <a:ln w="12700" cap="flat">
                <a:noFill/>
                <a:miter lim="400000"/>
              </a:ln>
              <a:effectLst/>
            </c:spPr>
          </c:dPt>
          <c:dPt>
            <c:idx val="1"/>
            <c:bubble3D val="0"/>
            <c:spPr>
              <a:solidFill>
                <a:srgbClr val="F5BFC4"/>
              </a:solidFill>
              <a:ln w="12700" cap="flat">
                <a:noFill/>
                <a:miter lim="400000"/>
              </a:ln>
              <a:effectLst/>
            </c:spPr>
          </c:dPt>
          <c:dLbls>
            <c:delete val="1"/>
          </c:dLbls>
          <c:cat>
            <c:strRef>
              <c:f>Sheet1!$B$1:$C$1</c:f>
              <c:strCache>
                <c:ptCount val="2"/>
                <c:pt idx="0">
                  <c:v>本土店</c:v>
                </c:pt>
                <c:pt idx="1">
                  <c:v>跨境店</c:v>
                </c:pt>
              </c:strCache>
            </c:strRef>
          </c:cat>
          <c:val>
            <c:numRef>
              <c:f>Sheet1!$B$2:$C$2</c:f>
              <c:numCache>
                <c:formatCode>General</c:formatCode>
                <c:ptCount val="2"/>
                <c:pt idx="0">
                  <c:v>1</c:v>
                </c:pt>
                <c:pt idx="1">
                  <c:v>0</c:v>
                </c:pt>
              </c:numCache>
            </c:numRef>
          </c:val>
        </c:ser>
        <c:dLbls>
          <c:showLegendKey val="0"/>
          <c:showVal val="0"/>
          <c:showCatName val="0"/>
          <c:showSerName val="0"/>
          <c:showPercent val="0"/>
          <c:showBubbleSize val="0"/>
          <c:showLeaderLines val="1"/>
        </c:dLbls>
        <c:firstSliceAng val="192"/>
        <c:holeSize val="75"/>
      </c:doughnutChart>
      <c:spPr>
        <a:noFill/>
        <a:ln w="12700" cap="flat">
          <a:noFill/>
          <a:miter lim="400000"/>
        </a:ln>
        <a:effectLst/>
      </c:spPr>
    </c:plotArea>
    <c:plotVisOnly val="1"/>
    <c:dispBlanksAs val="gap"/>
    <c:showDLblsOverMax val="1"/>
  </c:chart>
  <c:spPr>
    <a:noFill/>
    <a:ln>
      <a:noFill/>
    </a:ln>
    <a:effectLst/>
  </c:spPr>
  <c:txPr>
    <a:bodyPr/>
    <a:lstStyle/>
    <a:p>
      <a:pPr>
        <a:defRPr lang="zh-CN"/>
      </a:pP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1"/>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05"/>
          <c:y val="0.005"/>
          <c:w val="0.99"/>
          <c:h val="0.9875"/>
        </c:manualLayout>
      </c:layout>
      <c:doughnutChart>
        <c:varyColors val="0"/>
        <c:ser>
          <c:idx val="0"/>
          <c:order val="0"/>
          <c:tx>
            <c:strRef>
              <c:f>Sheet1!$A$2</c:f>
              <c:strCache>
                <c:ptCount val="1"/>
                <c:pt idx="0">
                  <c:v>越南</c:v>
                </c:pt>
              </c:strCache>
            </c:strRef>
          </c:tx>
          <c:spPr>
            <a:solidFill>
              <a:srgbClr val="8276F1"/>
            </a:solidFill>
            <a:ln w="12700" cap="flat">
              <a:noFill/>
              <a:miter lim="400000"/>
            </a:ln>
            <a:effectLst/>
          </c:spPr>
          <c:explosion val="0"/>
          <c:dPt>
            <c:idx val="0"/>
            <c:bubble3D val="0"/>
            <c:spPr>
              <a:solidFill>
                <a:srgbClr val="8276F1"/>
              </a:solidFill>
              <a:ln w="12700" cap="flat">
                <a:noFill/>
                <a:miter lim="400000"/>
              </a:ln>
              <a:effectLst/>
            </c:spPr>
          </c:dPt>
          <c:dPt>
            <c:idx val="1"/>
            <c:bubble3D val="0"/>
            <c:spPr>
              <a:solidFill>
                <a:srgbClr val="F5BFC4"/>
              </a:solidFill>
              <a:ln w="12700" cap="flat">
                <a:noFill/>
                <a:miter lim="400000"/>
              </a:ln>
              <a:effectLst/>
            </c:spPr>
          </c:dPt>
          <c:dLbls>
            <c:delete val="1"/>
          </c:dLbls>
          <c:cat>
            <c:strRef>
              <c:f>Sheet1!$B$1:$C$1</c:f>
              <c:strCache>
                <c:ptCount val="2"/>
                <c:pt idx="0">
                  <c:v>本土店</c:v>
                </c:pt>
                <c:pt idx="1">
                  <c:v>跨境店</c:v>
                </c:pt>
              </c:strCache>
            </c:strRef>
          </c:cat>
          <c:val>
            <c:numRef>
              <c:f>Sheet1!$B$2:$C$2</c:f>
              <c:numCache>
                <c:formatCode>General</c:formatCode>
                <c:ptCount val="2"/>
                <c:pt idx="0">
                  <c:v>0.9442</c:v>
                </c:pt>
                <c:pt idx="1">
                  <c:v>0.0558</c:v>
                </c:pt>
              </c:numCache>
            </c:numRef>
          </c:val>
        </c:ser>
        <c:dLbls>
          <c:showLegendKey val="0"/>
          <c:showVal val="0"/>
          <c:showCatName val="0"/>
          <c:showSerName val="0"/>
          <c:showPercent val="0"/>
          <c:showBubbleSize val="0"/>
          <c:showLeaderLines val="1"/>
        </c:dLbls>
        <c:firstSliceAng val="10"/>
        <c:holeSize val="75"/>
      </c:doughnutChart>
      <c:spPr>
        <a:noFill/>
        <a:ln w="12700" cap="flat">
          <a:noFill/>
          <a:miter lim="400000"/>
        </a:ln>
        <a:effectLst/>
      </c:spPr>
    </c:plotArea>
    <c:plotVisOnly val="1"/>
    <c:dispBlanksAs val="gap"/>
    <c:showDLblsOverMax val="1"/>
  </c:chart>
  <c:spPr>
    <a:noFill/>
    <a:ln>
      <a:noFill/>
    </a:ln>
    <a:effectLst/>
  </c:spPr>
  <c:txPr>
    <a:bodyPr/>
    <a:lstStyle/>
    <a:p>
      <a:pPr>
        <a:defRPr lang="zh-CN"/>
      </a:pP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1"/>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05"/>
          <c:y val="0.005"/>
          <c:w val="0.99"/>
          <c:h val="0.9875"/>
        </c:manualLayout>
      </c:layout>
      <c:doughnutChart>
        <c:varyColors val="0"/>
        <c:ser>
          <c:idx val="0"/>
          <c:order val="0"/>
          <c:tx>
            <c:strRef>
              <c:f>Sheet1!$A$2</c:f>
              <c:strCache>
                <c:ptCount val="1"/>
                <c:pt idx="0">
                  <c:v>泰国</c:v>
                </c:pt>
              </c:strCache>
            </c:strRef>
          </c:tx>
          <c:spPr>
            <a:solidFill>
              <a:srgbClr val="8276F1"/>
            </a:solidFill>
            <a:ln w="12700" cap="flat">
              <a:noFill/>
              <a:miter lim="400000"/>
            </a:ln>
            <a:effectLst/>
          </c:spPr>
          <c:explosion val="0"/>
          <c:dPt>
            <c:idx val="0"/>
            <c:bubble3D val="0"/>
            <c:spPr>
              <a:solidFill>
                <a:srgbClr val="8276F1"/>
              </a:solidFill>
              <a:ln w="12700" cap="flat">
                <a:noFill/>
                <a:miter lim="400000"/>
              </a:ln>
              <a:effectLst/>
            </c:spPr>
          </c:dPt>
          <c:dPt>
            <c:idx val="1"/>
            <c:bubble3D val="0"/>
            <c:spPr>
              <a:solidFill>
                <a:srgbClr val="F5BFC4"/>
              </a:solidFill>
              <a:ln w="12700" cap="flat">
                <a:noFill/>
                <a:miter lim="400000"/>
              </a:ln>
              <a:effectLst/>
            </c:spPr>
          </c:dPt>
          <c:dLbls>
            <c:delete val="1"/>
          </c:dLbls>
          <c:cat>
            <c:strRef>
              <c:f>Sheet1!$B$1:$C$1</c:f>
              <c:strCache>
                <c:ptCount val="2"/>
                <c:pt idx="0">
                  <c:v>本土店</c:v>
                </c:pt>
                <c:pt idx="1">
                  <c:v>跨境店</c:v>
                </c:pt>
              </c:strCache>
            </c:strRef>
          </c:cat>
          <c:val>
            <c:numRef>
              <c:f>Sheet1!$B$2:$C$2</c:f>
              <c:numCache>
                <c:formatCode>General</c:formatCode>
                <c:ptCount val="2"/>
                <c:pt idx="0">
                  <c:v>0.921</c:v>
                </c:pt>
                <c:pt idx="1">
                  <c:v>0.079</c:v>
                </c:pt>
              </c:numCache>
            </c:numRef>
          </c:val>
        </c:ser>
        <c:dLbls>
          <c:showLegendKey val="0"/>
          <c:showVal val="0"/>
          <c:showCatName val="0"/>
          <c:showSerName val="0"/>
          <c:showPercent val="0"/>
          <c:showBubbleSize val="0"/>
          <c:showLeaderLines val="1"/>
        </c:dLbls>
        <c:firstSliceAng val="14"/>
        <c:holeSize val="75"/>
      </c:doughnutChart>
      <c:spPr>
        <a:noFill/>
        <a:ln w="12700" cap="flat">
          <a:noFill/>
          <a:miter lim="400000"/>
        </a:ln>
        <a:effectLst/>
      </c:spPr>
    </c:plotArea>
    <c:plotVisOnly val="1"/>
    <c:dispBlanksAs val="gap"/>
    <c:showDLblsOverMax val="1"/>
  </c:chart>
  <c:spPr>
    <a:noFill/>
    <a:ln>
      <a:noFill/>
    </a:ln>
    <a:effectLst/>
  </c:spPr>
  <c:txPr>
    <a:bodyPr/>
    <a:lstStyle/>
    <a:p>
      <a:pPr>
        <a:defRPr lang="zh-CN"/>
      </a:pP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1"/>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05"/>
          <c:y val="0.005"/>
          <c:w val="0.99"/>
          <c:h val="0.9875"/>
        </c:manualLayout>
      </c:layout>
      <c:doughnutChart>
        <c:varyColors val="0"/>
        <c:ser>
          <c:idx val="0"/>
          <c:order val="0"/>
          <c:tx>
            <c:strRef>
              <c:f>Sheet1!$A$2</c:f>
              <c:strCache>
                <c:ptCount val="1"/>
                <c:pt idx="0">
                  <c:v>马来西亚</c:v>
                </c:pt>
              </c:strCache>
            </c:strRef>
          </c:tx>
          <c:spPr>
            <a:solidFill>
              <a:srgbClr val="8276F1"/>
            </a:solidFill>
            <a:ln w="12700" cap="flat">
              <a:noFill/>
              <a:miter lim="400000"/>
            </a:ln>
            <a:effectLst/>
          </c:spPr>
          <c:explosion val="0"/>
          <c:dPt>
            <c:idx val="1"/>
            <c:bubble3D val="0"/>
            <c:spPr>
              <a:solidFill>
                <a:srgbClr val="F5BFC4"/>
              </a:solidFill>
              <a:ln w="12700" cap="flat">
                <a:noFill/>
                <a:miter lim="400000"/>
              </a:ln>
              <a:effectLst/>
            </c:spPr>
          </c:dPt>
          <c:dLbls>
            <c:delete val="1"/>
          </c:dLbls>
          <c:cat>
            <c:strRef>
              <c:f>Sheet1!$B$1:$C$1</c:f>
              <c:strCache>
                <c:ptCount val="2"/>
                <c:pt idx="0">
                  <c:v>本土店</c:v>
                </c:pt>
                <c:pt idx="1">
                  <c:v>跨境店</c:v>
                </c:pt>
              </c:strCache>
            </c:strRef>
          </c:cat>
          <c:val>
            <c:numRef>
              <c:f>Sheet1!$B$2:$C$2</c:f>
              <c:numCache>
                <c:formatCode>General</c:formatCode>
                <c:ptCount val="2"/>
                <c:pt idx="0">
                  <c:v>0.8946</c:v>
                </c:pt>
                <c:pt idx="1">
                  <c:v>0.1054</c:v>
                </c:pt>
              </c:numCache>
            </c:numRef>
          </c:val>
        </c:ser>
        <c:dLbls>
          <c:showLegendKey val="0"/>
          <c:showVal val="0"/>
          <c:showCatName val="0"/>
          <c:showSerName val="0"/>
          <c:showPercent val="0"/>
          <c:showBubbleSize val="0"/>
          <c:showLeaderLines val="1"/>
        </c:dLbls>
        <c:firstSliceAng val="18"/>
        <c:holeSize val="75"/>
      </c:doughnutChart>
      <c:spPr>
        <a:noFill/>
        <a:ln w="12700" cap="flat">
          <a:noFill/>
          <a:miter lim="400000"/>
        </a:ln>
        <a:effectLst/>
      </c:spPr>
    </c:plotArea>
    <c:plotVisOnly val="1"/>
    <c:dispBlanksAs val="gap"/>
    <c:showDLblsOverMax val="1"/>
  </c:chart>
  <c:spPr>
    <a:noFill/>
    <a:ln>
      <a:noFill/>
    </a:ln>
    <a:effectLst/>
  </c:spPr>
  <c:txPr>
    <a:bodyPr/>
    <a:lstStyle/>
    <a:p>
      <a:pPr>
        <a:defRPr lang="zh-CN"/>
      </a:pPr>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1"/>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05"/>
          <c:y val="0.005"/>
          <c:w val="0.99"/>
          <c:h val="0.9875"/>
        </c:manualLayout>
      </c:layout>
      <c:doughnutChart>
        <c:varyColors val="0"/>
        <c:ser>
          <c:idx val="0"/>
          <c:order val="0"/>
          <c:tx>
            <c:strRef>
              <c:f>Sheet1!$A$2</c:f>
              <c:strCache>
                <c:ptCount val="1"/>
                <c:pt idx="0">
                  <c:v>新加坡</c:v>
                </c:pt>
              </c:strCache>
            </c:strRef>
          </c:tx>
          <c:spPr>
            <a:solidFill>
              <a:srgbClr val="8276F1"/>
            </a:solidFill>
            <a:ln w="12700" cap="flat">
              <a:noFill/>
              <a:miter lim="400000"/>
            </a:ln>
            <a:effectLst/>
          </c:spPr>
          <c:explosion val="0"/>
          <c:dPt>
            <c:idx val="1"/>
            <c:bubble3D val="0"/>
            <c:spPr>
              <a:solidFill>
                <a:srgbClr val="F5BFC4"/>
              </a:solidFill>
              <a:ln w="12700" cap="flat">
                <a:noFill/>
                <a:miter lim="400000"/>
              </a:ln>
              <a:effectLst/>
            </c:spPr>
          </c:dPt>
          <c:dLbls>
            <c:delete val="1"/>
          </c:dLbls>
          <c:cat>
            <c:strRef>
              <c:f>Sheet1!$B$1:$C$1</c:f>
              <c:strCache>
                <c:ptCount val="2"/>
                <c:pt idx="0">
                  <c:v>本土店</c:v>
                </c:pt>
                <c:pt idx="1">
                  <c:v>跨境店</c:v>
                </c:pt>
              </c:strCache>
            </c:strRef>
          </c:cat>
          <c:val>
            <c:numRef>
              <c:f>Sheet1!$B$2:$C$2</c:f>
              <c:numCache>
                <c:formatCode>General</c:formatCode>
                <c:ptCount val="2"/>
                <c:pt idx="0">
                  <c:v>0.602</c:v>
                </c:pt>
                <c:pt idx="1">
                  <c:v>0.398</c:v>
                </c:pt>
              </c:numCache>
            </c:numRef>
          </c:val>
        </c:ser>
        <c:dLbls>
          <c:showLegendKey val="0"/>
          <c:showVal val="0"/>
          <c:showCatName val="0"/>
          <c:showSerName val="0"/>
          <c:showPercent val="0"/>
          <c:showBubbleSize val="0"/>
          <c:showLeaderLines val="1"/>
        </c:dLbls>
        <c:firstSliceAng val="72"/>
        <c:holeSize val="75"/>
      </c:doughnutChart>
      <c:spPr>
        <a:noFill/>
        <a:ln w="12700" cap="flat">
          <a:noFill/>
          <a:miter lim="400000"/>
        </a:ln>
        <a:effectLst/>
      </c:spPr>
    </c:plotArea>
    <c:plotVisOnly val="1"/>
    <c:dispBlanksAs val="gap"/>
    <c:showDLblsOverMax val="1"/>
  </c:chart>
  <c:spPr>
    <a:noFill/>
    <a:ln>
      <a:noFill/>
    </a:ln>
    <a:effectLst/>
  </c:spPr>
  <c:txPr>
    <a:bodyPr/>
    <a:lstStyle/>
    <a:p>
      <a:pPr>
        <a:defRPr lang="zh-CN"/>
      </a:pPr>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Arial Rounded MT Bold" panose="020F0704030504030204" charset="0"/>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Arial Rounded MT Bold" panose="020F0704030504030204" charset="0"/>
              </a:rPr>
            </a:fld>
            <a:endParaRPr lang="zh-CN" altLang="en-US">
              <a:latin typeface="Arial Rounded MT Bold" panose="020F0704030504030204" charset="0"/>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Arial Rounded MT Bold" panose="020F0704030504030204" charset="0"/>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Arial Rounded MT Bold" panose="020F0704030504030204" charset="0"/>
              </a:rPr>
            </a:fld>
            <a:endParaRPr lang="zh-CN" altLang="en-US">
              <a:latin typeface="Arial Rounded MT Bold" panose="020F0704030504030204" charset="0"/>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7" name="Shape 177"/>
          <p:cNvSpPr>
            <a:spLocks noGrp="1" noRot="1" noChangeAspect="1"/>
          </p:cNvSpPr>
          <p:nvPr>
            <p:ph type="sldImg"/>
          </p:nvPr>
        </p:nvSpPr>
        <p:spPr>
          <a:xfrm>
            <a:off x="1143000" y="685800"/>
            <a:ext cx="4572000" cy="3429000"/>
          </a:xfrm>
          <a:prstGeom prst="rect">
            <a:avLst/>
          </a:prstGeom>
        </p:spPr>
        <p:txBody>
          <a:bodyPr/>
          <a:lstStyle/>
          <a:p/>
        </p:txBody>
      </p:sp>
      <p:sp>
        <p:nvSpPr>
          <p:cNvPr id="178" name="Shape 178"/>
          <p:cNvSpPr>
            <a:spLocks noGrp="1"/>
          </p:cNvSpPr>
          <p:nvPr>
            <p:ph type="body" sz="quarter" idx="1"/>
          </p:nvPr>
        </p:nvSpPr>
        <p:spPr>
          <a:xfrm>
            <a:off x="914400" y="4343400"/>
            <a:ext cx="5029200" cy="4114800"/>
          </a:xfrm>
          <a:prstGeom prst="rect">
            <a:avLst/>
          </a:prstGeom>
        </p:spPr>
        <p:txBody>
          <a:bodyPr/>
          <a:lstStyle/>
          <a:p/>
        </p:txBody>
      </p:sp>
    </p:spTree>
  </p:cSld>
  <p:clrMap bg1="lt1" tx1="dk1" bg2="lt2" tx2="dk2" accent1="accent1" accent2="accent2" accent3="accent3" accent4="accent4" accent5="accent5" accent6="accent6" hlink="hlink" folHlink="folHlink"/>
  <p:notesStyle>
    <a:lvl1pPr defTabSz="457200" latinLnBrk="0">
      <a:lnSpc>
        <a:spcPct val="118000"/>
      </a:lnSpc>
      <a:defRPr sz="2200">
        <a:latin typeface="+mn-lt"/>
        <a:ea typeface="+mn-ea"/>
        <a:cs typeface="+mn-cs"/>
        <a:sym typeface="Helvetica Neue" panose="02000503000000020004"/>
      </a:defRPr>
    </a:lvl1pPr>
    <a:lvl2pPr indent="228600" defTabSz="457200" latinLnBrk="0">
      <a:lnSpc>
        <a:spcPct val="118000"/>
      </a:lnSpc>
      <a:defRPr sz="2200">
        <a:latin typeface="+mn-lt"/>
        <a:ea typeface="+mn-ea"/>
        <a:cs typeface="+mn-cs"/>
        <a:sym typeface="Helvetica Neue" panose="02000503000000020004"/>
      </a:defRPr>
    </a:lvl2pPr>
    <a:lvl3pPr indent="457200" defTabSz="457200" latinLnBrk="0">
      <a:lnSpc>
        <a:spcPct val="118000"/>
      </a:lnSpc>
      <a:defRPr sz="2200">
        <a:latin typeface="+mn-lt"/>
        <a:ea typeface="+mn-ea"/>
        <a:cs typeface="+mn-cs"/>
        <a:sym typeface="Helvetica Neue" panose="02000503000000020004"/>
      </a:defRPr>
    </a:lvl3pPr>
    <a:lvl4pPr indent="685800" defTabSz="457200" latinLnBrk="0">
      <a:lnSpc>
        <a:spcPct val="118000"/>
      </a:lnSpc>
      <a:defRPr sz="2200">
        <a:latin typeface="+mn-lt"/>
        <a:ea typeface="+mn-ea"/>
        <a:cs typeface="+mn-cs"/>
        <a:sym typeface="Helvetica Neue" panose="02000503000000020004"/>
      </a:defRPr>
    </a:lvl4pPr>
    <a:lvl5pPr indent="914400" defTabSz="457200" latinLnBrk="0">
      <a:lnSpc>
        <a:spcPct val="118000"/>
      </a:lnSpc>
      <a:defRPr sz="2200">
        <a:latin typeface="+mn-lt"/>
        <a:ea typeface="+mn-ea"/>
        <a:cs typeface="+mn-cs"/>
        <a:sym typeface="Helvetica Neue" panose="02000503000000020004"/>
      </a:defRPr>
    </a:lvl5pPr>
    <a:lvl6pPr indent="1143000" defTabSz="457200" latinLnBrk="0">
      <a:lnSpc>
        <a:spcPct val="118000"/>
      </a:lnSpc>
      <a:defRPr sz="2200">
        <a:latin typeface="+mn-lt"/>
        <a:ea typeface="+mn-ea"/>
        <a:cs typeface="+mn-cs"/>
        <a:sym typeface="Helvetica Neue" panose="02000503000000020004"/>
      </a:defRPr>
    </a:lvl6pPr>
    <a:lvl7pPr indent="1371600" defTabSz="457200" latinLnBrk="0">
      <a:lnSpc>
        <a:spcPct val="118000"/>
      </a:lnSpc>
      <a:defRPr sz="2200">
        <a:latin typeface="+mn-lt"/>
        <a:ea typeface="+mn-ea"/>
        <a:cs typeface="+mn-cs"/>
        <a:sym typeface="Helvetica Neue" panose="02000503000000020004"/>
      </a:defRPr>
    </a:lvl7pPr>
    <a:lvl8pPr indent="1600200" defTabSz="457200" latinLnBrk="0">
      <a:lnSpc>
        <a:spcPct val="118000"/>
      </a:lnSpc>
      <a:defRPr sz="2200">
        <a:latin typeface="+mn-lt"/>
        <a:ea typeface="+mn-ea"/>
        <a:cs typeface="+mn-cs"/>
        <a:sym typeface="Helvetica Neue" panose="02000503000000020004"/>
      </a:defRPr>
    </a:lvl8pPr>
    <a:lvl9pPr indent="1828800" defTabSz="457200" latinLnBrk="0">
      <a:lnSpc>
        <a:spcPct val="118000"/>
      </a:lnSpc>
      <a:defRPr sz="2200">
        <a:latin typeface="+mn-lt"/>
        <a:ea typeface="+mn-ea"/>
        <a:cs typeface="+mn-cs"/>
        <a:sym typeface="Helvetica Neue" panose="020005030000000200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p:nvPr>
        </p:nvSpPr>
        <p:spPr/>
      </p:sp>
      <p:sp>
        <p:nvSpPr>
          <p:cNvPr id="3" name="文本占位符 2"/>
          <p:cNvSpPr>
            <a:spLocks noGrp="1"/>
          </p:cNvSpPr>
          <p:nvPr>
            <p:ph type="body" idx="1"/>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p:nvPr>
        </p:nvSpPr>
        <p:spPr/>
      </p:sp>
      <p:sp>
        <p:nvSpPr>
          <p:cNvPr id="3" name="文本占位符 2"/>
          <p:cNvSpPr>
            <a:spLocks noGrp="1"/>
          </p:cNvSpPr>
          <p:nvPr>
            <p:ph type="body" idx="1"/>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0">
  <p:cSld name="标题">
    <p:spTree>
      <p:nvGrpSpPr>
        <p:cNvPr id="1" name=""/>
        <p:cNvGrpSpPr/>
        <p:nvPr/>
      </p:nvGrpSpPr>
      <p:grpSpPr>
        <a:xfrm>
          <a:off x="0" y="0"/>
          <a:ext cx="0" cy="0"/>
          <a:chOff x="0" y="0"/>
          <a:chExt cx="0" cy="0"/>
        </a:xfrm>
      </p:grpSpPr>
      <p:sp>
        <p:nvSpPr>
          <p:cNvPr id="12" name="作者和日期"/>
          <p:cNvSpPr txBox="1">
            <a:spLocks noGrp="1"/>
          </p:cNvSpPr>
          <p:nvPr>
            <p:ph type="body" sz="quarter" idx="21" hasCustomPrompt="1"/>
          </p:nvPr>
        </p:nvSpPr>
        <p:spPr>
          <a:xfrm>
            <a:off x="4765735" y="10295246"/>
            <a:ext cx="3801745" cy="110220"/>
          </a:xfrm>
          <a:prstGeom prst="rect">
            <a:avLst/>
          </a:prstGeom>
          <a:ln w="12700"/>
        </p:spPr>
        <p:txBody>
          <a:bodyPr lIns="7911" tIns="7911" rIns="7911" bIns="7911"/>
          <a:lstStyle>
            <a:lvl1pPr algn="l" defTabSz="454025">
              <a:defRPr sz="1760" b="1"/>
            </a:lvl1pPr>
          </a:lstStyle>
          <a:p>
            <a:r>
              <a:t>作者和日期</a:t>
            </a:r>
          </a:p>
        </p:txBody>
      </p:sp>
      <p:sp>
        <p:nvSpPr>
          <p:cNvPr id="13" name="演示文稿标题"/>
          <p:cNvSpPr txBox="1">
            <a:spLocks noGrp="1"/>
          </p:cNvSpPr>
          <p:nvPr>
            <p:ph type="title" hasCustomPrompt="1"/>
          </p:nvPr>
        </p:nvSpPr>
        <p:spPr>
          <a:xfrm>
            <a:off x="4766627" y="8688640"/>
            <a:ext cx="3801746" cy="804301"/>
          </a:xfrm>
          <a:prstGeom prst="rect">
            <a:avLst/>
          </a:prstGeom>
          <a:ln w="12700"/>
        </p:spPr>
        <p:txBody>
          <a:bodyPr lIns="8790" tIns="8790" rIns="8790" bIns="8790"/>
          <a:lstStyle>
            <a:lvl1pPr algn="l" defTabSz="3352800">
              <a:lnSpc>
                <a:spcPct val="80000"/>
              </a:lnSpc>
              <a:defRPr sz="15000" b="1" spc="-300">
                <a:latin typeface="+mn-lt"/>
                <a:ea typeface="+mn-ea"/>
                <a:cs typeface="+mn-cs"/>
                <a:sym typeface="Helvetica Neue" panose="02000503000000020004"/>
              </a:defRPr>
            </a:lvl1pPr>
          </a:lstStyle>
          <a:p>
            <a:r>
              <a:t>演示文稿标题</a:t>
            </a:r>
          </a:p>
        </p:txBody>
      </p:sp>
      <p:sp>
        <p:nvSpPr>
          <p:cNvPr id="14" name="正文级别 1…"/>
          <p:cNvSpPr txBox="1">
            <a:spLocks noGrp="1"/>
          </p:cNvSpPr>
          <p:nvPr>
            <p:ph type="body" sz="quarter" idx="1" hasCustomPrompt="1"/>
          </p:nvPr>
        </p:nvSpPr>
        <p:spPr>
          <a:xfrm>
            <a:off x="4765735" y="9492940"/>
            <a:ext cx="3801745" cy="329632"/>
          </a:xfrm>
          <a:prstGeom prst="rect">
            <a:avLst/>
          </a:prstGeom>
          <a:ln w="12700"/>
        </p:spPr>
        <p:txBody>
          <a:bodyPr lIns="8790" tIns="8790" rIns="8790" bIns="8790"/>
          <a:lstStyle>
            <a:lvl1pPr algn="l">
              <a:defRPr sz="7000" b="1"/>
            </a:lvl1pPr>
            <a:lvl2pPr indent="457200" algn="l">
              <a:defRPr sz="7000" b="1"/>
            </a:lvl2pPr>
            <a:lvl3pPr indent="914400" algn="l">
              <a:defRPr sz="7000" b="1"/>
            </a:lvl3pPr>
            <a:lvl4pPr indent="1371600" algn="l">
              <a:defRPr sz="7000" b="1"/>
            </a:lvl4pPr>
            <a:lvl5pPr indent="1828800" algn="l">
              <a:defRPr sz="7000" b="1"/>
            </a:lvl5pPr>
          </a:lstStyle>
          <a:p>
            <a:r>
              <a:t>演示文稿副标题</a:t>
            </a:r>
          </a:p>
          <a:p>
            <a:pPr lvl="1"/>
          </a:p>
          <a:p>
            <a:pPr lvl="2"/>
          </a:p>
          <a:p>
            <a:pPr lvl="3"/>
          </a:p>
          <a:p>
            <a:pPr lvl="4"/>
          </a:p>
        </p:txBody>
      </p:sp>
      <p:sp>
        <p:nvSpPr>
          <p:cNvPr id="15" name="幻灯片编号"/>
          <p:cNvSpPr txBox="1">
            <a:spLocks noGrp="1"/>
          </p:cNvSpPr>
          <p:nvPr>
            <p:ph type="sldNum" sz="quarter" idx="2"/>
          </p:nvPr>
        </p:nvSpPr>
        <p:spPr>
          <a:xfrm>
            <a:off x="6510054" y="10256094"/>
            <a:ext cx="312729" cy="315270"/>
          </a:xfrm>
          <a:prstGeom prst="rect">
            <a:avLst/>
          </a:prstGeom>
          <a:ln w="12700"/>
        </p:spPr>
        <p:txBody>
          <a:bodyPr lIns="8790" tIns="8790" rIns="8790" bIns="8790" anchor="b">
            <a:spAutoFit/>
          </a:bodyPr>
          <a:lstStyle>
            <a:lvl1pPr algn="ctr" defTabSz="803275">
              <a:defRPr sz="2000">
                <a:latin typeface="+mn-lt"/>
                <a:ea typeface="+mn-ea"/>
                <a:cs typeface="+mn-cs"/>
                <a:sym typeface="Helvetica Neue" panose="02000503000000020004"/>
              </a:defRPr>
            </a:lvl1pPr>
          </a:lstStyle>
          <a:p>
            <a:fld id="{86CB4B4D-7CA3-9044-876B-883B54F8677D}" type="slidenum">
              <a:rPr/>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0">
  <p:cSld name="仅标题">
    <p:spTree>
      <p:nvGrpSpPr>
        <p:cNvPr id="1" name=""/>
        <p:cNvGrpSpPr/>
        <p:nvPr/>
      </p:nvGrpSpPr>
      <p:grpSpPr>
        <a:xfrm>
          <a:off x="0" y="0"/>
          <a:ext cx="0" cy="0"/>
          <a:chOff x="0" y="0"/>
          <a:chExt cx="0" cy="0"/>
        </a:xfrm>
      </p:grpSpPr>
      <p:sp>
        <p:nvSpPr>
          <p:cNvPr id="100" name="幻灯片标题"/>
          <p:cNvSpPr txBox="1">
            <a:spLocks noGrp="1"/>
          </p:cNvSpPr>
          <p:nvPr>
            <p:ph type="title" hasCustomPrompt="1"/>
          </p:nvPr>
        </p:nvSpPr>
        <p:spPr>
          <a:xfrm>
            <a:off x="4766627" y="8429869"/>
            <a:ext cx="3801745" cy="248297"/>
          </a:xfrm>
          <a:prstGeom prst="rect">
            <a:avLst/>
          </a:prstGeom>
          <a:ln w="12700"/>
        </p:spPr>
        <p:txBody>
          <a:bodyPr lIns="8790" tIns="8790" rIns="8790" bIns="8790" anchor="t"/>
          <a:lstStyle>
            <a:lvl1pPr algn="l" defTabSz="3352800">
              <a:lnSpc>
                <a:spcPct val="80000"/>
              </a:lnSpc>
              <a:defRPr sz="11000" b="1" spc="-220">
                <a:latin typeface="+mn-lt"/>
                <a:ea typeface="+mn-ea"/>
                <a:cs typeface="+mn-cs"/>
                <a:sym typeface="Helvetica Neue" panose="02000503000000020004"/>
              </a:defRPr>
            </a:lvl1pPr>
          </a:lstStyle>
          <a:p>
            <a:r>
              <a:t>幻灯片标题</a:t>
            </a:r>
          </a:p>
        </p:txBody>
      </p:sp>
      <p:sp>
        <p:nvSpPr>
          <p:cNvPr id="101" name="幻灯片副标题"/>
          <p:cNvSpPr txBox="1">
            <a:spLocks noGrp="1"/>
          </p:cNvSpPr>
          <p:nvPr>
            <p:ph type="body" sz="quarter" idx="21" hasCustomPrompt="1"/>
          </p:nvPr>
        </p:nvSpPr>
        <p:spPr>
          <a:xfrm>
            <a:off x="4766627" y="8653683"/>
            <a:ext cx="3801745" cy="161750"/>
          </a:xfrm>
          <a:prstGeom prst="rect">
            <a:avLst/>
          </a:prstGeom>
          <a:ln w="12700"/>
        </p:spPr>
        <p:txBody>
          <a:bodyPr lIns="7911" tIns="7911" rIns="7911" bIns="7911"/>
          <a:lstStyle>
            <a:lvl1pPr algn="l" defTabSz="454025">
              <a:defRPr sz="2800" b="1"/>
            </a:lvl1pPr>
          </a:lstStyle>
          <a:p>
            <a:r>
              <a:t>幻灯片副标题</a:t>
            </a:r>
          </a:p>
        </p:txBody>
      </p:sp>
      <p:sp>
        <p:nvSpPr>
          <p:cNvPr id="102" name="幻灯片编号"/>
          <p:cNvSpPr txBox="1">
            <a:spLocks noGrp="1"/>
          </p:cNvSpPr>
          <p:nvPr>
            <p:ph type="sldNum" sz="quarter" idx="2"/>
          </p:nvPr>
        </p:nvSpPr>
        <p:spPr>
          <a:xfrm>
            <a:off x="6510054" y="10256094"/>
            <a:ext cx="312729" cy="315270"/>
          </a:xfrm>
          <a:prstGeom prst="rect">
            <a:avLst/>
          </a:prstGeom>
          <a:ln w="12700"/>
        </p:spPr>
        <p:txBody>
          <a:bodyPr lIns="8790" tIns="8790" rIns="8790" bIns="8790" anchor="b">
            <a:spAutoFit/>
          </a:bodyPr>
          <a:lstStyle>
            <a:lvl1pPr algn="ctr" defTabSz="803275">
              <a:defRPr sz="2000">
                <a:latin typeface="+mn-lt"/>
                <a:ea typeface="+mn-ea"/>
                <a:cs typeface="+mn-cs"/>
                <a:sym typeface="Helvetica Neue" panose="02000503000000020004"/>
              </a:defRPr>
            </a:lvl1pPr>
          </a:lstStyle>
          <a:p>
            <a:fld id="{86CB4B4D-7CA3-9044-876B-883B54F8677D}" type="slidenum">
              <a:rPr/>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p:cSld name="议程">
    <p:spTree>
      <p:nvGrpSpPr>
        <p:cNvPr id="1" name=""/>
        <p:cNvGrpSpPr/>
        <p:nvPr/>
      </p:nvGrpSpPr>
      <p:grpSpPr>
        <a:xfrm>
          <a:off x="0" y="0"/>
          <a:ext cx="0" cy="0"/>
          <a:chOff x="0" y="0"/>
          <a:chExt cx="0" cy="0"/>
        </a:xfrm>
      </p:grpSpPr>
      <p:sp>
        <p:nvSpPr>
          <p:cNvPr id="109" name="议程标题"/>
          <p:cNvSpPr txBox="1">
            <a:spLocks noGrp="1"/>
          </p:cNvSpPr>
          <p:nvPr>
            <p:ph type="title" hasCustomPrompt="1"/>
          </p:nvPr>
        </p:nvSpPr>
        <p:spPr>
          <a:xfrm>
            <a:off x="4766627" y="8429869"/>
            <a:ext cx="3801745" cy="248323"/>
          </a:xfrm>
          <a:prstGeom prst="rect">
            <a:avLst/>
          </a:prstGeom>
          <a:ln w="12700"/>
        </p:spPr>
        <p:txBody>
          <a:bodyPr lIns="8790" tIns="8790" rIns="8790" bIns="8790" anchor="t"/>
          <a:lstStyle>
            <a:lvl1pPr algn="l" defTabSz="3352800">
              <a:lnSpc>
                <a:spcPct val="80000"/>
              </a:lnSpc>
              <a:defRPr sz="11000" b="1" spc="-220">
                <a:latin typeface="+mn-lt"/>
                <a:ea typeface="+mn-ea"/>
                <a:cs typeface="+mn-cs"/>
                <a:sym typeface="Helvetica Neue" panose="02000503000000020004"/>
              </a:defRPr>
            </a:lvl1pPr>
          </a:lstStyle>
          <a:p>
            <a:r>
              <a:t>议程标题</a:t>
            </a:r>
          </a:p>
        </p:txBody>
      </p:sp>
      <p:sp>
        <p:nvSpPr>
          <p:cNvPr id="110" name="议程副标题"/>
          <p:cNvSpPr txBox="1">
            <a:spLocks noGrp="1"/>
          </p:cNvSpPr>
          <p:nvPr>
            <p:ph type="body" sz="quarter" idx="21" hasCustomPrompt="1"/>
          </p:nvPr>
        </p:nvSpPr>
        <p:spPr>
          <a:xfrm>
            <a:off x="4766627" y="8653683"/>
            <a:ext cx="3801745" cy="161750"/>
          </a:xfrm>
          <a:prstGeom prst="rect">
            <a:avLst/>
          </a:prstGeom>
          <a:ln w="12700"/>
        </p:spPr>
        <p:txBody>
          <a:bodyPr lIns="7911" tIns="7911" rIns="7911" bIns="7911"/>
          <a:lstStyle>
            <a:lvl1pPr algn="l" defTabSz="454025">
              <a:defRPr sz="2800" b="1"/>
            </a:lvl1pPr>
          </a:lstStyle>
          <a:p>
            <a:r>
              <a:t>议程副标题</a:t>
            </a:r>
          </a:p>
        </p:txBody>
      </p:sp>
      <p:sp>
        <p:nvSpPr>
          <p:cNvPr id="111" name="正文级别 1…"/>
          <p:cNvSpPr txBox="1">
            <a:spLocks noGrp="1"/>
          </p:cNvSpPr>
          <p:nvPr>
            <p:ph type="body" sz="quarter" idx="1" hasCustomPrompt="1"/>
          </p:nvPr>
        </p:nvSpPr>
        <p:spPr>
          <a:xfrm>
            <a:off x="4766627" y="8978217"/>
            <a:ext cx="3801745" cy="1428577"/>
          </a:xfrm>
          <a:prstGeom prst="rect">
            <a:avLst/>
          </a:prstGeom>
          <a:ln w="12700"/>
        </p:spPr>
        <p:txBody>
          <a:bodyPr lIns="8790" tIns="8790" rIns="8790" bIns="8790"/>
          <a:lstStyle>
            <a:lvl1pPr algn="l">
              <a:spcBef>
                <a:spcPts val="2400"/>
              </a:spcBef>
              <a:defRPr sz="7000" spc="-70"/>
            </a:lvl1pPr>
            <a:lvl2pPr indent="457200" algn="l">
              <a:spcBef>
                <a:spcPts val="2400"/>
              </a:spcBef>
              <a:defRPr sz="7000" spc="-70"/>
            </a:lvl2pPr>
            <a:lvl3pPr indent="914400" algn="l">
              <a:spcBef>
                <a:spcPts val="2400"/>
              </a:spcBef>
              <a:defRPr sz="7000" spc="-70"/>
            </a:lvl3pPr>
            <a:lvl4pPr indent="1371600" algn="l">
              <a:spcBef>
                <a:spcPts val="2400"/>
              </a:spcBef>
              <a:defRPr sz="7000" spc="-70"/>
            </a:lvl4pPr>
            <a:lvl5pPr indent="1828800" algn="l">
              <a:spcBef>
                <a:spcPts val="2400"/>
              </a:spcBef>
              <a:defRPr sz="7000" spc="-70"/>
            </a:lvl5pPr>
          </a:lstStyle>
          <a:p>
            <a:r>
              <a:t>议程主题</a:t>
            </a:r>
          </a:p>
          <a:p>
            <a:pPr lvl="1"/>
          </a:p>
          <a:p>
            <a:pPr lvl="2"/>
          </a:p>
          <a:p>
            <a:pPr lvl="3"/>
          </a:p>
          <a:p>
            <a:pPr lvl="4"/>
          </a:p>
        </p:txBody>
      </p:sp>
      <p:sp>
        <p:nvSpPr>
          <p:cNvPr id="112" name="幻灯片编号"/>
          <p:cNvSpPr txBox="1">
            <a:spLocks noGrp="1"/>
          </p:cNvSpPr>
          <p:nvPr>
            <p:ph type="sldNum" sz="quarter" idx="2"/>
          </p:nvPr>
        </p:nvSpPr>
        <p:spPr>
          <a:xfrm>
            <a:off x="6510054" y="10256094"/>
            <a:ext cx="312729" cy="315270"/>
          </a:xfrm>
          <a:prstGeom prst="rect">
            <a:avLst/>
          </a:prstGeom>
          <a:ln w="12700"/>
        </p:spPr>
        <p:txBody>
          <a:bodyPr lIns="8790" tIns="8790" rIns="8790" bIns="8790" anchor="b">
            <a:spAutoFit/>
          </a:bodyPr>
          <a:lstStyle>
            <a:lvl1pPr algn="ctr" defTabSz="803275">
              <a:defRPr sz="2000">
                <a:latin typeface="+mn-lt"/>
                <a:ea typeface="+mn-ea"/>
                <a:cs typeface="+mn-cs"/>
                <a:sym typeface="Helvetica Neue" panose="02000503000000020004"/>
              </a:defRPr>
            </a:lvl1pPr>
          </a:lstStyle>
          <a:p>
            <a:fld id="{86CB4B4D-7CA3-9044-876B-883B54F8677D}" type="slidenum">
              <a:rPr/>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p:cSld name="说明">
    <p:spTree>
      <p:nvGrpSpPr>
        <p:cNvPr id="1" name=""/>
        <p:cNvGrpSpPr/>
        <p:nvPr/>
      </p:nvGrpSpPr>
      <p:grpSpPr>
        <a:xfrm>
          <a:off x="0" y="0"/>
          <a:ext cx="0" cy="0"/>
          <a:chOff x="0" y="0"/>
          <a:chExt cx="0" cy="0"/>
        </a:xfrm>
      </p:grpSpPr>
      <p:sp>
        <p:nvSpPr>
          <p:cNvPr id="119" name="正文级别 1…"/>
          <p:cNvSpPr txBox="1">
            <a:spLocks noGrp="1"/>
          </p:cNvSpPr>
          <p:nvPr>
            <p:ph type="body" sz="quarter" idx="1" hasCustomPrompt="1"/>
          </p:nvPr>
        </p:nvSpPr>
        <p:spPr>
          <a:xfrm>
            <a:off x="4766627" y="9094554"/>
            <a:ext cx="3801745" cy="670392"/>
          </a:xfrm>
          <a:prstGeom prst="rect">
            <a:avLst/>
          </a:prstGeom>
          <a:ln w="12700"/>
        </p:spPr>
        <p:txBody>
          <a:bodyPr lIns="8790" tIns="8790" rIns="8790" bIns="8790" anchor="ctr"/>
          <a:lstStyle>
            <a:lvl1pPr defTabSz="3352800">
              <a:lnSpc>
                <a:spcPct val="80000"/>
              </a:lnSpc>
              <a:defRPr sz="15000" spc="-300">
                <a:latin typeface="Helvetica Neue Medium" panose="02000503000000020004"/>
                <a:ea typeface="Helvetica Neue Medium" panose="02000503000000020004"/>
                <a:cs typeface="Helvetica Neue Medium" panose="02000503000000020004"/>
                <a:sym typeface="Helvetica Neue Medium" panose="02000503000000020004"/>
              </a:defRPr>
            </a:lvl1pPr>
            <a:lvl2pPr indent="457200" defTabSz="3352800">
              <a:lnSpc>
                <a:spcPct val="80000"/>
              </a:lnSpc>
              <a:defRPr sz="15000" spc="-300">
                <a:latin typeface="Helvetica Neue Medium" panose="02000503000000020004"/>
                <a:ea typeface="Helvetica Neue Medium" panose="02000503000000020004"/>
                <a:cs typeface="Helvetica Neue Medium" panose="02000503000000020004"/>
                <a:sym typeface="Helvetica Neue Medium" panose="02000503000000020004"/>
              </a:defRPr>
            </a:lvl2pPr>
            <a:lvl3pPr indent="914400" defTabSz="3352800">
              <a:lnSpc>
                <a:spcPct val="80000"/>
              </a:lnSpc>
              <a:defRPr sz="15000" spc="-300">
                <a:latin typeface="Helvetica Neue Medium" panose="02000503000000020004"/>
                <a:ea typeface="Helvetica Neue Medium" panose="02000503000000020004"/>
                <a:cs typeface="Helvetica Neue Medium" panose="02000503000000020004"/>
                <a:sym typeface="Helvetica Neue Medium" panose="02000503000000020004"/>
              </a:defRPr>
            </a:lvl3pPr>
            <a:lvl4pPr indent="1371600" defTabSz="3352800">
              <a:lnSpc>
                <a:spcPct val="80000"/>
              </a:lnSpc>
              <a:defRPr sz="15000" spc="-300">
                <a:latin typeface="Helvetica Neue Medium" panose="02000503000000020004"/>
                <a:ea typeface="Helvetica Neue Medium" panose="02000503000000020004"/>
                <a:cs typeface="Helvetica Neue Medium" panose="02000503000000020004"/>
                <a:sym typeface="Helvetica Neue Medium" panose="02000503000000020004"/>
              </a:defRPr>
            </a:lvl4pPr>
            <a:lvl5pPr indent="1828800" defTabSz="3352800">
              <a:lnSpc>
                <a:spcPct val="80000"/>
              </a:lnSpc>
              <a:defRPr sz="15000" spc="-300">
                <a:latin typeface="Helvetica Neue Medium" panose="02000503000000020004"/>
                <a:ea typeface="Helvetica Neue Medium" panose="02000503000000020004"/>
                <a:cs typeface="Helvetica Neue Medium" panose="02000503000000020004"/>
                <a:sym typeface="Helvetica Neue Medium" panose="02000503000000020004"/>
              </a:defRPr>
            </a:lvl5pPr>
          </a:lstStyle>
          <a:p>
            <a:r>
              <a:t>说明</a:t>
            </a:r>
          </a:p>
          <a:p>
            <a:pPr lvl="1"/>
          </a:p>
          <a:p>
            <a:pPr lvl="2"/>
          </a:p>
          <a:p>
            <a:pPr lvl="3"/>
          </a:p>
          <a:p>
            <a:pPr lvl="4"/>
          </a:p>
        </p:txBody>
      </p:sp>
      <p:sp>
        <p:nvSpPr>
          <p:cNvPr id="120" name="幻灯片编号"/>
          <p:cNvSpPr txBox="1">
            <a:spLocks noGrp="1"/>
          </p:cNvSpPr>
          <p:nvPr>
            <p:ph type="sldNum" sz="quarter" idx="2"/>
          </p:nvPr>
        </p:nvSpPr>
        <p:spPr>
          <a:xfrm>
            <a:off x="6510054" y="10256094"/>
            <a:ext cx="312729" cy="315270"/>
          </a:xfrm>
          <a:prstGeom prst="rect">
            <a:avLst/>
          </a:prstGeom>
          <a:ln w="12700"/>
        </p:spPr>
        <p:txBody>
          <a:bodyPr lIns="8790" tIns="8790" rIns="8790" bIns="8790" anchor="b">
            <a:spAutoFit/>
          </a:bodyPr>
          <a:lstStyle>
            <a:lvl1pPr algn="ctr" defTabSz="803275">
              <a:defRPr sz="2000">
                <a:latin typeface="+mn-lt"/>
                <a:ea typeface="+mn-ea"/>
                <a:cs typeface="+mn-cs"/>
                <a:sym typeface="Helvetica Neue" panose="02000503000000020004"/>
              </a:defRPr>
            </a:lvl1pPr>
          </a:lstStyle>
          <a:p>
            <a:fld id="{86CB4B4D-7CA3-9044-876B-883B54F8677D}" type="slidenum">
              <a:rPr/>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0">
  <p:cSld name="显著事实">
    <p:spTree>
      <p:nvGrpSpPr>
        <p:cNvPr id="1" name=""/>
        <p:cNvGrpSpPr/>
        <p:nvPr/>
      </p:nvGrpSpPr>
      <p:grpSpPr>
        <a:xfrm>
          <a:off x="0" y="0"/>
          <a:ext cx="0" cy="0"/>
          <a:chOff x="0" y="0"/>
          <a:chExt cx="0" cy="0"/>
        </a:xfrm>
      </p:grpSpPr>
      <p:sp>
        <p:nvSpPr>
          <p:cNvPr id="127" name="正文级别 1…"/>
          <p:cNvSpPr txBox="1">
            <a:spLocks noGrp="1"/>
          </p:cNvSpPr>
          <p:nvPr>
            <p:ph type="body" sz="quarter" idx="1" hasCustomPrompt="1"/>
          </p:nvPr>
        </p:nvSpPr>
        <p:spPr>
          <a:xfrm>
            <a:off x="4766627" y="8429251"/>
            <a:ext cx="3801745" cy="1253046"/>
          </a:xfrm>
          <a:prstGeom prst="rect">
            <a:avLst/>
          </a:prstGeom>
          <a:ln w="12700"/>
        </p:spPr>
        <p:txBody>
          <a:bodyPr lIns="8790" tIns="8790" rIns="8790" bIns="8790" anchor="b"/>
          <a:lstStyle>
            <a:lvl1pPr defTabSz="3352800">
              <a:lnSpc>
                <a:spcPct val="80000"/>
              </a:lnSpc>
              <a:defRPr sz="34000" b="1" spc="-340"/>
            </a:lvl1pPr>
            <a:lvl2pPr indent="457200" defTabSz="3352800">
              <a:lnSpc>
                <a:spcPct val="80000"/>
              </a:lnSpc>
              <a:defRPr sz="34000" b="1" spc="-340"/>
            </a:lvl2pPr>
            <a:lvl3pPr indent="914400" defTabSz="3352800">
              <a:lnSpc>
                <a:spcPct val="80000"/>
              </a:lnSpc>
              <a:defRPr sz="34000" b="1" spc="-340"/>
            </a:lvl3pPr>
            <a:lvl4pPr indent="1371600" defTabSz="3352800">
              <a:lnSpc>
                <a:spcPct val="80000"/>
              </a:lnSpc>
              <a:defRPr sz="34000" b="1" spc="-340"/>
            </a:lvl4pPr>
            <a:lvl5pPr indent="1828800" defTabSz="3352800">
              <a:lnSpc>
                <a:spcPct val="80000"/>
              </a:lnSpc>
              <a:defRPr sz="34000" b="1" spc="-340"/>
            </a:lvl5pPr>
          </a:lstStyle>
          <a:p>
            <a:r>
              <a:t>100%</a:t>
            </a:r>
          </a:p>
          <a:p>
            <a:pPr lvl="1"/>
          </a:p>
          <a:p>
            <a:pPr lvl="2"/>
          </a:p>
          <a:p>
            <a:pPr lvl="3"/>
          </a:p>
          <a:p>
            <a:pPr lvl="4"/>
          </a:p>
        </p:txBody>
      </p:sp>
      <p:sp>
        <p:nvSpPr>
          <p:cNvPr id="128" name="事实信息"/>
          <p:cNvSpPr txBox="1">
            <a:spLocks noGrp="1"/>
          </p:cNvSpPr>
          <p:nvPr>
            <p:ph type="body" sz="quarter" idx="21" hasCustomPrompt="1"/>
          </p:nvPr>
        </p:nvSpPr>
        <p:spPr>
          <a:xfrm>
            <a:off x="4766627" y="9672721"/>
            <a:ext cx="3801745" cy="161751"/>
          </a:xfrm>
          <a:prstGeom prst="rect">
            <a:avLst/>
          </a:prstGeom>
          <a:ln w="12700"/>
        </p:spPr>
        <p:txBody>
          <a:bodyPr lIns="7911" tIns="7911" rIns="7911" bIns="7911"/>
          <a:lstStyle>
            <a:lvl1pPr defTabSz="454025">
              <a:defRPr sz="2800" b="1"/>
            </a:lvl1pPr>
          </a:lstStyle>
          <a:p>
            <a:r>
              <a:t>事实信息</a:t>
            </a:r>
          </a:p>
        </p:txBody>
      </p:sp>
      <p:sp>
        <p:nvSpPr>
          <p:cNvPr id="129" name="幻灯片编号"/>
          <p:cNvSpPr txBox="1">
            <a:spLocks noGrp="1"/>
          </p:cNvSpPr>
          <p:nvPr>
            <p:ph type="sldNum" sz="quarter" idx="2"/>
          </p:nvPr>
        </p:nvSpPr>
        <p:spPr>
          <a:xfrm>
            <a:off x="6510054" y="10256094"/>
            <a:ext cx="312729" cy="315270"/>
          </a:xfrm>
          <a:prstGeom prst="rect">
            <a:avLst/>
          </a:prstGeom>
          <a:ln w="12700"/>
        </p:spPr>
        <p:txBody>
          <a:bodyPr lIns="8790" tIns="8790" rIns="8790" bIns="8790" anchor="b">
            <a:spAutoFit/>
          </a:bodyPr>
          <a:lstStyle>
            <a:lvl1pPr algn="ctr" defTabSz="803275">
              <a:defRPr sz="2000">
                <a:latin typeface="+mn-lt"/>
                <a:ea typeface="+mn-ea"/>
                <a:cs typeface="+mn-cs"/>
                <a:sym typeface="Helvetica Neue" panose="02000503000000020004"/>
              </a:defRPr>
            </a:lvl1pPr>
          </a:lstStyle>
          <a:p>
            <a:fld id="{86CB4B4D-7CA3-9044-876B-883B54F8677D}" type="slidenum">
              <a:rPr/>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0">
  <p:cSld name="引文">
    <p:spTree>
      <p:nvGrpSpPr>
        <p:cNvPr id="1" name=""/>
        <p:cNvGrpSpPr/>
        <p:nvPr/>
      </p:nvGrpSpPr>
      <p:grpSpPr>
        <a:xfrm>
          <a:off x="0" y="0"/>
          <a:ext cx="0" cy="0"/>
          <a:chOff x="0" y="0"/>
          <a:chExt cx="0" cy="0"/>
        </a:xfrm>
      </p:grpSpPr>
      <p:sp>
        <p:nvSpPr>
          <p:cNvPr id="136" name="属性"/>
          <p:cNvSpPr txBox="1">
            <a:spLocks noGrp="1"/>
          </p:cNvSpPr>
          <p:nvPr>
            <p:ph type="body" sz="quarter" idx="21" hasCustomPrompt="1"/>
          </p:nvPr>
        </p:nvSpPr>
        <p:spPr>
          <a:xfrm>
            <a:off x="4978339" y="10090301"/>
            <a:ext cx="3495310" cy="110221"/>
          </a:xfrm>
          <a:prstGeom prst="rect">
            <a:avLst/>
          </a:prstGeom>
          <a:ln w="12700"/>
        </p:spPr>
        <p:txBody>
          <a:bodyPr lIns="7911" tIns="7911" rIns="7911" bIns="7911"/>
          <a:lstStyle>
            <a:lvl1pPr algn="l" defTabSz="454025">
              <a:defRPr sz="1760" b="1"/>
            </a:lvl1pPr>
          </a:lstStyle>
          <a:p>
            <a:r>
              <a:t>属性</a:t>
            </a:r>
          </a:p>
        </p:txBody>
      </p:sp>
      <p:sp>
        <p:nvSpPr>
          <p:cNvPr id="137" name="正文级别 1…"/>
          <p:cNvSpPr txBox="1">
            <a:spLocks noGrp="1"/>
          </p:cNvSpPr>
          <p:nvPr>
            <p:ph type="body" sz="quarter" idx="1" hasCustomPrompt="1"/>
          </p:nvPr>
        </p:nvSpPr>
        <p:spPr>
          <a:xfrm>
            <a:off x="4861350" y="9097845"/>
            <a:ext cx="3612300" cy="663810"/>
          </a:xfrm>
          <a:prstGeom prst="rect">
            <a:avLst/>
          </a:prstGeom>
          <a:ln w="12700"/>
        </p:spPr>
        <p:txBody>
          <a:bodyPr lIns="8790" tIns="8790" rIns="8790" bIns="8790"/>
          <a:lstStyle>
            <a:lvl1pPr marL="878205" indent="-645795" algn="l" defTabSz="3352800">
              <a:lnSpc>
                <a:spcPct val="90000"/>
              </a:lnSpc>
              <a:defRPr sz="11000" spc="-220">
                <a:latin typeface="Helvetica Neue Medium" panose="02000503000000020004"/>
                <a:ea typeface="Helvetica Neue Medium" panose="02000503000000020004"/>
                <a:cs typeface="Helvetica Neue Medium" panose="02000503000000020004"/>
                <a:sym typeface="Helvetica Neue Medium" panose="02000503000000020004"/>
              </a:defRPr>
            </a:lvl1pPr>
            <a:lvl2pPr marL="878205" indent="-188595" algn="l" defTabSz="3352800">
              <a:lnSpc>
                <a:spcPct val="90000"/>
              </a:lnSpc>
              <a:defRPr sz="11000" spc="-220">
                <a:latin typeface="Helvetica Neue Medium" panose="02000503000000020004"/>
                <a:ea typeface="Helvetica Neue Medium" panose="02000503000000020004"/>
                <a:cs typeface="Helvetica Neue Medium" panose="02000503000000020004"/>
                <a:sym typeface="Helvetica Neue Medium" panose="02000503000000020004"/>
              </a:defRPr>
            </a:lvl2pPr>
            <a:lvl3pPr marL="878205" indent="267970" algn="l" defTabSz="3352800">
              <a:lnSpc>
                <a:spcPct val="90000"/>
              </a:lnSpc>
              <a:defRPr sz="11000" spc="-220">
                <a:latin typeface="Helvetica Neue Medium" panose="02000503000000020004"/>
                <a:ea typeface="Helvetica Neue Medium" panose="02000503000000020004"/>
                <a:cs typeface="Helvetica Neue Medium" panose="02000503000000020004"/>
                <a:sym typeface="Helvetica Neue Medium" panose="02000503000000020004"/>
              </a:defRPr>
            </a:lvl3pPr>
            <a:lvl4pPr marL="878205" indent="725170" algn="l" defTabSz="3352800">
              <a:lnSpc>
                <a:spcPct val="90000"/>
              </a:lnSpc>
              <a:defRPr sz="11000" spc="-220">
                <a:latin typeface="Helvetica Neue Medium" panose="02000503000000020004"/>
                <a:ea typeface="Helvetica Neue Medium" panose="02000503000000020004"/>
                <a:cs typeface="Helvetica Neue Medium" panose="02000503000000020004"/>
                <a:sym typeface="Helvetica Neue Medium" panose="02000503000000020004"/>
              </a:defRPr>
            </a:lvl4pPr>
            <a:lvl5pPr marL="878205" indent="1182370" algn="l" defTabSz="3352800">
              <a:lnSpc>
                <a:spcPct val="90000"/>
              </a:lnSpc>
              <a:defRPr sz="11000" spc="-220">
                <a:latin typeface="Helvetica Neue Medium" panose="02000503000000020004"/>
                <a:ea typeface="Helvetica Neue Medium" panose="02000503000000020004"/>
                <a:cs typeface="Helvetica Neue Medium" panose="02000503000000020004"/>
                <a:sym typeface="Helvetica Neue Medium" panose="02000503000000020004"/>
              </a:defRPr>
            </a:lvl5pPr>
          </a:lstStyle>
          <a:p>
            <a:r>
              <a:t>“著名引文”</a:t>
            </a:r>
          </a:p>
          <a:p>
            <a:pPr lvl="1"/>
          </a:p>
          <a:p>
            <a:pPr lvl="2"/>
          </a:p>
          <a:p>
            <a:pPr lvl="3"/>
          </a:p>
          <a:p>
            <a:pPr lvl="4"/>
          </a:p>
        </p:txBody>
      </p:sp>
      <p:sp>
        <p:nvSpPr>
          <p:cNvPr id="138" name="幻灯片编号"/>
          <p:cNvSpPr txBox="1">
            <a:spLocks noGrp="1"/>
          </p:cNvSpPr>
          <p:nvPr>
            <p:ph type="sldNum" sz="quarter" idx="2"/>
          </p:nvPr>
        </p:nvSpPr>
        <p:spPr>
          <a:xfrm>
            <a:off x="6510054" y="10256094"/>
            <a:ext cx="312729" cy="315270"/>
          </a:xfrm>
          <a:prstGeom prst="rect">
            <a:avLst/>
          </a:prstGeom>
          <a:ln w="12700"/>
        </p:spPr>
        <p:txBody>
          <a:bodyPr lIns="8790" tIns="8790" rIns="8790" bIns="8790" anchor="b">
            <a:spAutoFit/>
          </a:bodyPr>
          <a:lstStyle>
            <a:lvl1pPr algn="ctr" defTabSz="803275">
              <a:defRPr sz="2000">
                <a:latin typeface="+mn-lt"/>
                <a:ea typeface="+mn-ea"/>
                <a:cs typeface="+mn-cs"/>
                <a:sym typeface="Helvetica Neue" panose="02000503000000020004"/>
              </a:defRPr>
            </a:lvl1pPr>
          </a:lstStyle>
          <a:p>
            <a:fld id="{86CB4B4D-7CA3-9044-876B-883B54F8677D}" type="slidenum">
              <a:rPr/>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0">
  <p:cSld name="照片 - 3 联">
    <p:spTree>
      <p:nvGrpSpPr>
        <p:cNvPr id="1" name=""/>
        <p:cNvGrpSpPr/>
        <p:nvPr/>
      </p:nvGrpSpPr>
      <p:grpSpPr>
        <a:xfrm>
          <a:off x="0" y="0"/>
          <a:ext cx="0" cy="0"/>
          <a:chOff x="0" y="0"/>
          <a:chExt cx="0" cy="0"/>
        </a:xfrm>
      </p:grpSpPr>
      <p:sp>
        <p:nvSpPr>
          <p:cNvPr id="145" name="一碗沙拉配有炒饭、水煮蛋和一双筷子"/>
          <p:cNvSpPr>
            <a:spLocks noGrp="1"/>
          </p:cNvSpPr>
          <p:nvPr>
            <p:ph type="pic" sz="quarter" idx="21"/>
          </p:nvPr>
        </p:nvSpPr>
        <p:spPr>
          <a:xfrm>
            <a:off x="7285008" y="8418881"/>
            <a:ext cx="1287223" cy="1029501"/>
          </a:xfrm>
          <a:prstGeom prst="rect">
            <a:avLst/>
          </a:prstGeom>
        </p:spPr>
        <p:txBody>
          <a:bodyPr lIns="91439" tIns="45719" rIns="91439" bIns="45719">
            <a:noAutofit/>
          </a:bodyPr>
          <a:lstStyle/>
          <a:p/>
        </p:txBody>
      </p:sp>
      <p:sp>
        <p:nvSpPr>
          <p:cNvPr id="146" name="一碗三文鱼饼、沙拉和鹰嘴豆泥"/>
          <p:cNvSpPr>
            <a:spLocks noGrp="1"/>
          </p:cNvSpPr>
          <p:nvPr>
            <p:ph type="pic" sz="quarter" idx="22"/>
          </p:nvPr>
        </p:nvSpPr>
        <p:spPr>
          <a:xfrm>
            <a:off x="6893846" y="8931457"/>
            <a:ext cx="1806379" cy="2102404"/>
          </a:xfrm>
          <a:prstGeom prst="rect">
            <a:avLst/>
          </a:prstGeom>
        </p:spPr>
        <p:txBody>
          <a:bodyPr lIns="91439" tIns="45719" rIns="91439" bIns="45719">
            <a:noAutofit/>
          </a:bodyPr>
          <a:lstStyle/>
          <a:p/>
        </p:txBody>
      </p:sp>
      <p:sp>
        <p:nvSpPr>
          <p:cNvPr id="147" name="一碗宽意大利面配有欧芹黄油、烤榛子和帕尔马干酪"/>
          <p:cNvSpPr>
            <a:spLocks noGrp="1"/>
          </p:cNvSpPr>
          <p:nvPr>
            <p:ph type="pic" sz="quarter" idx="23"/>
          </p:nvPr>
        </p:nvSpPr>
        <p:spPr>
          <a:xfrm>
            <a:off x="4533688" y="8328782"/>
            <a:ext cx="2874383" cy="2155788"/>
          </a:xfrm>
          <a:prstGeom prst="rect">
            <a:avLst/>
          </a:prstGeom>
        </p:spPr>
        <p:txBody>
          <a:bodyPr lIns="91439" tIns="45719" rIns="91439" bIns="45719">
            <a:noAutofit/>
          </a:bodyPr>
          <a:lstStyle/>
          <a:p/>
        </p:txBody>
      </p:sp>
      <p:sp>
        <p:nvSpPr>
          <p:cNvPr id="148" name="幻灯片编号"/>
          <p:cNvSpPr txBox="1">
            <a:spLocks noGrp="1"/>
          </p:cNvSpPr>
          <p:nvPr>
            <p:ph type="sldNum" sz="quarter" idx="2"/>
          </p:nvPr>
        </p:nvSpPr>
        <p:spPr>
          <a:xfrm>
            <a:off x="6510054" y="10256094"/>
            <a:ext cx="312729" cy="315270"/>
          </a:xfrm>
          <a:prstGeom prst="rect">
            <a:avLst/>
          </a:prstGeom>
          <a:ln w="12700"/>
        </p:spPr>
        <p:txBody>
          <a:bodyPr lIns="8790" tIns="8790" rIns="8790" bIns="8790" anchor="b">
            <a:spAutoFit/>
          </a:bodyPr>
          <a:lstStyle>
            <a:lvl1pPr algn="ctr" defTabSz="803275">
              <a:defRPr sz="2000">
                <a:latin typeface="+mn-lt"/>
                <a:ea typeface="+mn-ea"/>
                <a:cs typeface="+mn-cs"/>
                <a:sym typeface="Helvetica Neue" panose="02000503000000020004"/>
              </a:defRPr>
            </a:lvl1pPr>
          </a:lstStyle>
          <a:p>
            <a:fld id="{86CB4B4D-7CA3-9044-876B-883B54F8677D}" type="slidenum">
              <a:rPr/>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0">
  <p:cSld name="照片">
    <p:spTree>
      <p:nvGrpSpPr>
        <p:cNvPr id="1" name=""/>
        <p:cNvGrpSpPr/>
        <p:nvPr/>
      </p:nvGrpSpPr>
      <p:grpSpPr>
        <a:xfrm>
          <a:off x="0" y="0"/>
          <a:ext cx="0" cy="0"/>
          <a:chOff x="0" y="0"/>
          <a:chExt cx="0" cy="0"/>
        </a:xfrm>
      </p:grpSpPr>
      <p:sp>
        <p:nvSpPr>
          <p:cNvPr id="155" name="一碗沙拉配有炒饭、水煮蛋和一双筷子"/>
          <p:cNvSpPr>
            <a:spLocks noGrp="1"/>
          </p:cNvSpPr>
          <p:nvPr>
            <p:ph type="pic" sz="quarter" idx="21"/>
          </p:nvPr>
        </p:nvSpPr>
        <p:spPr>
          <a:xfrm>
            <a:off x="4327119" y="7287148"/>
            <a:ext cx="4680762" cy="3744609"/>
          </a:xfrm>
          <a:prstGeom prst="rect">
            <a:avLst/>
          </a:prstGeom>
        </p:spPr>
        <p:txBody>
          <a:bodyPr lIns="91439" tIns="45719" rIns="91439" bIns="45719">
            <a:noAutofit/>
          </a:bodyPr>
          <a:lstStyle/>
          <a:p/>
        </p:txBody>
      </p:sp>
      <p:sp>
        <p:nvSpPr>
          <p:cNvPr id="156" name="幻灯片编号"/>
          <p:cNvSpPr txBox="1">
            <a:spLocks noGrp="1"/>
          </p:cNvSpPr>
          <p:nvPr>
            <p:ph type="sldNum" sz="quarter" idx="2"/>
          </p:nvPr>
        </p:nvSpPr>
        <p:spPr>
          <a:xfrm>
            <a:off x="6510054" y="10256094"/>
            <a:ext cx="312729" cy="315270"/>
          </a:xfrm>
          <a:prstGeom prst="rect">
            <a:avLst/>
          </a:prstGeom>
          <a:ln w="12700"/>
        </p:spPr>
        <p:txBody>
          <a:bodyPr lIns="8790" tIns="8790" rIns="8790" bIns="8790" anchor="b">
            <a:spAutoFit/>
          </a:bodyPr>
          <a:lstStyle>
            <a:lvl1pPr algn="ctr" defTabSz="803275">
              <a:defRPr sz="2000">
                <a:solidFill>
                  <a:srgbClr val="FFFFFF"/>
                </a:solidFill>
                <a:latin typeface="+mn-lt"/>
                <a:ea typeface="+mn-ea"/>
                <a:cs typeface="+mn-cs"/>
                <a:sym typeface="Helvetica Neue" panose="02000503000000020004"/>
              </a:defRPr>
            </a:lvl1pPr>
          </a:lstStyle>
          <a:p>
            <a:fld id="{86CB4B4D-7CA3-9044-876B-883B54F8677D}" type="slidenum">
              <a:rPr/>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0">
  <p:cSld name="空白">
    <p:spTree>
      <p:nvGrpSpPr>
        <p:cNvPr id="1" name=""/>
        <p:cNvGrpSpPr/>
        <p:nvPr/>
      </p:nvGrpSpPr>
      <p:grpSpPr>
        <a:xfrm>
          <a:off x="0" y="0"/>
          <a:ext cx="0" cy="0"/>
          <a:chOff x="0" y="0"/>
          <a:chExt cx="0" cy="0"/>
        </a:xfrm>
      </p:grpSpPr>
      <p:sp>
        <p:nvSpPr>
          <p:cNvPr id="163" name="幻灯片编号"/>
          <p:cNvSpPr txBox="1">
            <a:spLocks noGrp="1"/>
          </p:cNvSpPr>
          <p:nvPr>
            <p:ph type="sldNum" sz="quarter" idx="2"/>
          </p:nvPr>
        </p:nvSpPr>
        <p:spPr>
          <a:xfrm>
            <a:off x="6510054" y="10256094"/>
            <a:ext cx="312729" cy="315270"/>
          </a:xfrm>
          <a:prstGeom prst="rect">
            <a:avLst/>
          </a:prstGeom>
          <a:ln w="12700"/>
        </p:spPr>
        <p:txBody>
          <a:bodyPr lIns="8790" tIns="8790" rIns="8790" bIns="8790" anchor="b">
            <a:spAutoFit/>
          </a:bodyPr>
          <a:lstStyle>
            <a:lvl1pPr algn="ctr" defTabSz="803275">
              <a:defRPr sz="2000">
                <a:latin typeface="+mn-lt"/>
                <a:ea typeface="+mn-ea"/>
                <a:cs typeface="+mn-cs"/>
                <a:sym typeface="Helvetica Neue" panose="02000503000000020004"/>
              </a:defRPr>
            </a:lvl1pPr>
          </a:lstStyle>
          <a:p>
            <a:fld id="{86CB4B4D-7CA3-9044-876B-883B54F8677D}" type="slidenum">
              <a:rPr/>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70" name="页面标题"/>
          <p:cNvSpPr txBox="1">
            <a:spLocks noGrp="1"/>
          </p:cNvSpPr>
          <p:nvPr>
            <p:ph type="body" sz="quarter" idx="21" hasCustomPrompt="1"/>
          </p:nvPr>
        </p:nvSpPr>
        <p:spPr>
          <a:xfrm>
            <a:off x="497960" y="5701077"/>
            <a:ext cx="1693863" cy="461963"/>
          </a:xfrm>
          <a:prstGeom prst="rect">
            <a:avLst/>
          </a:prstGeom>
        </p:spPr>
        <p:txBody>
          <a:bodyPr wrap="none" anchor="b"/>
          <a:lstStyle>
            <a:lvl1pPr algn="l">
              <a:lnSpc>
                <a:spcPct val="80000"/>
              </a:lnSpc>
              <a:defRPr sz="3200">
                <a:latin typeface="Source Han Sans CN Bold Bold"/>
                <a:ea typeface="Source Han Sans CN Bold Bold"/>
                <a:cs typeface="Source Han Sans CN Bold Bold"/>
                <a:sym typeface="Source Han Sans CN Bold Bold"/>
              </a:defRPr>
            </a:lvl1pPr>
          </a:lstStyle>
          <a:p>
            <a:r>
              <a:t>页面标题</a:t>
            </a:r>
          </a:p>
        </p:txBody>
      </p:sp>
      <p:sp>
        <p:nvSpPr>
          <p:cNvPr id="171"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p:cSld name="标题与照片">
    <p:spTree>
      <p:nvGrpSpPr>
        <p:cNvPr id="1" name=""/>
        <p:cNvGrpSpPr/>
        <p:nvPr/>
      </p:nvGrpSpPr>
      <p:grpSpPr>
        <a:xfrm>
          <a:off x="0" y="0"/>
          <a:ext cx="0" cy="0"/>
          <a:chOff x="0" y="0"/>
          <a:chExt cx="0" cy="0"/>
        </a:xfrm>
      </p:grpSpPr>
      <p:sp>
        <p:nvSpPr>
          <p:cNvPr id="22" name="鳄梨和酸橙"/>
          <p:cNvSpPr>
            <a:spLocks noGrp="1"/>
          </p:cNvSpPr>
          <p:nvPr>
            <p:ph type="pic" sz="quarter" idx="21"/>
          </p:nvPr>
        </p:nvSpPr>
        <p:spPr>
          <a:xfrm>
            <a:off x="4357885" y="8018929"/>
            <a:ext cx="4628020" cy="2771831"/>
          </a:xfrm>
          <a:prstGeom prst="rect">
            <a:avLst/>
          </a:prstGeom>
        </p:spPr>
        <p:txBody>
          <a:bodyPr lIns="91439" tIns="45719" rIns="91439" bIns="45719">
            <a:noAutofit/>
          </a:bodyPr>
          <a:lstStyle/>
          <a:p/>
        </p:txBody>
      </p:sp>
      <p:sp>
        <p:nvSpPr>
          <p:cNvPr id="23" name="演示文稿标题"/>
          <p:cNvSpPr txBox="1">
            <a:spLocks noGrp="1"/>
          </p:cNvSpPr>
          <p:nvPr>
            <p:ph type="title" hasCustomPrompt="1"/>
          </p:nvPr>
        </p:nvSpPr>
        <p:spPr>
          <a:xfrm>
            <a:off x="4766627" y="9475898"/>
            <a:ext cx="3801745" cy="804301"/>
          </a:xfrm>
          <a:prstGeom prst="rect">
            <a:avLst/>
          </a:prstGeom>
          <a:ln w="12700"/>
        </p:spPr>
        <p:txBody>
          <a:bodyPr lIns="8790" tIns="8790" rIns="8790" bIns="8790"/>
          <a:lstStyle>
            <a:lvl1pPr algn="l" defTabSz="3352800">
              <a:lnSpc>
                <a:spcPct val="80000"/>
              </a:lnSpc>
              <a:defRPr sz="15000" b="1" spc="-300">
                <a:latin typeface="+mn-lt"/>
                <a:ea typeface="+mn-ea"/>
                <a:cs typeface="+mn-cs"/>
                <a:sym typeface="Helvetica Neue" panose="02000503000000020004"/>
              </a:defRPr>
            </a:lvl1pPr>
          </a:lstStyle>
          <a:p>
            <a:r>
              <a:t>演示文稿标题</a:t>
            </a:r>
          </a:p>
        </p:txBody>
      </p:sp>
      <p:sp>
        <p:nvSpPr>
          <p:cNvPr id="24" name="作者和日期"/>
          <p:cNvSpPr txBox="1">
            <a:spLocks noGrp="1"/>
          </p:cNvSpPr>
          <p:nvPr>
            <p:ph type="body" sz="quarter" idx="22" hasCustomPrompt="1"/>
          </p:nvPr>
        </p:nvSpPr>
        <p:spPr>
          <a:xfrm>
            <a:off x="4766833" y="8434478"/>
            <a:ext cx="3801334" cy="110220"/>
          </a:xfrm>
          <a:prstGeom prst="rect">
            <a:avLst/>
          </a:prstGeom>
          <a:ln w="12700"/>
        </p:spPr>
        <p:txBody>
          <a:bodyPr lIns="7911" tIns="7911" rIns="7911" bIns="7911"/>
          <a:lstStyle>
            <a:lvl1pPr algn="l" defTabSz="454025">
              <a:defRPr sz="1760" b="1"/>
            </a:lvl1pPr>
          </a:lstStyle>
          <a:p>
            <a:r>
              <a:t>作者和日期</a:t>
            </a:r>
          </a:p>
        </p:txBody>
      </p:sp>
      <p:sp>
        <p:nvSpPr>
          <p:cNvPr id="25" name="正文级别 1…"/>
          <p:cNvSpPr txBox="1">
            <a:spLocks noGrp="1"/>
          </p:cNvSpPr>
          <p:nvPr>
            <p:ph type="body" sz="quarter" idx="1" hasCustomPrompt="1"/>
          </p:nvPr>
        </p:nvSpPr>
        <p:spPr>
          <a:xfrm>
            <a:off x="4766627" y="10251995"/>
            <a:ext cx="3801745" cy="193272"/>
          </a:xfrm>
          <a:prstGeom prst="rect">
            <a:avLst/>
          </a:prstGeom>
          <a:ln w="12700"/>
        </p:spPr>
        <p:txBody>
          <a:bodyPr lIns="8790" tIns="8790" rIns="8790" bIns="8790"/>
          <a:lstStyle>
            <a:lvl1pPr algn="l">
              <a:defRPr sz="7000" b="1"/>
            </a:lvl1pPr>
            <a:lvl2pPr indent="457200" algn="l">
              <a:defRPr sz="7000" b="1"/>
            </a:lvl2pPr>
            <a:lvl3pPr indent="914400" algn="l">
              <a:defRPr sz="7000" b="1"/>
            </a:lvl3pPr>
            <a:lvl4pPr indent="1371600" algn="l">
              <a:defRPr sz="7000" b="1"/>
            </a:lvl4pPr>
            <a:lvl5pPr indent="1828800" algn="l">
              <a:defRPr sz="7000" b="1"/>
            </a:lvl5pPr>
          </a:lstStyle>
          <a:p>
            <a:r>
              <a:t>演示文稿副标题</a:t>
            </a:r>
          </a:p>
          <a:p>
            <a:pPr lvl="1"/>
          </a:p>
          <a:p>
            <a:pPr lvl="2"/>
          </a:p>
          <a:p>
            <a:pPr lvl="3"/>
          </a:p>
          <a:p>
            <a:pPr lvl="4"/>
          </a:p>
        </p:txBody>
      </p:sp>
      <p:sp>
        <p:nvSpPr>
          <p:cNvPr id="26" name="幻灯片编号"/>
          <p:cNvSpPr txBox="1">
            <a:spLocks noGrp="1"/>
          </p:cNvSpPr>
          <p:nvPr>
            <p:ph type="sldNum" sz="quarter" idx="2"/>
          </p:nvPr>
        </p:nvSpPr>
        <p:spPr>
          <a:xfrm>
            <a:off x="6510054" y="10256094"/>
            <a:ext cx="312729" cy="315270"/>
          </a:xfrm>
          <a:prstGeom prst="rect">
            <a:avLst/>
          </a:prstGeom>
          <a:ln w="12700"/>
        </p:spPr>
        <p:txBody>
          <a:bodyPr lIns="8790" tIns="8790" rIns="8790" bIns="8790" anchor="b">
            <a:spAutoFit/>
          </a:bodyPr>
          <a:lstStyle>
            <a:lvl1pPr algn="ctr" defTabSz="803275">
              <a:defRPr sz="2000">
                <a:latin typeface="+mn-lt"/>
                <a:ea typeface="+mn-ea"/>
                <a:cs typeface="+mn-cs"/>
                <a:sym typeface="Helvetica Neue" panose="02000503000000020004"/>
              </a:defRPr>
            </a:lvl1pPr>
          </a:lstStyle>
          <a:p>
            <a:fld id="{86CB4B4D-7CA3-9044-876B-883B54F8677D}" type="slidenum">
              <a:rPr/>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p:cSld name="标题与照片（备选）">
    <p:spTree>
      <p:nvGrpSpPr>
        <p:cNvPr id="1" name=""/>
        <p:cNvGrpSpPr/>
        <p:nvPr/>
      </p:nvGrpSpPr>
      <p:grpSpPr>
        <a:xfrm>
          <a:off x="0" y="0"/>
          <a:ext cx="0" cy="0"/>
          <a:chOff x="0" y="0"/>
          <a:chExt cx="0" cy="0"/>
        </a:xfrm>
      </p:grpSpPr>
      <p:sp>
        <p:nvSpPr>
          <p:cNvPr id="33" name="一碗三文鱼饼、沙拉和鹰嘴豆泥"/>
          <p:cNvSpPr>
            <a:spLocks noGrp="1"/>
          </p:cNvSpPr>
          <p:nvPr>
            <p:ph type="pic" sz="quarter" idx="21"/>
          </p:nvPr>
        </p:nvSpPr>
        <p:spPr>
          <a:xfrm>
            <a:off x="6456536" y="8207917"/>
            <a:ext cx="2101478" cy="2445863"/>
          </a:xfrm>
          <a:prstGeom prst="rect">
            <a:avLst/>
          </a:prstGeom>
        </p:spPr>
        <p:txBody>
          <a:bodyPr lIns="91439" tIns="45719" rIns="91439" bIns="45719">
            <a:noAutofit/>
          </a:bodyPr>
          <a:lstStyle/>
          <a:p/>
        </p:txBody>
      </p:sp>
      <p:sp>
        <p:nvSpPr>
          <p:cNvPr id="34" name="幻灯片标题"/>
          <p:cNvSpPr txBox="1">
            <a:spLocks noGrp="1"/>
          </p:cNvSpPr>
          <p:nvPr>
            <p:ph type="title" hasCustomPrompt="1"/>
          </p:nvPr>
        </p:nvSpPr>
        <p:spPr>
          <a:xfrm>
            <a:off x="4766627" y="8462832"/>
            <a:ext cx="1692107" cy="1017838"/>
          </a:xfrm>
          <a:prstGeom prst="rect">
            <a:avLst/>
          </a:prstGeom>
          <a:ln w="12700"/>
        </p:spPr>
        <p:txBody>
          <a:bodyPr lIns="8790" tIns="8790" rIns="8790" bIns="8790"/>
          <a:lstStyle>
            <a:lvl1pPr algn="l" defTabSz="3352800">
              <a:lnSpc>
                <a:spcPct val="80000"/>
              </a:lnSpc>
              <a:defRPr sz="11000" b="1" spc="-220">
                <a:latin typeface="+mn-lt"/>
                <a:ea typeface="+mn-ea"/>
                <a:cs typeface="+mn-cs"/>
                <a:sym typeface="Helvetica Neue" panose="02000503000000020004"/>
              </a:defRPr>
            </a:lvl1pPr>
          </a:lstStyle>
          <a:p>
            <a:r>
              <a:t>幻灯片标题</a:t>
            </a:r>
          </a:p>
        </p:txBody>
      </p:sp>
      <p:sp>
        <p:nvSpPr>
          <p:cNvPr id="35" name="正文级别 1…"/>
          <p:cNvSpPr txBox="1">
            <a:spLocks noGrp="1"/>
          </p:cNvSpPr>
          <p:nvPr>
            <p:ph type="body" sz="quarter" idx="1" hasCustomPrompt="1"/>
          </p:nvPr>
        </p:nvSpPr>
        <p:spPr>
          <a:xfrm>
            <a:off x="4766627" y="9464802"/>
            <a:ext cx="1692107" cy="931866"/>
          </a:xfrm>
          <a:prstGeom prst="rect">
            <a:avLst/>
          </a:prstGeom>
          <a:ln w="12700"/>
        </p:spPr>
        <p:txBody>
          <a:bodyPr lIns="8790" tIns="8790" rIns="8790" bIns="8790"/>
          <a:lstStyle>
            <a:lvl1pPr algn="l">
              <a:defRPr sz="7000" b="1"/>
            </a:lvl1pPr>
            <a:lvl2pPr indent="457200" algn="l">
              <a:defRPr sz="7000" b="1"/>
            </a:lvl2pPr>
            <a:lvl3pPr indent="914400" algn="l">
              <a:defRPr sz="7000" b="1"/>
            </a:lvl3pPr>
            <a:lvl4pPr indent="1371600" algn="l">
              <a:defRPr sz="7000" b="1"/>
            </a:lvl4pPr>
            <a:lvl5pPr indent="1828800" algn="l">
              <a:defRPr sz="7000" b="1"/>
            </a:lvl5pPr>
          </a:lstStyle>
          <a:p>
            <a:r>
              <a:t>幻灯片副标题</a:t>
            </a:r>
          </a:p>
          <a:p>
            <a:pPr lvl="1"/>
          </a:p>
          <a:p>
            <a:pPr lvl="2"/>
          </a:p>
          <a:p>
            <a:pPr lvl="3"/>
          </a:p>
          <a:p>
            <a:pPr lvl="4"/>
          </a:p>
        </p:txBody>
      </p:sp>
      <p:sp>
        <p:nvSpPr>
          <p:cNvPr id="36" name="幻灯片编号"/>
          <p:cNvSpPr txBox="1">
            <a:spLocks noGrp="1"/>
          </p:cNvSpPr>
          <p:nvPr>
            <p:ph type="sldNum" sz="quarter" idx="2"/>
          </p:nvPr>
        </p:nvSpPr>
        <p:spPr>
          <a:xfrm>
            <a:off x="6510054" y="10256827"/>
            <a:ext cx="312729" cy="315269"/>
          </a:xfrm>
          <a:prstGeom prst="rect">
            <a:avLst/>
          </a:prstGeom>
          <a:ln w="12700"/>
        </p:spPr>
        <p:txBody>
          <a:bodyPr lIns="8790" tIns="8790" rIns="8790" bIns="8790" anchor="b">
            <a:spAutoFit/>
          </a:bodyPr>
          <a:lstStyle>
            <a:lvl1pPr algn="ctr" defTabSz="803275">
              <a:defRPr sz="2000">
                <a:latin typeface="+mn-lt"/>
                <a:ea typeface="+mn-ea"/>
                <a:cs typeface="+mn-cs"/>
                <a:sym typeface="Helvetica Neue" panose="02000503000000020004"/>
              </a:defRPr>
            </a:lvl1pPr>
          </a:lstStyle>
          <a:p>
            <a:fld id="{86CB4B4D-7CA3-9044-876B-883B54F8677D}" type="slidenum">
              <a:rPr/>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p:cSld name="标题与项目符号">
    <p:spTree>
      <p:nvGrpSpPr>
        <p:cNvPr id="1" name=""/>
        <p:cNvGrpSpPr/>
        <p:nvPr/>
      </p:nvGrpSpPr>
      <p:grpSpPr>
        <a:xfrm>
          <a:off x="0" y="0"/>
          <a:ext cx="0" cy="0"/>
          <a:chOff x="0" y="0"/>
          <a:chExt cx="0" cy="0"/>
        </a:xfrm>
      </p:grpSpPr>
      <p:sp>
        <p:nvSpPr>
          <p:cNvPr id="43" name="幻灯片标题"/>
          <p:cNvSpPr txBox="1">
            <a:spLocks noGrp="1"/>
          </p:cNvSpPr>
          <p:nvPr>
            <p:ph type="title" hasCustomPrompt="1"/>
          </p:nvPr>
        </p:nvSpPr>
        <p:spPr>
          <a:xfrm>
            <a:off x="4766627" y="8429869"/>
            <a:ext cx="3801745" cy="247987"/>
          </a:xfrm>
          <a:prstGeom prst="rect">
            <a:avLst/>
          </a:prstGeom>
          <a:ln w="12700"/>
        </p:spPr>
        <p:txBody>
          <a:bodyPr lIns="8790" tIns="8790" rIns="8790" bIns="8790" anchor="t"/>
          <a:lstStyle>
            <a:lvl1pPr algn="l" defTabSz="3352800">
              <a:lnSpc>
                <a:spcPct val="80000"/>
              </a:lnSpc>
              <a:defRPr sz="11000" b="1" spc="-220">
                <a:latin typeface="+mn-lt"/>
                <a:ea typeface="+mn-ea"/>
                <a:cs typeface="+mn-cs"/>
                <a:sym typeface="Helvetica Neue" panose="02000503000000020004"/>
              </a:defRPr>
            </a:lvl1pPr>
          </a:lstStyle>
          <a:p>
            <a:r>
              <a:t>幻灯片标题</a:t>
            </a:r>
          </a:p>
        </p:txBody>
      </p:sp>
      <p:sp>
        <p:nvSpPr>
          <p:cNvPr id="44" name="幻灯片副标题"/>
          <p:cNvSpPr txBox="1">
            <a:spLocks noGrp="1"/>
          </p:cNvSpPr>
          <p:nvPr>
            <p:ph type="body" sz="quarter" idx="21" hasCustomPrompt="1"/>
          </p:nvPr>
        </p:nvSpPr>
        <p:spPr>
          <a:xfrm>
            <a:off x="4766627" y="8653683"/>
            <a:ext cx="3801745" cy="161750"/>
          </a:xfrm>
          <a:prstGeom prst="rect">
            <a:avLst/>
          </a:prstGeom>
          <a:ln w="12700"/>
        </p:spPr>
        <p:txBody>
          <a:bodyPr lIns="7911" tIns="7911" rIns="7911" bIns="7911"/>
          <a:lstStyle>
            <a:lvl1pPr algn="l" defTabSz="454025">
              <a:defRPr sz="2800" b="1"/>
            </a:lvl1pPr>
          </a:lstStyle>
          <a:p>
            <a:r>
              <a:t>幻灯片副标题</a:t>
            </a:r>
          </a:p>
        </p:txBody>
      </p:sp>
      <p:sp>
        <p:nvSpPr>
          <p:cNvPr id="45" name="正文级别 1…"/>
          <p:cNvSpPr txBox="1">
            <a:spLocks noGrp="1"/>
          </p:cNvSpPr>
          <p:nvPr>
            <p:ph type="body" sz="quarter" idx="1" hasCustomPrompt="1"/>
          </p:nvPr>
        </p:nvSpPr>
        <p:spPr>
          <a:xfrm>
            <a:off x="4766627" y="8978217"/>
            <a:ext cx="3801745" cy="1428577"/>
          </a:xfrm>
          <a:prstGeom prst="rect">
            <a:avLst/>
          </a:prstGeom>
          <a:ln w="12700"/>
        </p:spPr>
        <p:txBody>
          <a:bodyPr lIns="8790" tIns="8790" rIns="8790" bIns="8790"/>
          <a:lstStyle>
            <a:lvl1pPr marL="762000" indent="-762000" algn="l" defTabSz="3352800">
              <a:lnSpc>
                <a:spcPct val="90000"/>
              </a:lnSpc>
              <a:spcBef>
                <a:spcPts val="6100"/>
              </a:spcBef>
              <a:buSzPct val="123000"/>
              <a:buChar char="•"/>
              <a:defRPr sz="6000"/>
            </a:lvl1pPr>
            <a:lvl2pPr marL="1371600" indent="-762000" algn="l" defTabSz="3352800">
              <a:lnSpc>
                <a:spcPct val="90000"/>
              </a:lnSpc>
              <a:spcBef>
                <a:spcPts val="6100"/>
              </a:spcBef>
              <a:buSzPct val="123000"/>
              <a:buChar char="•"/>
              <a:defRPr sz="6000"/>
            </a:lvl2pPr>
            <a:lvl3pPr marL="1981200" indent="-762000" algn="l" defTabSz="3352800">
              <a:lnSpc>
                <a:spcPct val="90000"/>
              </a:lnSpc>
              <a:spcBef>
                <a:spcPts val="6100"/>
              </a:spcBef>
              <a:buSzPct val="123000"/>
              <a:buChar char="•"/>
              <a:defRPr sz="6000"/>
            </a:lvl3pPr>
            <a:lvl4pPr marL="2590800" indent="-762000" algn="l" defTabSz="3352800">
              <a:lnSpc>
                <a:spcPct val="90000"/>
              </a:lnSpc>
              <a:spcBef>
                <a:spcPts val="6100"/>
              </a:spcBef>
              <a:buSzPct val="123000"/>
              <a:buChar char="•"/>
              <a:defRPr sz="6000"/>
            </a:lvl4pPr>
            <a:lvl5pPr marL="3200400" indent="-762000" algn="l" defTabSz="3352800">
              <a:lnSpc>
                <a:spcPct val="90000"/>
              </a:lnSpc>
              <a:spcBef>
                <a:spcPts val="6100"/>
              </a:spcBef>
              <a:buSzPct val="123000"/>
              <a:buChar char="•"/>
              <a:defRPr sz="6000"/>
            </a:lvl5pPr>
          </a:lstStyle>
          <a:p>
            <a:r>
              <a:t>幻灯片项目符号文本</a:t>
            </a:r>
          </a:p>
          <a:p>
            <a:pPr lvl="1"/>
          </a:p>
          <a:p>
            <a:pPr lvl="2"/>
          </a:p>
          <a:p>
            <a:pPr lvl="3"/>
          </a:p>
          <a:p>
            <a:pPr lvl="4"/>
          </a:p>
        </p:txBody>
      </p:sp>
      <p:sp>
        <p:nvSpPr>
          <p:cNvPr id="46" name="幻灯片编号"/>
          <p:cNvSpPr txBox="1">
            <a:spLocks noGrp="1"/>
          </p:cNvSpPr>
          <p:nvPr>
            <p:ph type="sldNum" sz="quarter" idx="2"/>
          </p:nvPr>
        </p:nvSpPr>
        <p:spPr>
          <a:xfrm>
            <a:off x="6510054" y="10256094"/>
            <a:ext cx="312729" cy="315270"/>
          </a:xfrm>
          <a:prstGeom prst="rect">
            <a:avLst/>
          </a:prstGeom>
          <a:ln w="12700"/>
        </p:spPr>
        <p:txBody>
          <a:bodyPr lIns="8790" tIns="8790" rIns="8790" bIns="8790" anchor="b">
            <a:spAutoFit/>
          </a:bodyPr>
          <a:lstStyle>
            <a:lvl1pPr algn="ctr" defTabSz="803275">
              <a:defRPr sz="2000">
                <a:latin typeface="+mn-lt"/>
                <a:ea typeface="+mn-ea"/>
                <a:cs typeface="+mn-cs"/>
                <a:sym typeface="Helvetica Neue" panose="02000503000000020004"/>
              </a:defRPr>
            </a:lvl1pPr>
          </a:lstStyle>
          <a:p>
            <a:fld id="{86CB4B4D-7CA3-9044-876B-883B54F8677D}" type="slidenum">
              <a:rPr/>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p:cSld name="项目符号">
    <p:spTree>
      <p:nvGrpSpPr>
        <p:cNvPr id="1" name=""/>
        <p:cNvGrpSpPr/>
        <p:nvPr/>
      </p:nvGrpSpPr>
      <p:grpSpPr>
        <a:xfrm>
          <a:off x="0" y="0"/>
          <a:ext cx="0" cy="0"/>
          <a:chOff x="0" y="0"/>
          <a:chExt cx="0" cy="0"/>
        </a:xfrm>
      </p:grpSpPr>
      <p:sp>
        <p:nvSpPr>
          <p:cNvPr id="53" name="正文级别 1…"/>
          <p:cNvSpPr txBox="1">
            <a:spLocks noGrp="1"/>
          </p:cNvSpPr>
          <p:nvPr>
            <p:ph type="body" sz="quarter" idx="1" hasCustomPrompt="1"/>
          </p:nvPr>
        </p:nvSpPr>
        <p:spPr>
          <a:xfrm>
            <a:off x="4766627" y="8978217"/>
            <a:ext cx="3801745" cy="1428577"/>
          </a:xfrm>
          <a:prstGeom prst="rect">
            <a:avLst/>
          </a:prstGeom>
          <a:ln w="12700"/>
        </p:spPr>
        <p:txBody>
          <a:bodyPr lIns="8790" tIns="8790" rIns="8790" bIns="8790" numCol="2" spcCol="190087"/>
          <a:lstStyle>
            <a:lvl1pPr marL="762000" indent="-762000" algn="l" defTabSz="3352800">
              <a:lnSpc>
                <a:spcPct val="90000"/>
              </a:lnSpc>
              <a:spcBef>
                <a:spcPts val="6100"/>
              </a:spcBef>
              <a:buSzPct val="123000"/>
              <a:buChar char="•"/>
              <a:defRPr sz="6000"/>
            </a:lvl1pPr>
            <a:lvl2pPr marL="1371600" indent="-762000" algn="l" defTabSz="3352800">
              <a:lnSpc>
                <a:spcPct val="90000"/>
              </a:lnSpc>
              <a:spcBef>
                <a:spcPts val="6100"/>
              </a:spcBef>
              <a:buSzPct val="123000"/>
              <a:buChar char="•"/>
              <a:defRPr sz="6000"/>
            </a:lvl2pPr>
            <a:lvl3pPr marL="1981200" indent="-762000" algn="l" defTabSz="3352800">
              <a:lnSpc>
                <a:spcPct val="90000"/>
              </a:lnSpc>
              <a:spcBef>
                <a:spcPts val="6100"/>
              </a:spcBef>
              <a:buSzPct val="123000"/>
              <a:buChar char="•"/>
              <a:defRPr sz="6000"/>
            </a:lvl3pPr>
            <a:lvl4pPr marL="2590800" indent="-762000" algn="l" defTabSz="3352800">
              <a:lnSpc>
                <a:spcPct val="90000"/>
              </a:lnSpc>
              <a:spcBef>
                <a:spcPts val="6100"/>
              </a:spcBef>
              <a:buSzPct val="123000"/>
              <a:buChar char="•"/>
              <a:defRPr sz="6000"/>
            </a:lvl4pPr>
            <a:lvl5pPr marL="3200400" indent="-762000" algn="l" defTabSz="3352800">
              <a:lnSpc>
                <a:spcPct val="90000"/>
              </a:lnSpc>
              <a:spcBef>
                <a:spcPts val="6100"/>
              </a:spcBef>
              <a:buSzPct val="123000"/>
              <a:buChar char="•"/>
              <a:defRPr sz="6000"/>
            </a:lvl5pPr>
          </a:lstStyle>
          <a:p>
            <a:r>
              <a:t>幻灯片项目符号文本</a:t>
            </a:r>
          </a:p>
          <a:p>
            <a:pPr lvl="1"/>
          </a:p>
          <a:p>
            <a:pPr lvl="2"/>
          </a:p>
          <a:p>
            <a:pPr lvl="3"/>
          </a:p>
          <a:p>
            <a:pPr lvl="4"/>
          </a:p>
        </p:txBody>
      </p:sp>
      <p:sp>
        <p:nvSpPr>
          <p:cNvPr id="54" name="幻灯片编号"/>
          <p:cNvSpPr txBox="1">
            <a:spLocks noGrp="1"/>
          </p:cNvSpPr>
          <p:nvPr>
            <p:ph type="sldNum" sz="quarter" idx="2"/>
          </p:nvPr>
        </p:nvSpPr>
        <p:spPr>
          <a:xfrm>
            <a:off x="6510054" y="10256094"/>
            <a:ext cx="312729" cy="315270"/>
          </a:xfrm>
          <a:prstGeom prst="rect">
            <a:avLst/>
          </a:prstGeom>
          <a:ln w="12700"/>
        </p:spPr>
        <p:txBody>
          <a:bodyPr lIns="8790" tIns="8790" rIns="8790" bIns="8790" anchor="b">
            <a:spAutoFit/>
          </a:bodyPr>
          <a:lstStyle>
            <a:lvl1pPr algn="ctr" defTabSz="803275">
              <a:defRPr sz="2000">
                <a:latin typeface="+mn-lt"/>
                <a:ea typeface="+mn-ea"/>
                <a:cs typeface="+mn-cs"/>
                <a:sym typeface="Helvetica Neue" panose="02000503000000020004"/>
              </a:defRPr>
            </a:lvl1pPr>
          </a:lstStyle>
          <a:p>
            <a:fld id="{86CB4B4D-7CA3-9044-876B-883B54F8677D}" type="slidenum">
              <a:rPr/>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0">
  <p:cSld name="标题、项目符号与照片">
    <p:spTree>
      <p:nvGrpSpPr>
        <p:cNvPr id="1" name=""/>
        <p:cNvGrpSpPr/>
        <p:nvPr/>
      </p:nvGrpSpPr>
      <p:grpSpPr>
        <a:xfrm>
          <a:off x="0" y="0"/>
          <a:ext cx="0" cy="0"/>
          <a:chOff x="0" y="0"/>
          <a:chExt cx="0" cy="0"/>
        </a:xfrm>
      </p:grpSpPr>
      <p:sp>
        <p:nvSpPr>
          <p:cNvPr id="61" name="幻灯片副标题"/>
          <p:cNvSpPr txBox="1">
            <a:spLocks noGrp="1"/>
          </p:cNvSpPr>
          <p:nvPr>
            <p:ph type="body" sz="quarter" idx="21" hasCustomPrompt="1"/>
          </p:nvPr>
        </p:nvSpPr>
        <p:spPr>
          <a:xfrm>
            <a:off x="4766627" y="8653683"/>
            <a:ext cx="1692107" cy="161750"/>
          </a:xfrm>
          <a:prstGeom prst="rect">
            <a:avLst/>
          </a:prstGeom>
          <a:ln w="12700"/>
        </p:spPr>
        <p:txBody>
          <a:bodyPr lIns="7911" tIns="7911" rIns="7911" bIns="7911"/>
          <a:lstStyle>
            <a:lvl1pPr algn="l" defTabSz="454025">
              <a:defRPr sz="2800" b="1"/>
            </a:lvl1pPr>
          </a:lstStyle>
          <a:p>
            <a:r>
              <a:t>幻灯片副标题</a:t>
            </a:r>
          </a:p>
        </p:txBody>
      </p:sp>
      <p:sp>
        <p:nvSpPr>
          <p:cNvPr id="62" name="正文级别 1…"/>
          <p:cNvSpPr txBox="1">
            <a:spLocks noGrp="1"/>
          </p:cNvSpPr>
          <p:nvPr>
            <p:ph type="body" sz="quarter" idx="1" hasCustomPrompt="1"/>
          </p:nvPr>
        </p:nvSpPr>
        <p:spPr>
          <a:xfrm>
            <a:off x="4766627" y="8978217"/>
            <a:ext cx="1692107" cy="1428684"/>
          </a:xfrm>
          <a:prstGeom prst="rect">
            <a:avLst/>
          </a:prstGeom>
          <a:ln w="12700"/>
        </p:spPr>
        <p:txBody>
          <a:bodyPr lIns="8790" tIns="8790" rIns="8790" bIns="8790"/>
          <a:lstStyle>
            <a:lvl1pPr marL="762000" indent="-762000" algn="l" defTabSz="3352800">
              <a:lnSpc>
                <a:spcPct val="90000"/>
              </a:lnSpc>
              <a:spcBef>
                <a:spcPts val="6100"/>
              </a:spcBef>
              <a:buSzPct val="123000"/>
              <a:buChar char="•"/>
              <a:defRPr sz="6000"/>
            </a:lvl1pPr>
            <a:lvl2pPr marL="1371600" indent="-762000" algn="l" defTabSz="3352800">
              <a:lnSpc>
                <a:spcPct val="90000"/>
              </a:lnSpc>
              <a:spcBef>
                <a:spcPts val="6100"/>
              </a:spcBef>
              <a:buSzPct val="123000"/>
              <a:buChar char="•"/>
              <a:defRPr sz="6000"/>
            </a:lvl2pPr>
            <a:lvl3pPr marL="1981200" indent="-762000" algn="l" defTabSz="3352800">
              <a:lnSpc>
                <a:spcPct val="90000"/>
              </a:lnSpc>
              <a:spcBef>
                <a:spcPts val="6100"/>
              </a:spcBef>
              <a:buSzPct val="123000"/>
              <a:buChar char="•"/>
              <a:defRPr sz="6000"/>
            </a:lvl3pPr>
            <a:lvl4pPr marL="2590800" indent="-762000" algn="l" defTabSz="3352800">
              <a:lnSpc>
                <a:spcPct val="90000"/>
              </a:lnSpc>
              <a:spcBef>
                <a:spcPts val="6100"/>
              </a:spcBef>
              <a:buSzPct val="123000"/>
              <a:buChar char="•"/>
              <a:defRPr sz="6000"/>
            </a:lvl4pPr>
            <a:lvl5pPr marL="3200400" indent="-762000" algn="l" defTabSz="3352800">
              <a:lnSpc>
                <a:spcPct val="90000"/>
              </a:lnSpc>
              <a:spcBef>
                <a:spcPts val="6100"/>
              </a:spcBef>
              <a:buSzPct val="123000"/>
              <a:buChar char="•"/>
              <a:defRPr sz="6000"/>
            </a:lvl5pPr>
          </a:lstStyle>
          <a:p>
            <a:r>
              <a:t>幻灯片项目符号文本</a:t>
            </a:r>
          </a:p>
          <a:p>
            <a:pPr lvl="1"/>
          </a:p>
          <a:p>
            <a:pPr lvl="2"/>
          </a:p>
          <a:p>
            <a:pPr lvl="3"/>
          </a:p>
          <a:p>
            <a:pPr lvl="4"/>
          </a:p>
        </p:txBody>
      </p:sp>
      <p:sp>
        <p:nvSpPr>
          <p:cNvPr id="63" name="一碗宽意大利面配有欧芹黄油、烤榛子和帕尔马干酪"/>
          <p:cNvSpPr>
            <a:spLocks noGrp="1"/>
          </p:cNvSpPr>
          <p:nvPr>
            <p:ph type="pic" sz="quarter" idx="22"/>
          </p:nvPr>
        </p:nvSpPr>
        <p:spPr>
          <a:xfrm>
            <a:off x="6667500" y="8172607"/>
            <a:ext cx="1888998" cy="2518664"/>
          </a:xfrm>
          <a:prstGeom prst="rect">
            <a:avLst/>
          </a:prstGeom>
        </p:spPr>
        <p:txBody>
          <a:bodyPr lIns="91439" tIns="45719" rIns="91439" bIns="45719">
            <a:noAutofit/>
          </a:bodyPr>
          <a:lstStyle/>
          <a:p/>
        </p:txBody>
      </p:sp>
      <p:sp>
        <p:nvSpPr>
          <p:cNvPr id="64" name="幻灯片标题"/>
          <p:cNvSpPr txBox="1">
            <a:spLocks noGrp="1"/>
          </p:cNvSpPr>
          <p:nvPr>
            <p:ph type="title" hasCustomPrompt="1"/>
          </p:nvPr>
        </p:nvSpPr>
        <p:spPr>
          <a:xfrm>
            <a:off x="4766627" y="8429869"/>
            <a:ext cx="1692107" cy="248323"/>
          </a:xfrm>
          <a:prstGeom prst="rect">
            <a:avLst/>
          </a:prstGeom>
          <a:ln w="12700"/>
        </p:spPr>
        <p:txBody>
          <a:bodyPr lIns="8790" tIns="8790" rIns="8790" bIns="8790" anchor="t"/>
          <a:lstStyle>
            <a:lvl1pPr algn="l" defTabSz="3352800">
              <a:lnSpc>
                <a:spcPct val="80000"/>
              </a:lnSpc>
              <a:defRPr sz="11000" b="1" spc="-220">
                <a:latin typeface="+mn-lt"/>
                <a:ea typeface="+mn-ea"/>
                <a:cs typeface="+mn-cs"/>
                <a:sym typeface="Helvetica Neue" panose="02000503000000020004"/>
              </a:defRPr>
            </a:lvl1pPr>
          </a:lstStyle>
          <a:p>
            <a:r>
              <a:t>幻灯片标题</a:t>
            </a:r>
          </a:p>
        </p:txBody>
      </p:sp>
      <p:sp>
        <p:nvSpPr>
          <p:cNvPr id="65" name="幻灯片编号"/>
          <p:cNvSpPr txBox="1">
            <a:spLocks noGrp="1"/>
          </p:cNvSpPr>
          <p:nvPr>
            <p:ph type="sldNum" sz="quarter" idx="2"/>
          </p:nvPr>
        </p:nvSpPr>
        <p:spPr>
          <a:xfrm>
            <a:off x="6510054" y="10256094"/>
            <a:ext cx="312729" cy="315270"/>
          </a:xfrm>
          <a:prstGeom prst="rect">
            <a:avLst/>
          </a:prstGeom>
          <a:ln w="12700"/>
        </p:spPr>
        <p:txBody>
          <a:bodyPr lIns="8790" tIns="8790" rIns="8790" bIns="8790" anchor="b">
            <a:spAutoFit/>
          </a:bodyPr>
          <a:lstStyle>
            <a:lvl1pPr algn="ctr" defTabSz="803275">
              <a:defRPr sz="2000">
                <a:latin typeface="+mn-lt"/>
                <a:ea typeface="+mn-ea"/>
                <a:cs typeface="+mn-cs"/>
                <a:sym typeface="Helvetica Neue" panose="02000503000000020004"/>
              </a:defRPr>
            </a:lvl1pPr>
          </a:lstStyle>
          <a:p>
            <a:fld id="{86CB4B4D-7CA3-9044-876B-883B54F8677D}" type="slidenum">
              <a:rPr/>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p:cSld name="标题、项目符号与实时视频（小）">
    <p:spTree>
      <p:nvGrpSpPr>
        <p:cNvPr id="1" name=""/>
        <p:cNvGrpSpPr/>
        <p:nvPr/>
      </p:nvGrpSpPr>
      <p:grpSpPr>
        <a:xfrm>
          <a:off x="0" y="0"/>
          <a:ext cx="0" cy="0"/>
          <a:chOff x="0" y="0"/>
          <a:chExt cx="0" cy="0"/>
        </a:xfrm>
      </p:grpSpPr>
      <p:sp>
        <p:nvSpPr>
          <p:cNvPr id="72" name="幻灯片副标题"/>
          <p:cNvSpPr txBox="1">
            <a:spLocks noGrp="1"/>
          </p:cNvSpPr>
          <p:nvPr>
            <p:ph type="body" sz="quarter" idx="21" hasCustomPrompt="1"/>
          </p:nvPr>
        </p:nvSpPr>
        <p:spPr>
          <a:xfrm>
            <a:off x="4766627" y="8653683"/>
            <a:ext cx="1692107" cy="161750"/>
          </a:xfrm>
          <a:prstGeom prst="rect">
            <a:avLst/>
          </a:prstGeom>
          <a:ln w="12700"/>
        </p:spPr>
        <p:txBody>
          <a:bodyPr lIns="7911" tIns="7911" rIns="7911" bIns="7911"/>
          <a:lstStyle>
            <a:lvl1pPr algn="l" defTabSz="454025">
              <a:defRPr sz="2800" b="1"/>
            </a:lvl1pPr>
          </a:lstStyle>
          <a:p>
            <a:r>
              <a:t>幻灯片副标题</a:t>
            </a:r>
          </a:p>
        </p:txBody>
      </p:sp>
      <p:sp>
        <p:nvSpPr>
          <p:cNvPr id="73" name="正文级别 1…"/>
          <p:cNvSpPr txBox="1">
            <a:spLocks noGrp="1"/>
          </p:cNvSpPr>
          <p:nvPr>
            <p:ph type="body" sz="quarter" idx="1" hasCustomPrompt="1"/>
          </p:nvPr>
        </p:nvSpPr>
        <p:spPr>
          <a:xfrm>
            <a:off x="4766627" y="8978217"/>
            <a:ext cx="1692107" cy="1428684"/>
          </a:xfrm>
          <a:prstGeom prst="rect">
            <a:avLst/>
          </a:prstGeom>
          <a:ln w="12700"/>
        </p:spPr>
        <p:txBody>
          <a:bodyPr lIns="8790" tIns="8790" rIns="8790" bIns="8790"/>
          <a:lstStyle>
            <a:lvl1pPr marL="762000" indent="-762000" algn="l" defTabSz="3352800">
              <a:lnSpc>
                <a:spcPct val="90000"/>
              </a:lnSpc>
              <a:spcBef>
                <a:spcPts val="6100"/>
              </a:spcBef>
              <a:buSzPct val="123000"/>
              <a:buChar char="•"/>
              <a:defRPr sz="6000"/>
            </a:lvl1pPr>
            <a:lvl2pPr marL="1371600" indent="-762000" algn="l" defTabSz="3352800">
              <a:lnSpc>
                <a:spcPct val="90000"/>
              </a:lnSpc>
              <a:spcBef>
                <a:spcPts val="6100"/>
              </a:spcBef>
              <a:buSzPct val="123000"/>
              <a:buChar char="•"/>
              <a:defRPr sz="6000"/>
            </a:lvl2pPr>
            <a:lvl3pPr marL="1981200" indent="-762000" algn="l" defTabSz="3352800">
              <a:lnSpc>
                <a:spcPct val="90000"/>
              </a:lnSpc>
              <a:spcBef>
                <a:spcPts val="6100"/>
              </a:spcBef>
              <a:buSzPct val="123000"/>
              <a:buChar char="•"/>
              <a:defRPr sz="6000"/>
            </a:lvl3pPr>
            <a:lvl4pPr marL="2590800" indent="-762000" algn="l" defTabSz="3352800">
              <a:lnSpc>
                <a:spcPct val="90000"/>
              </a:lnSpc>
              <a:spcBef>
                <a:spcPts val="6100"/>
              </a:spcBef>
              <a:buSzPct val="123000"/>
              <a:buChar char="•"/>
              <a:defRPr sz="6000"/>
            </a:lvl4pPr>
            <a:lvl5pPr marL="3200400" indent="-762000" algn="l" defTabSz="3352800">
              <a:lnSpc>
                <a:spcPct val="90000"/>
              </a:lnSpc>
              <a:spcBef>
                <a:spcPts val="6100"/>
              </a:spcBef>
              <a:buSzPct val="123000"/>
              <a:buChar char="•"/>
              <a:defRPr sz="6000"/>
            </a:lvl5pPr>
          </a:lstStyle>
          <a:p>
            <a:r>
              <a:t>幻灯片项目符号文本</a:t>
            </a:r>
          </a:p>
          <a:p>
            <a:pPr lvl="1"/>
          </a:p>
          <a:p>
            <a:pPr lvl="2"/>
          </a:p>
          <a:p>
            <a:pPr lvl="3"/>
          </a:p>
          <a:p>
            <a:pPr lvl="4"/>
          </a:p>
        </p:txBody>
      </p:sp>
      <p:sp>
        <p:nvSpPr>
          <p:cNvPr id="74" name="幻灯片标题"/>
          <p:cNvSpPr txBox="1">
            <a:spLocks noGrp="1"/>
          </p:cNvSpPr>
          <p:nvPr>
            <p:ph type="title" hasCustomPrompt="1"/>
          </p:nvPr>
        </p:nvSpPr>
        <p:spPr>
          <a:xfrm>
            <a:off x="4766627" y="8429869"/>
            <a:ext cx="1692107" cy="248323"/>
          </a:xfrm>
          <a:prstGeom prst="rect">
            <a:avLst/>
          </a:prstGeom>
          <a:ln w="12700"/>
        </p:spPr>
        <p:txBody>
          <a:bodyPr lIns="8790" tIns="8790" rIns="8790" bIns="8790" anchor="t"/>
          <a:lstStyle>
            <a:lvl1pPr algn="l" defTabSz="3352800">
              <a:lnSpc>
                <a:spcPct val="80000"/>
              </a:lnSpc>
              <a:defRPr sz="11000" b="1" spc="-220">
                <a:latin typeface="+mn-lt"/>
                <a:ea typeface="+mn-ea"/>
                <a:cs typeface="+mn-cs"/>
                <a:sym typeface="Helvetica Neue" panose="02000503000000020004"/>
              </a:defRPr>
            </a:lvl1pPr>
          </a:lstStyle>
          <a:p>
            <a:r>
              <a:t>幻灯片标题</a:t>
            </a:r>
          </a:p>
        </p:txBody>
      </p:sp>
      <p:sp>
        <p:nvSpPr>
          <p:cNvPr id="75" name="幻灯片编号"/>
          <p:cNvSpPr txBox="1">
            <a:spLocks noGrp="1"/>
          </p:cNvSpPr>
          <p:nvPr>
            <p:ph type="sldNum" sz="quarter" idx="2"/>
          </p:nvPr>
        </p:nvSpPr>
        <p:spPr>
          <a:xfrm>
            <a:off x="6510054" y="10256094"/>
            <a:ext cx="312729" cy="315270"/>
          </a:xfrm>
          <a:prstGeom prst="rect">
            <a:avLst/>
          </a:prstGeom>
          <a:ln w="12700"/>
        </p:spPr>
        <p:txBody>
          <a:bodyPr lIns="8790" tIns="8790" rIns="8790" bIns="8790" anchor="b">
            <a:spAutoFit/>
          </a:bodyPr>
          <a:lstStyle>
            <a:lvl1pPr algn="ctr" defTabSz="803275">
              <a:defRPr sz="2000">
                <a:latin typeface="+mn-lt"/>
                <a:ea typeface="+mn-ea"/>
                <a:cs typeface="+mn-cs"/>
                <a:sym typeface="Helvetica Neue" panose="02000503000000020004"/>
              </a:defRPr>
            </a:lvl1pPr>
          </a:lstStyle>
          <a:p>
            <a:fld id="{86CB4B4D-7CA3-9044-876B-883B54F8677D}" type="slidenum">
              <a:rPr/>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p:cSld name="标题、项目符号与实时视频（大）">
    <p:spTree>
      <p:nvGrpSpPr>
        <p:cNvPr id="1" name=""/>
        <p:cNvGrpSpPr/>
        <p:nvPr/>
      </p:nvGrpSpPr>
      <p:grpSpPr>
        <a:xfrm>
          <a:off x="0" y="0"/>
          <a:ext cx="0" cy="0"/>
          <a:chOff x="0" y="0"/>
          <a:chExt cx="0" cy="0"/>
        </a:xfrm>
      </p:grpSpPr>
      <p:sp>
        <p:nvSpPr>
          <p:cNvPr id="82" name="幻灯片副标题"/>
          <p:cNvSpPr txBox="1">
            <a:spLocks noGrp="1"/>
          </p:cNvSpPr>
          <p:nvPr>
            <p:ph type="body" sz="quarter" idx="21" hasCustomPrompt="1"/>
          </p:nvPr>
        </p:nvSpPr>
        <p:spPr>
          <a:xfrm>
            <a:off x="4766627" y="8653683"/>
            <a:ext cx="1692107" cy="161750"/>
          </a:xfrm>
          <a:prstGeom prst="rect">
            <a:avLst/>
          </a:prstGeom>
          <a:ln w="12700"/>
        </p:spPr>
        <p:txBody>
          <a:bodyPr lIns="7911" tIns="7911" rIns="7911" bIns="7911"/>
          <a:lstStyle>
            <a:lvl1pPr algn="l" defTabSz="454025">
              <a:defRPr sz="2800" b="1"/>
            </a:lvl1pPr>
          </a:lstStyle>
          <a:p>
            <a:r>
              <a:t>幻灯片副标题</a:t>
            </a:r>
          </a:p>
        </p:txBody>
      </p:sp>
      <p:sp>
        <p:nvSpPr>
          <p:cNvPr id="83" name="正文级别 1…"/>
          <p:cNvSpPr txBox="1">
            <a:spLocks noGrp="1"/>
          </p:cNvSpPr>
          <p:nvPr>
            <p:ph type="body" sz="quarter" idx="1" hasCustomPrompt="1"/>
          </p:nvPr>
        </p:nvSpPr>
        <p:spPr>
          <a:xfrm>
            <a:off x="4766627" y="8978217"/>
            <a:ext cx="1692107" cy="1428684"/>
          </a:xfrm>
          <a:prstGeom prst="rect">
            <a:avLst/>
          </a:prstGeom>
          <a:ln w="12700"/>
        </p:spPr>
        <p:txBody>
          <a:bodyPr lIns="8790" tIns="8790" rIns="8790" bIns="8790"/>
          <a:lstStyle>
            <a:lvl1pPr marL="762000" indent="-762000" algn="l" defTabSz="3352800">
              <a:lnSpc>
                <a:spcPct val="90000"/>
              </a:lnSpc>
              <a:spcBef>
                <a:spcPts val="6100"/>
              </a:spcBef>
              <a:buSzPct val="123000"/>
              <a:buChar char="•"/>
              <a:defRPr sz="6000"/>
            </a:lvl1pPr>
            <a:lvl2pPr marL="1371600" indent="-762000" algn="l" defTabSz="3352800">
              <a:lnSpc>
                <a:spcPct val="90000"/>
              </a:lnSpc>
              <a:spcBef>
                <a:spcPts val="6100"/>
              </a:spcBef>
              <a:buSzPct val="123000"/>
              <a:buChar char="•"/>
              <a:defRPr sz="6000"/>
            </a:lvl2pPr>
            <a:lvl3pPr marL="1981200" indent="-762000" algn="l" defTabSz="3352800">
              <a:lnSpc>
                <a:spcPct val="90000"/>
              </a:lnSpc>
              <a:spcBef>
                <a:spcPts val="6100"/>
              </a:spcBef>
              <a:buSzPct val="123000"/>
              <a:buChar char="•"/>
              <a:defRPr sz="6000"/>
            </a:lvl3pPr>
            <a:lvl4pPr marL="2590800" indent="-762000" algn="l" defTabSz="3352800">
              <a:lnSpc>
                <a:spcPct val="90000"/>
              </a:lnSpc>
              <a:spcBef>
                <a:spcPts val="6100"/>
              </a:spcBef>
              <a:buSzPct val="123000"/>
              <a:buChar char="•"/>
              <a:defRPr sz="6000"/>
            </a:lvl4pPr>
            <a:lvl5pPr marL="3200400" indent="-762000" algn="l" defTabSz="3352800">
              <a:lnSpc>
                <a:spcPct val="90000"/>
              </a:lnSpc>
              <a:spcBef>
                <a:spcPts val="6100"/>
              </a:spcBef>
              <a:buSzPct val="123000"/>
              <a:buChar char="•"/>
              <a:defRPr sz="6000"/>
            </a:lvl5pPr>
          </a:lstStyle>
          <a:p>
            <a:r>
              <a:t>幻灯片项目符号文本</a:t>
            </a:r>
          </a:p>
          <a:p>
            <a:pPr lvl="1"/>
          </a:p>
          <a:p>
            <a:pPr lvl="2"/>
          </a:p>
          <a:p>
            <a:pPr lvl="3"/>
          </a:p>
          <a:p>
            <a:pPr lvl="4"/>
          </a:p>
        </p:txBody>
      </p:sp>
      <p:sp>
        <p:nvSpPr>
          <p:cNvPr id="84" name="幻灯片标题"/>
          <p:cNvSpPr txBox="1">
            <a:spLocks noGrp="1"/>
          </p:cNvSpPr>
          <p:nvPr>
            <p:ph type="title" hasCustomPrompt="1"/>
          </p:nvPr>
        </p:nvSpPr>
        <p:spPr>
          <a:xfrm>
            <a:off x="4766627" y="8429869"/>
            <a:ext cx="1692107" cy="248323"/>
          </a:xfrm>
          <a:prstGeom prst="rect">
            <a:avLst/>
          </a:prstGeom>
          <a:ln w="12700"/>
        </p:spPr>
        <p:txBody>
          <a:bodyPr lIns="8790" tIns="8790" rIns="8790" bIns="8790" anchor="t"/>
          <a:lstStyle>
            <a:lvl1pPr algn="l" defTabSz="3352800">
              <a:lnSpc>
                <a:spcPct val="80000"/>
              </a:lnSpc>
              <a:defRPr sz="11000" b="1" spc="-220">
                <a:latin typeface="+mn-lt"/>
                <a:ea typeface="+mn-ea"/>
                <a:cs typeface="+mn-cs"/>
                <a:sym typeface="Helvetica Neue" panose="02000503000000020004"/>
              </a:defRPr>
            </a:lvl1pPr>
          </a:lstStyle>
          <a:p>
            <a:r>
              <a:t>幻灯片标题</a:t>
            </a:r>
          </a:p>
        </p:txBody>
      </p:sp>
      <p:sp>
        <p:nvSpPr>
          <p:cNvPr id="85" name="幻灯片编号"/>
          <p:cNvSpPr txBox="1">
            <a:spLocks noGrp="1"/>
          </p:cNvSpPr>
          <p:nvPr>
            <p:ph type="sldNum" sz="quarter" idx="2"/>
          </p:nvPr>
        </p:nvSpPr>
        <p:spPr>
          <a:xfrm>
            <a:off x="6510054" y="10256094"/>
            <a:ext cx="312729" cy="315270"/>
          </a:xfrm>
          <a:prstGeom prst="rect">
            <a:avLst/>
          </a:prstGeom>
          <a:ln w="12700"/>
        </p:spPr>
        <p:txBody>
          <a:bodyPr lIns="8790" tIns="8790" rIns="8790" bIns="8790" anchor="b">
            <a:spAutoFit/>
          </a:bodyPr>
          <a:lstStyle>
            <a:lvl1pPr algn="ctr" defTabSz="803275">
              <a:defRPr sz="2000">
                <a:latin typeface="+mn-lt"/>
                <a:ea typeface="+mn-ea"/>
                <a:cs typeface="+mn-cs"/>
                <a:sym typeface="Helvetica Neue" panose="02000503000000020004"/>
              </a:defRPr>
            </a:lvl1pPr>
          </a:lstStyle>
          <a:p>
            <a:fld id="{86CB4B4D-7CA3-9044-876B-883B54F8677D}" type="slidenum">
              <a:rPr/>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p:cSld name="节">
    <p:spTree>
      <p:nvGrpSpPr>
        <p:cNvPr id="1" name=""/>
        <p:cNvGrpSpPr/>
        <p:nvPr/>
      </p:nvGrpSpPr>
      <p:grpSpPr>
        <a:xfrm>
          <a:off x="0" y="0"/>
          <a:ext cx="0" cy="0"/>
          <a:chOff x="0" y="0"/>
          <a:chExt cx="0" cy="0"/>
        </a:xfrm>
      </p:grpSpPr>
      <p:sp>
        <p:nvSpPr>
          <p:cNvPr id="92" name="章节标题"/>
          <p:cNvSpPr txBox="1">
            <a:spLocks noGrp="1"/>
          </p:cNvSpPr>
          <p:nvPr>
            <p:ph type="title" hasCustomPrompt="1"/>
          </p:nvPr>
        </p:nvSpPr>
        <p:spPr>
          <a:xfrm>
            <a:off x="4766627" y="9027600"/>
            <a:ext cx="3801746" cy="804300"/>
          </a:xfrm>
          <a:prstGeom prst="rect">
            <a:avLst/>
          </a:prstGeom>
          <a:ln w="12700"/>
        </p:spPr>
        <p:txBody>
          <a:bodyPr lIns="8790" tIns="8790" rIns="8790" bIns="8790" anchor="ctr"/>
          <a:lstStyle>
            <a:lvl1pPr algn="l" defTabSz="3352800">
              <a:lnSpc>
                <a:spcPct val="80000"/>
              </a:lnSpc>
              <a:defRPr sz="15000" spc="-300"/>
            </a:lvl1pPr>
          </a:lstStyle>
          <a:p>
            <a:r>
              <a:t>章节标题</a:t>
            </a:r>
          </a:p>
        </p:txBody>
      </p:sp>
      <p:sp>
        <p:nvSpPr>
          <p:cNvPr id="93" name="幻灯片编号"/>
          <p:cNvSpPr txBox="1">
            <a:spLocks noGrp="1"/>
          </p:cNvSpPr>
          <p:nvPr>
            <p:ph type="sldNum" sz="quarter" idx="2"/>
          </p:nvPr>
        </p:nvSpPr>
        <p:spPr>
          <a:xfrm>
            <a:off x="6510054" y="10256827"/>
            <a:ext cx="312729" cy="315269"/>
          </a:xfrm>
          <a:prstGeom prst="rect">
            <a:avLst/>
          </a:prstGeom>
          <a:ln w="12700"/>
        </p:spPr>
        <p:txBody>
          <a:bodyPr lIns="8790" tIns="8790" rIns="8790" bIns="8790" anchor="b">
            <a:spAutoFit/>
          </a:bodyPr>
          <a:lstStyle>
            <a:lvl1pPr algn="ctr" defTabSz="803275">
              <a:defRPr sz="2000">
                <a:latin typeface="+mn-lt"/>
                <a:ea typeface="+mn-ea"/>
                <a:cs typeface="+mn-cs"/>
                <a:sym typeface="Helvetica Neue" panose="02000503000000020004"/>
              </a:defRPr>
            </a:lvl1pPr>
          </a:lstStyle>
          <a:p>
            <a:fld id="{86CB4B4D-7CA3-9044-876B-883B54F8677D}" type="slidenum">
              <a:rPr/>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ETU｜智能商业体验专家  保密文档"/>
          <p:cNvSpPr txBox="1"/>
          <p:nvPr/>
        </p:nvSpPr>
        <p:spPr>
          <a:xfrm>
            <a:off x="8492279" y="5968570"/>
            <a:ext cx="4344760" cy="334964"/>
          </a:xfrm>
          <a:prstGeom prst="rect">
            <a:avLst/>
          </a:prstGeom>
          <a:ln w="3175">
            <a:miter lim="400000"/>
          </a:ln>
        </p:spPr>
        <p:txBody>
          <a:bodyPr wrap="none" lIns="27781" tIns="27781" rIns="27781" bIns="27781">
            <a:normAutofit fontScale="92500" lnSpcReduction="10000"/>
          </a:bodyPr>
          <a:lstStyle>
            <a:lvl1pPr algn="r" defTabSz="1134745">
              <a:lnSpc>
                <a:spcPct val="100000"/>
              </a:lnSpc>
              <a:spcBef>
                <a:spcPts val="0"/>
              </a:spcBef>
              <a:defRPr sz="2200">
                <a:latin typeface="Source Han Sans CN Light" panose="020B0500000000000000" charset="-122"/>
                <a:ea typeface="Source Han Sans CN Light" panose="020B0500000000000000" charset="-122"/>
                <a:cs typeface="Source Han Sans CN Light" panose="020B0500000000000000" charset="-122"/>
                <a:sym typeface="Source Han Sans CN Light" panose="020B0500000000000000" charset="-122"/>
              </a:defRPr>
            </a:lvl1pPr>
          </a:lstStyle>
          <a:p>
            <a:r>
              <a:t>ETU｜智能商业体验专家  保密文档</a:t>
            </a:r>
          </a:p>
        </p:txBody>
      </p:sp>
      <p:sp>
        <p:nvSpPr>
          <p:cNvPr id="3" name="标题文本"/>
          <p:cNvSpPr txBox="1">
            <a:spLocks noGrp="1"/>
          </p:cNvSpPr>
          <p:nvPr>
            <p:ph type="title"/>
          </p:nvPr>
        </p:nvSpPr>
        <p:spPr>
          <a:xfrm>
            <a:off x="4931171" y="11637491"/>
            <a:ext cx="11390314" cy="2541985"/>
          </a:xfrm>
          <a:prstGeom prst="rect">
            <a:avLst/>
          </a:prstGeom>
          <a:ln w="3175">
            <a:miter lim="400000"/>
          </a:ln>
        </p:spPr>
        <p:txBody>
          <a:bodyPr lIns="27781" tIns="27781" rIns="27781" bIns="27781" anchor="b">
            <a:normAutofit/>
          </a:bodyPr>
          <a:lstStyle/>
          <a:p>
            <a:r>
              <a:t>标题文本</a:t>
            </a:r>
          </a:p>
        </p:txBody>
      </p:sp>
      <p:sp>
        <p:nvSpPr>
          <p:cNvPr id="4" name="正文级别 1…"/>
          <p:cNvSpPr txBox="1">
            <a:spLocks noGrp="1"/>
          </p:cNvSpPr>
          <p:nvPr>
            <p:ph type="body" idx="1"/>
          </p:nvPr>
        </p:nvSpPr>
        <p:spPr>
          <a:xfrm>
            <a:off x="972343" y="9547820"/>
            <a:ext cx="11390314" cy="868165"/>
          </a:xfrm>
          <a:prstGeom prst="rect">
            <a:avLst/>
          </a:prstGeom>
          <a:ln w="3175">
            <a:miter lim="400000"/>
          </a:ln>
        </p:spPr>
        <p:txBody>
          <a:bodyPr lIns="27781" tIns="27781" rIns="27781" bIns="27781">
            <a:normAutofit/>
          </a:bodyPr>
          <a:lstStyle/>
          <a:p>
            <a:r>
              <a:t>正文级别 1</a:t>
            </a:r>
          </a:p>
          <a:p>
            <a:pPr lvl="1"/>
            <a:r>
              <a:t>正文级别 2</a:t>
            </a:r>
          </a:p>
          <a:p>
            <a:pPr lvl="2"/>
            <a:r>
              <a:t>正文级别 3</a:t>
            </a:r>
          </a:p>
          <a:p>
            <a:pPr lvl="3"/>
            <a:r>
              <a:t>正文级别 4</a:t>
            </a:r>
          </a:p>
          <a:p>
            <a:pPr lvl="4"/>
            <a:r>
              <a:t>正文级别 5</a:t>
            </a:r>
          </a:p>
        </p:txBody>
      </p:sp>
      <p:sp>
        <p:nvSpPr>
          <p:cNvPr id="5" name="幻灯片编号"/>
          <p:cNvSpPr txBox="1">
            <a:spLocks noGrp="1"/>
          </p:cNvSpPr>
          <p:nvPr>
            <p:ph type="sldNum" sz="quarter" idx="2"/>
          </p:nvPr>
        </p:nvSpPr>
        <p:spPr>
          <a:xfrm>
            <a:off x="12302710" y="12721828"/>
            <a:ext cx="514490" cy="461963"/>
          </a:xfrm>
          <a:prstGeom prst="rect">
            <a:avLst/>
          </a:prstGeom>
          <a:ln w="3175">
            <a:miter lim="400000"/>
          </a:ln>
        </p:spPr>
        <p:txBody>
          <a:bodyPr wrap="none" lIns="27781" tIns="27781" rIns="27781" bIns="27781">
            <a:normAutofit/>
          </a:bodyPr>
          <a:lstStyle>
            <a:lvl1pPr algn="r" defTabSz="1134745">
              <a:lnSpc>
                <a:spcPct val="100000"/>
              </a:lnSpc>
              <a:spcBef>
                <a:spcPts val="0"/>
              </a:spcBef>
              <a:defRPr sz="3200">
                <a:latin typeface="Source Han Sans CN Normal" panose="020B0500000000000000" charset="-122"/>
                <a:ea typeface="Source Han Sans CN Normal" panose="020B0500000000000000" charset="-122"/>
                <a:cs typeface="Source Han Sans CN Normal" panose="020B0500000000000000" charset="-122"/>
                <a:sym typeface="Source Han Sans CN Normal" panose="020B0500000000000000" charset="-122"/>
              </a:defRPr>
            </a:lvl1pPr>
          </a:lstStyle>
          <a:p>
            <a:fld id="{86CB4B4D-7CA3-9044-876B-883B54F8677D}" type="slidenum">
              <a:rPr/>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spd="med"/>
  <p:txStyles>
    <p:titleStyle>
      <a:lvl1pPr marL="0" marR="0" indent="0" algn="ctr" defTabSz="1134745" latinLnBrk="0">
        <a:lnSpc>
          <a:spcPct val="100000"/>
        </a:lnSpc>
        <a:spcBef>
          <a:spcPts val="0"/>
        </a:spcBef>
        <a:spcAft>
          <a:spcPts val="0"/>
        </a:spcAft>
        <a:buClrTx/>
        <a:buSzTx/>
        <a:buFontTx/>
        <a:buNone/>
        <a:defRPr sz="15400" b="0" i="0" u="none" strike="noStrike" cap="none" spc="0" baseline="0">
          <a:solidFill>
            <a:srgbClr val="000000"/>
          </a:solidFill>
          <a:uFillTx/>
          <a:latin typeface="Helvetica Neue Medium" panose="02000503000000020004"/>
          <a:ea typeface="Helvetica Neue Medium" panose="02000503000000020004"/>
          <a:cs typeface="Helvetica Neue Medium" panose="02000503000000020004"/>
          <a:sym typeface="Helvetica Neue Medium" panose="02000503000000020004"/>
        </a:defRPr>
      </a:lvl1pPr>
      <a:lvl2pPr marL="0" marR="0" indent="0" algn="ctr" defTabSz="1134745" latinLnBrk="0">
        <a:lnSpc>
          <a:spcPct val="100000"/>
        </a:lnSpc>
        <a:spcBef>
          <a:spcPts val="0"/>
        </a:spcBef>
        <a:spcAft>
          <a:spcPts val="0"/>
        </a:spcAft>
        <a:buClrTx/>
        <a:buSzTx/>
        <a:buFontTx/>
        <a:buNone/>
        <a:defRPr sz="15400" b="0" i="0" u="none" strike="noStrike" cap="none" spc="0" baseline="0">
          <a:solidFill>
            <a:srgbClr val="000000"/>
          </a:solidFill>
          <a:uFillTx/>
          <a:latin typeface="Helvetica Neue Medium" panose="02000503000000020004"/>
          <a:ea typeface="Helvetica Neue Medium" panose="02000503000000020004"/>
          <a:cs typeface="Helvetica Neue Medium" panose="02000503000000020004"/>
          <a:sym typeface="Helvetica Neue Medium" panose="02000503000000020004"/>
        </a:defRPr>
      </a:lvl2pPr>
      <a:lvl3pPr marL="0" marR="0" indent="0" algn="ctr" defTabSz="1134745" latinLnBrk="0">
        <a:lnSpc>
          <a:spcPct val="100000"/>
        </a:lnSpc>
        <a:spcBef>
          <a:spcPts val="0"/>
        </a:spcBef>
        <a:spcAft>
          <a:spcPts val="0"/>
        </a:spcAft>
        <a:buClrTx/>
        <a:buSzTx/>
        <a:buFontTx/>
        <a:buNone/>
        <a:defRPr sz="15400" b="0" i="0" u="none" strike="noStrike" cap="none" spc="0" baseline="0">
          <a:solidFill>
            <a:srgbClr val="000000"/>
          </a:solidFill>
          <a:uFillTx/>
          <a:latin typeface="Helvetica Neue Medium" panose="02000503000000020004"/>
          <a:ea typeface="Helvetica Neue Medium" panose="02000503000000020004"/>
          <a:cs typeface="Helvetica Neue Medium" panose="02000503000000020004"/>
          <a:sym typeface="Helvetica Neue Medium" panose="02000503000000020004"/>
        </a:defRPr>
      </a:lvl3pPr>
      <a:lvl4pPr marL="0" marR="0" indent="0" algn="ctr" defTabSz="1134745" latinLnBrk="0">
        <a:lnSpc>
          <a:spcPct val="100000"/>
        </a:lnSpc>
        <a:spcBef>
          <a:spcPts val="0"/>
        </a:spcBef>
        <a:spcAft>
          <a:spcPts val="0"/>
        </a:spcAft>
        <a:buClrTx/>
        <a:buSzTx/>
        <a:buFontTx/>
        <a:buNone/>
        <a:defRPr sz="15400" b="0" i="0" u="none" strike="noStrike" cap="none" spc="0" baseline="0">
          <a:solidFill>
            <a:srgbClr val="000000"/>
          </a:solidFill>
          <a:uFillTx/>
          <a:latin typeface="Helvetica Neue Medium" panose="02000503000000020004"/>
          <a:ea typeface="Helvetica Neue Medium" panose="02000503000000020004"/>
          <a:cs typeface="Helvetica Neue Medium" panose="02000503000000020004"/>
          <a:sym typeface="Helvetica Neue Medium" panose="02000503000000020004"/>
        </a:defRPr>
      </a:lvl4pPr>
      <a:lvl5pPr marL="0" marR="0" indent="0" algn="ctr" defTabSz="1134745" latinLnBrk="0">
        <a:lnSpc>
          <a:spcPct val="100000"/>
        </a:lnSpc>
        <a:spcBef>
          <a:spcPts val="0"/>
        </a:spcBef>
        <a:spcAft>
          <a:spcPts val="0"/>
        </a:spcAft>
        <a:buClrTx/>
        <a:buSzTx/>
        <a:buFontTx/>
        <a:buNone/>
        <a:defRPr sz="15400" b="0" i="0" u="none" strike="noStrike" cap="none" spc="0" baseline="0">
          <a:solidFill>
            <a:srgbClr val="000000"/>
          </a:solidFill>
          <a:uFillTx/>
          <a:latin typeface="Helvetica Neue Medium" panose="02000503000000020004"/>
          <a:ea typeface="Helvetica Neue Medium" panose="02000503000000020004"/>
          <a:cs typeface="Helvetica Neue Medium" panose="02000503000000020004"/>
          <a:sym typeface="Helvetica Neue Medium" panose="02000503000000020004"/>
        </a:defRPr>
      </a:lvl5pPr>
      <a:lvl6pPr marL="0" marR="0" indent="0" algn="ctr" defTabSz="1134745" latinLnBrk="0">
        <a:lnSpc>
          <a:spcPct val="100000"/>
        </a:lnSpc>
        <a:spcBef>
          <a:spcPts val="0"/>
        </a:spcBef>
        <a:spcAft>
          <a:spcPts val="0"/>
        </a:spcAft>
        <a:buClrTx/>
        <a:buSzTx/>
        <a:buFontTx/>
        <a:buNone/>
        <a:defRPr sz="15400" b="0" i="0" u="none" strike="noStrike" cap="none" spc="0" baseline="0">
          <a:solidFill>
            <a:srgbClr val="000000"/>
          </a:solidFill>
          <a:uFillTx/>
          <a:latin typeface="Helvetica Neue Medium" panose="02000503000000020004"/>
          <a:ea typeface="Helvetica Neue Medium" panose="02000503000000020004"/>
          <a:cs typeface="Helvetica Neue Medium" panose="02000503000000020004"/>
          <a:sym typeface="Helvetica Neue Medium" panose="02000503000000020004"/>
        </a:defRPr>
      </a:lvl6pPr>
      <a:lvl7pPr marL="0" marR="0" indent="0" algn="ctr" defTabSz="1134745" latinLnBrk="0">
        <a:lnSpc>
          <a:spcPct val="100000"/>
        </a:lnSpc>
        <a:spcBef>
          <a:spcPts val="0"/>
        </a:spcBef>
        <a:spcAft>
          <a:spcPts val="0"/>
        </a:spcAft>
        <a:buClrTx/>
        <a:buSzTx/>
        <a:buFontTx/>
        <a:buNone/>
        <a:defRPr sz="15400" b="0" i="0" u="none" strike="noStrike" cap="none" spc="0" baseline="0">
          <a:solidFill>
            <a:srgbClr val="000000"/>
          </a:solidFill>
          <a:uFillTx/>
          <a:latin typeface="Helvetica Neue Medium" panose="02000503000000020004"/>
          <a:ea typeface="Helvetica Neue Medium" panose="02000503000000020004"/>
          <a:cs typeface="Helvetica Neue Medium" panose="02000503000000020004"/>
          <a:sym typeface="Helvetica Neue Medium" panose="02000503000000020004"/>
        </a:defRPr>
      </a:lvl7pPr>
      <a:lvl8pPr marL="0" marR="0" indent="0" algn="ctr" defTabSz="1134745" latinLnBrk="0">
        <a:lnSpc>
          <a:spcPct val="100000"/>
        </a:lnSpc>
        <a:spcBef>
          <a:spcPts val="0"/>
        </a:spcBef>
        <a:spcAft>
          <a:spcPts val="0"/>
        </a:spcAft>
        <a:buClrTx/>
        <a:buSzTx/>
        <a:buFontTx/>
        <a:buNone/>
        <a:defRPr sz="15400" b="0" i="0" u="none" strike="noStrike" cap="none" spc="0" baseline="0">
          <a:solidFill>
            <a:srgbClr val="000000"/>
          </a:solidFill>
          <a:uFillTx/>
          <a:latin typeface="Helvetica Neue Medium" panose="02000503000000020004"/>
          <a:ea typeface="Helvetica Neue Medium" panose="02000503000000020004"/>
          <a:cs typeface="Helvetica Neue Medium" panose="02000503000000020004"/>
          <a:sym typeface="Helvetica Neue Medium" panose="02000503000000020004"/>
        </a:defRPr>
      </a:lvl8pPr>
      <a:lvl9pPr marL="0" marR="0" indent="0" algn="ctr" defTabSz="1134745" latinLnBrk="0">
        <a:lnSpc>
          <a:spcPct val="100000"/>
        </a:lnSpc>
        <a:spcBef>
          <a:spcPts val="0"/>
        </a:spcBef>
        <a:spcAft>
          <a:spcPts val="0"/>
        </a:spcAft>
        <a:buClrTx/>
        <a:buSzTx/>
        <a:buFontTx/>
        <a:buNone/>
        <a:defRPr sz="15400" b="0" i="0" u="none" strike="noStrike" cap="none" spc="0" baseline="0">
          <a:solidFill>
            <a:srgbClr val="000000"/>
          </a:solidFill>
          <a:uFillTx/>
          <a:latin typeface="Helvetica Neue Medium" panose="02000503000000020004"/>
          <a:ea typeface="Helvetica Neue Medium" panose="02000503000000020004"/>
          <a:cs typeface="Helvetica Neue Medium" panose="02000503000000020004"/>
          <a:sym typeface="Helvetica Neue Medium" panose="02000503000000020004"/>
        </a:defRPr>
      </a:lvl9pPr>
    </p:titleStyle>
    <p:bodyStyle>
      <a:lvl1pPr marL="0" marR="0" indent="0" algn="ctr" defTabSz="1134745" latinLnBrk="0">
        <a:lnSpc>
          <a:spcPct val="100000"/>
        </a:lnSpc>
        <a:spcBef>
          <a:spcPts val="0"/>
        </a:spcBef>
        <a:spcAft>
          <a:spcPts val="0"/>
        </a:spcAft>
        <a:buClrTx/>
        <a:buSzTx/>
        <a:buFontTx/>
        <a:buNone/>
        <a:defRPr sz="7400" b="0" i="0" u="none" strike="noStrike" cap="none" spc="0" baseline="0">
          <a:solidFill>
            <a:srgbClr val="000000"/>
          </a:solidFill>
          <a:uFillTx/>
          <a:latin typeface="+mn-lt"/>
          <a:ea typeface="+mn-ea"/>
          <a:cs typeface="+mn-cs"/>
          <a:sym typeface="Helvetica Neue" panose="02000503000000020004"/>
        </a:defRPr>
      </a:lvl1pPr>
      <a:lvl2pPr marL="0" marR="0" indent="0" algn="ctr" defTabSz="1134745" latinLnBrk="0">
        <a:lnSpc>
          <a:spcPct val="100000"/>
        </a:lnSpc>
        <a:spcBef>
          <a:spcPts val="0"/>
        </a:spcBef>
        <a:spcAft>
          <a:spcPts val="0"/>
        </a:spcAft>
        <a:buClrTx/>
        <a:buSzTx/>
        <a:buFontTx/>
        <a:buNone/>
        <a:defRPr sz="7400" b="0" i="0" u="none" strike="noStrike" cap="none" spc="0" baseline="0">
          <a:solidFill>
            <a:srgbClr val="000000"/>
          </a:solidFill>
          <a:uFillTx/>
          <a:latin typeface="+mn-lt"/>
          <a:ea typeface="+mn-ea"/>
          <a:cs typeface="+mn-cs"/>
          <a:sym typeface="Helvetica Neue" panose="02000503000000020004"/>
        </a:defRPr>
      </a:lvl2pPr>
      <a:lvl3pPr marL="0" marR="0" indent="0" algn="ctr" defTabSz="1134745" latinLnBrk="0">
        <a:lnSpc>
          <a:spcPct val="100000"/>
        </a:lnSpc>
        <a:spcBef>
          <a:spcPts val="0"/>
        </a:spcBef>
        <a:spcAft>
          <a:spcPts val="0"/>
        </a:spcAft>
        <a:buClrTx/>
        <a:buSzTx/>
        <a:buFontTx/>
        <a:buNone/>
        <a:defRPr sz="7400" b="0" i="0" u="none" strike="noStrike" cap="none" spc="0" baseline="0">
          <a:solidFill>
            <a:srgbClr val="000000"/>
          </a:solidFill>
          <a:uFillTx/>
          <a:latin typeface="+mn-lt"/>
          <a:ea typeface="+mn-ea"/>
          <a:cs typeface="+mn-cs"/>
          <a:sym typeface="Helvetica Neue" panose="02000503000000020004"/>
        </a:defRPr>
      </a:lvl3pPr>
      <a:lvl4pPr marL="0" marR="0" indent="0" algn="ctr" defTabSz="1134745" latinLnBrk="0">
        <a:lnSpc>
          <a:spcPct val="100000"/>
        </a:lnSpc>
        <a:spcBef>
          <a:spcPts val="0"/>
        </a:spcBef>
        <a:spcAft>
          <a:spcPts val="0"/>
        </a:spcAft>
        <a:buClrTx/>
        <a:buSzTx/>
        <a:buFontTx/>
        <a:buNone/>
        <a:defRPr sz="7400" b="0" i="0" u="none" strike="noStrike" cap="none" spc="0" baseline="0">
          <a:solidFill>
            <a:srgbClr val="000000"/>
          </a:solidFill>
          <a:uFillTx/>
          <a:latin typeface="+mn-lt"/>
          <a:ea typeface="+mn-ea"/>
          <a:cs typeface="+mn-cs"/>
          <a:sym typeface="Helvetica Neue" panose="02000503000000020004"/>
        </a:defRPr>
      </a:lvl4pPr>
      <a:lvl5pPr marL="0" marR="0" indent="0" algn="ctr" defTabSz="1134745" latinLnBrk="0">
        <a:lnSpc>
          <a:spcPct val="100000"/>
        </a:lnSpc>
        <a:spcBef>
          <a:spcPts val="0"/>
        </a:spcBef>
        <a:spcAft>
          <a:spcPts val="0"/>
        </a:spcAft>
        <a:buClrTx/>
        <a:buSzTx/>
        <a:buFontTx/>
        <a:buNone/>
        <a:defRPr sz="7400" b="0" i="0" u="none" strike="noStrike" cap="none" spc="0" baseline="0">
          <a:solidFill>
            <a:srgbClr val="000000"/>
          </a:solidFill>
          <a:uFillTx/>
          <a:latin typeface="+mn-lt"/>
          <a:ea typeface="+mn-ea"/>
          <a:cs typeface="+mn-cs"/>
          <a:sym typeface="Helvetica Neue" panose="02000503000000020004"/>
        </a:defRPr>
      </a:lvl5pPr>
      <a:lvl6pPr marL="0" marR="0" indent="355600" algn="ctr" defTabSz="1134745" latinLnBrk="0">
        <a:lnSpc>
          <a:spcPct val="100000"/>
        </a:lnSpc>
        <a:spcBef>
          <a:spcPts val="0"/>
        </a:spcBef>
        <a:spcAft>
          <a:spcPts val="0"/>
        </a:spcAft>
        <a:buClrTx/>
        <a:buSzTx/>
        <a:buFontTx/>
        <a:buNone/>
        <a:defRPr sz="7400" b="0" i="0" u="none" strike="noStrike" cap="none" spc="0" baseline="0">
          <a:solidFill>
            <a:srgbClr val="000000"/>
          </a:solidFill>
          <a:uFillTx/>
          <a:latin typeface="+mn-lt"/>
          <a:ea typeface="+mn-ea"/>
          <a:cs typeface="+mn-cs"/>
          <a:sym typeface="Helvetica Neue" panose="02000503000000020004"/>
        </a:defRPr>
      </a:lvl6pPr>
      <a:lvl7pPr marL="0" marR="0" indent="711200" algn="ctr" defTabSz="1134745" latinLnBrk="0">
        <a:lnSpc>
          <a:spcPct val="100000"/>
        </a:lnSpc>
        <a:spcBef>
          <a:spcPts val="0"/>
        </a:spcBef>
        <a:spcAft>
          <a:spcPts val="0"/>
        </a:spcAft>
        <a:buClrTx/>
        <a:buSzTx/>
        <a:buFontTx/>
        <a:buNone/>
        <a:defRPr sz="7400" b="0" i="0" u="none" strike="noStrike" cap="none" spc="0" baseline="0">
          <a:solidFill>
            <a:srgbClr val="000000"/>
          </a:solidFill>
          <a:uFillTx/>
          <a:latin typeface="+mn-lt"/>
          <a:ea typeface="+mn-ea"/>
          <a:cs typeface="+mn-cs"/>
          <a:sym typeface="Helvetica Neue" panose="02000503000000020004"/>
        </a:defRPr>
      </a:lvl7pPr>
      <a:lvl8pPr marL="0" marR="0" indent="1066800" algn="ctr" defTabSz="1134745" latinLnBrk="0">
        <a:lnSpc>
          <a:spcPct val="100000"/>
        </a:lnSpc>
        <a:spcBef>
          <a:spcPts val="0"/>
        </a:spcBef>
        <a:spcAft>
          <a:spcPts val="0"/>
        </a:spcAft>
        <a:buClrTx/>
        <a:buSzTx/>
        <a:buFontTx/>
        <a:buNone/>
        <a:defRPr sz="7400" b="0" i="0" u="none" strike="noStrike" cap="none" spc="0" baseline="0">
          <a:solidFill>
            <a:srgbClr val="000000"/>
          </a:solidFill>
          <a:uFillTx/>
          <a:latin typeface="+mn-lt"/>
          <a:ea typeface="+mn-ea"/>
          <a:cs typeface="+mn-cs"/>
          <a:sym typeface="Helvetica Neue" panose="02000503000000020004"/>
        </a:defRPr>
      </a:lvl8pPr>
      <a:lvl9pPr marL="0" marR="0" indent="1422400" algn="ctr" defTabSz="1134745" latinLnBrk="0">
        <a:lnSpc>
          <a:spcPct val="100000"/>
        </a:lnSpc>
        <a:spcBef>
          <a:spcPts val="0"/>
        </a:spcBef>
        <a:spcAft>
          <a:spcPts val="0"/>
        </a:spcAft>
        <a:buClrTx/>
        <a:buSzTx/>
        <a:buFontTx/>
        <a:buNone/>
        <a:defRPr sz="7400" b="0" i="0" u="none" strike="noStrike" cap="none" spc="0" baseline="0">
          <a:solidFill>
            <a:srgbClr val="000000"/>
          </a:solidFill>
          <a:uFillTx/>
          <a:latin typeface="+mn-lt"/>
          <a:ea typeface="+mn-ea"/>
          <a:cs typeface="+mn-cs"/>
          <a:sym typeface="Helvetica Neue" panose="02000503000000020004"/>
        </a:defRPr>
      </a:lvl9pPr>
    </p:bodyStyle>
    <p:otherStyle>
      <a:lvl1pPr marL="0" marR="0" indent="0" algn="r" defTabSz="1134745" latinLnBrk="0">
        <a:lnSpc>
          <a:spcPct val="100000"/>
        </a:lnSpc>
        <a:spcBef>
          <a:spcPts val="0"/>
        </a:spcBef>
        <a:spcAft>
          <a:spcPts val="0"/>
        </a:spcAft>
        <a:buClrTx/>
        <a:buSzTx/>
        <a:buFontTx/>
        <a:buNone/>
        <a:defRPr sz="3200" b="0" i="0" u="none" strike="noStrike" cap="none" spc="0" baseline="0">
          <a:solidFill>
            <a:schemeClr val="tx1"/>
          </a:solidFill>
          <a:uFillTx/>
          <a:latin typeface="+mn-lt"/>
          <a:ea typeface="+mn-ea"/>
          <a:cs typeface="+mn-cs"/>
          <a:sym typeface="Source Han Sans CN Normal" panose="020B0500000000000000" charset="-122"/>
        </a:defRPr>
      </a:lvl1pPr>
      <a:lvl2pPr marL="0" marR="0" indent="228600" algn="r" defTabSz="1134745" latinLnBrk="0">
        <a:lnSpc>
          <a:spcPct val="100000"/>
        </a:lnSpc>
        <a:spcBef>
          <a:spcPts val="0"/>
        </a:spcBef>
        <a:spcAft>
          <a:spcPts val="0"/>
        </a:spcAft>
        <a:buClrTx/>
        <a:buSzTx/>
        <a:buFontTx/>
        <a:buNone/>
        <a:defRPr sz="3200" b="0" i="0" u="none" strike="noStrike" cap="none" spc="0" baseline="0">
          <a:solidFill>
            <a:schemeClr val="tx1"/>
          </a:solidFill>
          <a:uFillTx/>
          <a:latin typeface="+mn-lt"/>
          <a:ea typeface="+mn-ea"/>
          <a:cs typeface="+mn-cs"/>
          <a:sym typeface="Source Han Sans CN Normal" panose="020B0500000000000000" charset="-122"/>
        </a:defRPr>
      </a:lvl2pPr>
      <a:lvl3pPr marL="0" marR="0" indent="457200" algn="r" defTabSz="1134745" latinLnBrk="0">
        <a:lnSpc>
          <a:spcPct val="100000"/>
        </a:lnSpc>
        <a:spcBef>
          <a:spcPts val="0"/>
        </a:spcBef>
        <a:spcAft>
          <a:spcPts val="0"/>
        </a:spcAft>
        <a:buClrTx/>
        <a:buSzTx/>
        <a:buFontTx/>
        <a:buNone/>
        <a:defRPr sz="3200" b="0" i="0" u="none" strike="noStrike" cap="none" spc="0" baseline="0">
          <a:solidFill>
            <a:schemeClr val="tx1"/>
          </a:solidFill>
          <a:uFillTx/>
          <a:latin typeface="+mn-lt"/>
          <a:ea typeface="+mn-ea"/>
          <a:cs typeface="+mn-cs"/>
          <a:sym typeface="Source Han Sans CN Normal" panose="020B0500000000000000" charset="-122"/>
        </a:defRPr>
      </a:lvl3pPr>
      <a:lvl4pPr marL="0" marR="0" indent="685800" algn="r" defTabSz="1134745" latinLnBrk="0">
        <a:lnSpc>
          <a:spcPct val="100000"/>
        </a:lnSpc>
        <a:spcBef>
          <a:spcPts val="0"/>
        </a:spcBef>
        <a:spcAft>
          <a:spcPts val="0"/>
        </a:spcAft>
        <a:buClrTx/>
        <a:buSzTx/>
        <a:buFontTx/>
        <a:buNone/>
        <a:defRPr sz="3200" b="0" i="0" u="none" strike="noStrike" cap="none" spc="0" baseline="0">
          <a:solidFill>
            <a:schemeClr val="tx1"/>
          </a:solidFill>
          <a:uFillTx/>
          <a:latin typeface="+mn-lt"/>
          <a:ea typeface="+mn-ea"/>
          <a:cs typeface="+mn-cs"/>
          <a:sym typeface="Source Han Sans CN Normal" panose="020B0500000000000000" charset="-122"/>
        </a:defRPr>
      </a:lvl4pPr>
      <a:lvl5pPr marL="0" marR="0" indent="914400" algn="r" defTabSz="1134745" latinLnBrk="0">
        <a:lnSpc>
          <a:spcPct val="100000"/>
        </a:lnSpc>
        <a:spcBef>
          <a:spcPts val="0"/>
        </a:spcBef>
        <a:spcAft>
          <a:spcPts val="0"/>
        </a:spcAft>
        <a:buClrTx/>
        <a:buSzTx/>
        <a:buFontTx/>
        <a:buNone/>
        <a:defRPr sz="3200" b="0" i="0" u="none" strike="noStrike" cap="none" spc="0" baseline="0">
          <a:solidFill>
            <a:schemeClr val="tx1"/>
          </a:solidFill>
          <a:uFillTx/>
          <a:latin typeface="+mn-lt"/>
          <a:ea typeface="+mn-ea"/>
          <a:cs typeface="+mn-cs"/>
          <a:sym typeface="Source Han Sans CN Normal" panose="020B0500000000000000" charset="-122"/>
        </a:defRPr>
      </a:lvl5pPr>
      <a:lvl6pPr marL="0" marR="0" indent="1143000" algn="r" defTabSz="1134745" latinLnBrk="0">
        <a:lnSpc>
          <a:spcPct val="100000"/>
        </a:lnSpc>
        <a:spcBef>
          <a:spcPts val="0"/>
        </a:spcBef>
        <a:spcAft>
          <a:spcPts val="0"/>
        </a:spcAft>
        <a:buClrTx/>
        <a:buSzTx/>
        <a:buFontTx/>
        <a:buNone/>
        <a:defRPr sz="3200" b="0" i="0" u="none" strike="noStrike" cap="none" spc="0" baseline="0">
          <a:solidFill>
            <a:schemeClr val="tx1"/>
          </a:solidFill>
          <a:uFillTx/>
          <a:latin typeface="+mn-lt"/>
          <a:ea typeface="+mn-ea"/>
          <a:cs typeface="+mn-cs"/>
          <a:sym typeface="Source Han Sans CN Normal" panose="020B0500000000000000" charset="-122"/>
        </a:defRPr>
      </a:lvl6pPr>
      <a:lvl7pPr marL="0" marR="0" indent="1371600" algn="r" defTabSz="1134745" latinLnBrk="0">
        <a:lnSpc>
          <a:spcPct val="100000"/>
        </a:lnSpc>
        <a:spcBef>
          <a:spcPts val="0"/>
        </a:spcBef>
        <a:spcAft>
          <a:spcPts val="0"/>
        </a:spcAft>
        <a:buClrTx/>
        <a:buSzTx/>
        <a:buFontTx/>
        <a:buNone/>
        <a:defRPr sz="3200" b="0" i="0" u="none" strike="noStrike" cap="none" spc="0" baseline="0">
          <a:solidFill>
            <a:schemeClr val="tx1"/>
          </a:solidFill>
          <a:uFillTx/>
          <a:latin typeface="+mn-lt"/>
          <a:ea typeface="+mn-ea"/>
          <a:cs typeface="+mn-cs"/>
          <a:sym typeface="Source Han Sans CN Normal" panose="020B0500000000000000" charset="-122"/>
        </a:defRPr>
      </a:lvl7pPr>
      <a:lvl8pPr marL="0" marR="0" indent="1600200" algn="r" defTabSz="1134745" latinLnBrk="0">
        <a:lnSpc>
          <a:spcPct val="100000"/>
        </a:lnSpc>
        <a:spcBef>
          <a:spcPts val="0"/>
        </a:spcBef>
        <a:spcAft>
          <a:spcPts val="0"/>
        </a:spcAft>
        <a:buClrTx/>
        <a:buSzTx/>
        <a:buFontTx/>
        <a:buNone/>
        <a:defRPr sz="3200" b="0" i="0" u="none" strike="noStrike" cap="none" spc="0" baseline="0">
          <a:solidFill>
            <a:schemeClr val="tx1"/>
          </a:solidFill>
          <a:uFillTx/>
          <a:latin typeface="+mn-lt"/>
          <a:ea typeface="+mn-ea"/>
          <a:cs typeface="+mn-cs"/>
          <a:sym typeface="Source Han Sans CN Normal" panose="020B0500000000000000" charset="-122"/>
        </a:defRPr>
      </a:lvl8pPr>
      <a:lvl9pPr marL="0" marR="0" indent="1828800" algn="r" defTabSz="1134745" latinLnBrk="0">
        <a:lnSpc>
          <a:spcPct val="100000"/>
        </a:lnSpc>
        <a:spcBef>
          <a:spcPts val="0"/>
        </a:spcBef>
        <a:spcAft>
          <a:spcPts val="0"/>
        </a:spcAft>
        <a:buClrTx/>
        <a:buSzTx/>
        <a:buFontTx/>
        <a:buNone/>
        <a:defRPr sz="3200" b="0" i="0" u="none" strike="noStrike" cap="none" spc="0" baseline="0">
          <a:solidFill>
            <a:schemeClr val="tx1"/>
          </a:solidFill>
          <a:uFillTx/>
          <a:latin typeface="+mn-lt"/>
          <a:ea typeface="+mn-ea"/>
          <a:cs typeface="+mn-cs"/>
          <a:sym typeface="Source Han Sans CN Normal" panose="020B0500000000000000" charset="-122"/>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5.svg"/><Relationship Id="rId8" Type="http://schemas.openxmlformats.org/officeDocument/2006/relationships/image" Target="../media/image4.png"/><Relationship Id="rId7" Type="http://schemas.openxmlformats.org/officeDocument/2006/relationships/tags" Target="../tags/tag4.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image" Target="../media/image1.png"/><Relationship Id="rId17" Type="http://schemas.openxmlformats.org/officeDocument/2006/relationships/slideLayout" Target="../slideLayouts/slideLayout4.xml"/><Relationship Id="rId16" Type="http://schemas.openxmlformats.org/officeDocument/2006/relationships/image" Target="../media/image7.png"/><Relationship Id="rId15" Type="http://schemas.openxmlformats.org/officeDocument/2006/relationships/tags" Target="../tags/tag9.xml"/><Relationship Id="rId14" Type="http://schemas.openxmlformats.org/officeDocument/2006/relationships/image" Target="../media/image6.png"/><Relationship Id="rId13" Type="http://schemas.openxmlformats.org/officeDocument/2006/relationships/tags" Target="../tags/tag8.xml"/><Relationship Id="rId12" Type="http://schemas.openxmlformats.org/officeDocument/2006/relationships/tags" Target="../tags/tag7.xml"/><Relationship Id="rId11" Type="http://schemas.openxmlformats.org/officeDocument/2006/relationships/tags" Target="../tags/tag6.xml"/><Relationship Id="rId10" Type="http://schemas.openxmlformats.org/officeDocument/2006/relationships/tags" Target="../tags/tag5.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image" Target="../media/image10.png"/><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chart" Target="../charts/chart18.xml"/><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chart" Target="../charts/chart15.xml"/></Relationships>
</file>

<file path=ppt/slides/_rels/slide11.xml.rels><?xml version="1.0" encoding="UTF-8" standalone="yes"?>
<Relationships xmlns="http://schemas.openxmlformats.org/package/2006/relationships"><Relationship Id="rId9" Type="http://schemas.openxmlformats.org/officeDocument/2006/relationships/tags" Target="../tags/tag88.xml"/><Relationship Id="rId8" Type="http://schemas.openxmlformats.org/officeDocument/2006/relationships/image" Target="../media/image12.png"/><Relationship Id="rId7" Type="http://schemas.openxmlformats.org/officeDocument/2006/relationships/tags" Target="../tags/tag87.xml"/><Relationship Id="rId6" Type="http://schemas.openxmlformats.org/officeDocument/2006/relationships/tags" Target="../tags/tag86.xml"/><Relationship Id="rId5" Type="http://schemas.openxmlformats.org/officeDocument/2006/relationships/tags" Target="../tags/tag85.xml"/><Relationship Id="rId4" Type="http://schemas.openxmlformats.org/officeDocument/2006/relationships/tags" Target="../tags/tag84.xml"/><Relationship Id="rId31" Type="http://schemas.openxmlformats.org/officeDocument/2006/relationships/slideLayout" Target="../slideLayouts/slideLayout4.xml"/><Relationship Id="rId30" Type="http://schemas.openxmlformats.org/officeDocument/2006/relationships/tags" Target="../tags/tag105.xml"/><Relationship Id="rId3" Type="http://schemas.openxmlformats.org/officeDocument/2006/relationships/image" Target="../media/image10.png"/><Relationship Id="rId29" Type="http://schemas.openxmlformats.org/officeDocument/2006/relationships/image" Target="../media/image16.png"/><Relationship Id="rId28" Type="http://schemas.openxmlformats.org/officeDocument/2006/relationships/tags" Target="../tags/tag104.xml"/><Relationship Id="rId27" Type="http://schemas.openxmlformats.org/officeDocument/2006/relationships/tags" Target="../tags/tag103.xml"/><Relationship Id="rId26" Type="http://schemas.openxmlformats.org/officeDocument/2006/relationships/tags" Target="../tags/tag102.xml"/><Relationship Id="rId25" Type="http://schemas.openxmlformats.org/officeDocument/2006/relationships/tags" Target="../tags/tag101.xml"/><Relationship Id="rId24" Type="http://schemas.openxmlformats.org/officeDocument/2006/relationships/image" Target="../media/image15.png"/><Relationship Id="rId23" Type="http://schemas.openxmlformats.org/officeDocument/2006/relationships/tags" Target="../tags/tag100.xml"/><Relationship Id="rId22" Type="http://schemas.openxmlformats.org/officeDocument/2006/relationships/tags" Target="../tags/tag99.xml"/><Relationship Id="rId21" Type="http://schemas.openxmlformats.org/officeDocument/2006/relationships/tags" Target="../tags/tag98.xml"/><Relationship Id="rId20" Type="http://schemas.openxmlformats.org/officeDocument/2006/relationships/tags" Target="../tags/tag97.xml"/><Relationship Id="rId2" Type="http://schemas.openxmlformats.org/officeDocument/2006/relationships/tags" Target="../tags/tag83.xml"/><Relationship Id="rId19" Type="http://schemas.openxmlformats.org/officeDocument/2006/relationships/image" Target="../media/image14.png"/><Relationship Id="rId18" Type="http://schemas.openxmlformats.org/officeDocument/2006/relationships/tags" Target="../tags/tag96.xml"/><Relationship Id="rId17" Type="http://schemas.openxmlformats.org/officeDocument/2006/relationships/tags" Target="../tags/tag95.xml"/><Relationship Id="rId16" Type="http://schemas.openxmlformats.org/officeDocument/2006/relationships/tags" Target="../tags/tag94.xml"/><Relationship Id="rId15" Type="http://schemas.openxmlformats.org/officeDocument/2006/relationships/image" Target="../media/image13.png"/><Relationship Id="rId14" Type="http://schemas.openxmlformats.org/officeDocument/2006/relationships/tags" Target="../tags/tag93.xml"/><Relationship Id="rId13" Type="http://schemas.openxmlformats.org/officeDocument/2006/relationships/tags" Target="../tags/tag92.xml"/><Relationship Id="rId12" Type="http://schemas.openxmlformats.org/officeDocument/2006/relationships/tags" Target="../tags/tag91.xml"/><Relationship Id="rId11" Type="http://schemas.openxmlformats.org/officeDocument/2006/relationships/tags" Target="../tags/tag90.xml"/><Relationship Id="rId10" Type="http://schemas.openxmlformats.org/officeDocument/2006/relationships/tags" Target="../tags/tag89.xml"/><Relationship Id="rId1" Type="http://schemas.openxmlformats.org/officeDocument/2006/relationships/tags" Target="../tags/tag82.xml"/></Relationships>
</file>

<file path=ppt/slides/_rels/slide12.xml.rels><?xml version="1.0" encoding="UTF-8" standalone="yes"?>
<Relationships xmlns="http://schemas.openxmlformats.org/package/2006/relationships"><Relationship Id="rId9" Type="http://schemas.openxmlformats.org/officeDocument/2006/relationships/tags" Target="../tags/tag112.xml"/><Relationship Id="rId8" Type="http://schemas.openxmlformats.org/officeDocument/2006/relationships/image" Target="../media/image17.png"/><Relationship Id="rId7" Type="http://schemas.openxmlformats.org/officeDocument/2006/relationships/tags" Target="../tags/tag111.xml"/><Relationship Id="rId6" Type="http://schemas.openxmlformats.org/officeDocument/2006/relationships/tags" Target="../tags/tag110.xml"/><Relationship Id="rId5" Type="http://schemas.openxmlformats.org/officeDocument/2006/relationships/tags" Target="../tags/tag109.xml"/><Relationship Id="rId4" Type="http://schemas.openxmlformats.org/officeDocument/2006/relationships/tags" Target="../tags/tag108.xml"/><Relationship Id="rId31" Type="http://schemas.openxmlformats.org/officeDocument/2006/relationships/slideLayout" Target="../slideLayouts/slideLayout4.xml"/><Relationship Id="rId30" Type="http://schemas.openxmlformats.org/officeDocument/2006/relationships/image" Target="../media/image14.png"/><Relationship Id="rId3" Type="http://schemas.openxmlformats.org/officeDocument/2006/relationships/image" Target="../media/image10.png"/><Relationship Id="rId29" Type="http://schemas.openxmlformats.org/officeDocument/2006/relationships/tags" Target="../tags/tag129.xml"/><Relationship Id="rId28" Type="http://schemas.openxmlformats.org/officeDocument/2006/relationships/tags" Target="../tags/tag128.xml"/><Relationship Id="rId27" Type="http://schemas.openxmlformats.org/officeDocument/2006/relationships/tags" Target="../tags/tag127.xml"/><Relationship Id="rId26" Type="http://schemas.openxmlformats.org/officeDocument/2006/relationships/image" Target="../media/image20.png"/><Relationship Id="rId25" Type="http://schemas.openxmlformats.org/officeDocument/2006/relationships/tags" Target="../tags/tag126.xml"/><Relationship Id="rId24" Type="http://schemas.openxmlformats.org/officeDocument/2006/relationships/tags" Target="../tags/tag125.xml"/><Relationship Id="rId23" Type="http://schemas.openxmlformats.org/officeDocument/2006/relationships/tags" Target="../tags/tag124.xml"/><Relationship Id="rId22" Type="http://schemas.openxmlformats.org/officeDocument/2006/relationships/tags" Target="../tags/tag123.xml"/><Relationship Id="rId21" Type="http://schemas.openxmlformats.org/officeDocument/2006/relationships/tags" Target="../tags/tag122.xml"/><Relationship Id="rId20" Type="http://schemas.openxmlformats.org/officeDocument/2006/relationships/tags" Target="../tags/tag121.xml"/><Relationship Id="rId2" Type="http://schemas.openxmlformats.org/officeDocument/2006/relationships/tags" Target="../tags/tag107.xml"/><Relationship Id="rId19" Type="http://schemas.openxmlformats.org/officeDocument/2006/relationships/image" Target="../media/image19.png"/><Relationship Id="rId18" Type="http://schemas.openxmlformats.org/officeDocument/2006/relationships/tags" Target="../tags/tag120.xml"/><Relationship Id="rId17" Type="http://schemas.openxmlformats.org/officeDocument/2006/relationships/tags" Target="../tags/tag119.xml"/><Relationship Id="rId16" Type="http://schemas.openxmlformats.org/officeDocument/2006/relationships/tags" Target="../tags/tag118.xml"/><Relationship Id="rId15" Type="http://schemas.openxmlformats.org/officeDocument/2006/relationships/image" Target="../media/image18.png"/><Relationship Id="rId14" Type="http://schemas.openxmlformats.org/officeDocument/2006/relationships/tags" Target="../tags/tag117.xml"/><Relationship Id="rId13" Type="http://schemas.openxmlformats.org/officeDocument/2006/relationships/tags" Target="../tags/tag116.xml"/><Relationship Id="rId12" Type="http://schemas.openxmlformats.org/officeDocument/2006/relationships/tags" Target="../tags/tag115.xml"/><Relationship Id="rId11" Type="http://schemas.openxmlformats.org/officeDocument/2006/relationships/tags" Target="../tags/tag114.xml"/><Relationship Id="rId10" Type="http://schemas.openxmlformats.org/officeDocument/2006/relationships/tags" Target="../tags/tag113.xml"/><Relationship Id="rId1" Type="http://schemas.openxmlformats.org/officeDocument/2006/relationships/tags" Target="../tags/tag106.xml"/></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tags" Target="../tags/tag131.xml"/><Relationship Id="rId4" Type="http://schemas.openxmlformats.org/officeDocument/2006/relationships/tags" Target="../tags/tag130.xml"/><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chart" Target="../charts/chart19.xml"/></Relationships>
</file>

<file path=ppt/slides/_rels/slide14.xml.rels><?xml version="1.0" encoding="UTF-8" standalone="yes"?>
<Relationships xmlns="http://schemas.openxmlformats.org/package/2006/relationships"><Relationship Id="rId9" Type="http://schemas.openxmlformats.org/officeDocument/2006/relationships/tags" Target="../tags/tag140.xml"/><Relationship Id="rId8" Type="http://schemas.openxmlformats.org/officeDocument/2006/relationships/tags" Target="../tags/tag139.xml"/><Relationship Id="rId7" Type="http://schemas.openxmlformats.org/officeDocument/2006/relationships/tags" Target="../tags/tag138.xml"/><Relationship Id="rId6" Type="http://schemas.openxmlformats.org/officeDocument/2006/relationships/tags" Target="../tags/tag137.xml"/><Relationship Id="rId5" Type="http://schemas.openxmlformats.org/officeDocument/2006/relationships/tags" Target="../tags/tag136.xml"/><Relationship Id="rId4" Type="http://schemas.openxmlformats.org/officeDocument/2006/relationships/tags" Target="../tags/tag135.xml"/><Relationship Id="rId3" Type="http://schemas.openxmlformats.org/officeDocument/2006/relationships/tags" Target="../tags/tag134.xml"/><Relationship Id="rId2" Type="http://schemas.openxmlformats.org/officeDocument/2006/relationships/tags" Target="../tags/tag133.xml"/><Relationship Id="rId18" Type="http://schemas.openxmlformats.org/officeDocument/2006/relationships/slideLayout" Target="../slideLayouts/slideLayout4.xml"/><Relationship Id="rId17" Type="http://schemas.openxmlformats.org/officeDocument/2006/relationships/image" Target="../media/image10.png"/><Relationship Id="rId16" Type="http://schemas.openxmlformats.org/officeDocument/2006/relationships/tags" Target="../tags/tag146.xml"/><Relationship Id="rId15" Type="http://schemas.openxmlformats.org/officeDocument/2006/relationships/tags" Target="../tags/tag145.xml"/><Relationship Id="rId14" Type="http://schemas.openxmlformats.org/officeDocument/2006/relationships/tags" Target="../tags/tag144.xml"/><Relationship Id="rId13" Type="http://schemas.openxmlformats.org/officeDocument/2006/relationships/tags" Target="../tags/tag143.xml"/><Relationship Id="rId12" Type="http://schemas.openxmlformats.org/officeDocument/2006/relationships/tags" Target="../tags/tag142.xml"/><Relationship Id="rId11" Type="http://schemas.openxmlformats.org/officeDocument/2006/relationships/tags" Target="../tags/tag141.xml"/><Relationship Id="rId10" Type="http://schemas.openxmlformats.org/officeDocument/2006/relationships/image" Target="../media/image11.png"/><Relationship Id="rId1" Type="http://schemas.openxmlformats.org/officeDocument/2006/relationships/tags" Target="../tags/tag132.xml"/></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10.png"/><Relationship Id="rId3" Type="http://schemas.openxmlformats.org/officeDocument/2006/relationships/tags" Target="../tags/tag148.xml"/><Relationship Id="rId2" Type="http://schemas.openxmlformats.org/officeDocument/2006/relationships/tags" Target="../tags/tag147.xml"/><Relationship Id="rId1" Type="http://schemas.openxmlformats.org/officeDocument/2006/relationships/chart" Target="../charts/chart22.xml"/></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image" Target="../media/image22.png"/><Relationship Id="rId7" Type="http://schemas.openxmlformats.org/officeDocument/2006/relationships/tags" Target="../tags/tag152.xml"/><Relationship Id="rId6" Type="http://schemas.openxmlformats.org/officeDocument/2006/relationships/image" Target="../media/image21.png"/><Relationship Id="rId5" Type="http://schemas.openxmlformats.org/officeDocument/2006/relationships/tags" Target="../tags/tag151.xml"/><Relationship Id="rId4" Type="http://schemas.openxmlformats.org/officeDocument/2006/relationships/image" Target="../media/image10.png"/><Relationship Id="rId3" Type="http://schemas.openxmlformats.org/officeDocument/2006/relationships/tags" Target="../tags/tag150.xml"/><Relationship Id="rId2" Type="http://schemas.openxmlformats.org/officeDocument/2006/relationships/tags" Target="../tags/tag149.xml"/><Relationship Id="rId1" Type="http://schemas.openxmlformats.org/officeDocument/2006/relationships/chart" Target="../charts/chart23.xml"/></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10.png"/><Relationship Id="rId3" Type="http://schemas.openxmlformats.org/officeDocument/2006/relationships/tags" Target="../tags/tag155.xml"/><Relationship Id="rId2" Type="http://schemas.openxmlformats.org/officeDocument/2006/relationships/tags" Target="../tags/tag154.xml"/><Relationship Id="rId1" Type="http://schemas.openxmlformats.org/officeDocument/2006/relationships/tags" Target="../tags/tag153.xml"/></Relationships>
</file>

<file path=ppt/slides/_rels/slide18.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157.xml"/><Relationship Id="rId7" Type="http://schemas.openxmlformats.org/officeDocument/2006/relationships/tags" Target="../tags/tag15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2" Type="http://schemas.openxmlformats.org/officeDocument/2006/relationships/slideLayout" Target="../slideLayouts/slideLayout4.xml"/><Relationship Id="rId11" Type="http://schemas.openxmlformats.org/officeDocument/2006/relationships/image" Target="../media/image28.png"/><Relationship Id="rId10" Type="http://schemas.openxmlformats.org/officeDocument/2006/relationships/tags" Target="../tags/tag158.xml"/><Relationship Id="rId1" Type="http://schemas.openxmlformats.org/officeDocument/2006/relationships/chart" Target="../charts/chart24.xml"/></Relationships>
</file>

<file path=ppt/slides/_rels/slide19.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160.xml"/><Relationship Id="rId7" Type="http://schemas.openxmlformats.org/officeDocument/2006/relationships/tags" Target="../tags/tag15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3" Type="http://schemas.openxmlformats.org/officeDocument/2006/relationships/slideLayout" Target="../slideLayouts/slideLayout4.xml"/><Relationship Id="rId12" Type="http://schemas.openxmlformats.org/officeDocument/2006/relationships/image" Target="../media/image28.png"/><Relationship Id="rId11" Type="http://schemas.openxmlformats.org/officeDocument/2006/relationships/tags" Target="../tags/tag162.xml"/><Relationship Id="rId10" Type="http://schemas.openxmlformats.org/officeDocument/2006/relationships/tags" Target="../tags/tag161.xml"/><Relationship Id="rId1" Type="http://schemas.openxmlformats.org/officeDocument/2006/relationships/chart" Target="../charts/chart25.xml"/></Relationships>
</file>

<file path=ppt/slides/_rels/slide2.xml.rels><?xml version="1.0" encoding="UTF-8" standalone="yes"?>
<Relationships xmlns="http://schemas.openxmlformats.org/package/2006/relationships"><Relationship Id="rId9" Type="http://schemas.openxmlformats.org/officeDocument/2006/relationships/tags" Target="../tags/tag17.xml"/><Relationship Id="rId8" Type="http://schemas.openxmlformats.org/officeDocument/2006/relationships/tags" Target="../tags/tag16.xml"/><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9" Type="http://schemas.openxmlformats.org/officeDocument/2006/relationships/notesSlide" Target="../notesSlides/notesSlide1.xml"/><Relationship Id="rId28" Type="http://schemas.openxmlformats.org/officeDocument/2006/relationships/slideLayout" Target="../slideLayouts/slideLayout4.xml"/><Relationship Id="rId27" Type="http://schemas.openxmlformats.org/officeDocument/2006/relationships/image" Target="../media/image10.png"/><Relationship Id="rId26" Type="http://schemas.openxmlformats.org/officeDocument/2006/relationships/tags" Target="../tags/tag33.xml"/><Relationship Id="rId25" Type="http://schemas.openxmlformats.org/officeDocument/2006/relationships/tags" Target="../tags/tag32.xml"/><Relationship Id="rId24" Type="http://schemas.openxmlformats.org/officeDocument/2006/relationships/tags" Target="../tags/tag31.xml"/><Relationship Id="rId23" Type="http://schemas.openxmlformats.org/officeDocument/2006/relationships/tags" Target="../tags/tag30.xml"/><Relationship Id="rId22" Type="http://schemas.openxmlformats.org/officeDocument/2006/relationships/tags" Target="../tags/tag29.xml"/><Relationship Id="rId21" Type="http://schemas.openxmlformats.org/officeDocument/2006/relationships/tags" Target="../tags/tag28.xml"/><Relationship Id="rId20" Type="http://schemas.openxmlformats.org/officeDocument/2006/relationships/tags" Target="../tags/tag27.xml"/><Relationship Id="rId2" Type="http://schemas.openxmlformats.org/officeDocument/2006/relationships/image" Target="../media/image8.png"/><Relationship Id="rId19" Type="http://schemas.openxmlformats.org/officeDocument/2006/relationships/tags" Target="../tags/tag26.xml"/><Relationship Id="rId18" Type="http://schemas.openxmlformats.org/officeDocument/2006/relationships/image" Target="../media/image9.png"/><Relationship Id="rId17" Type="http://schemas.openxmlformats.org/officeDocument/2006/relationships/tags" Target="../tags/tag25.xml"/><Relationship Id="rId16" Type="http://schemas.openxmlformats.org/officeDocument/2006/relationships/tags" Target="../tags/tag24.xml"/><Relationship Id="rId15" Type="http://schemas.openxmlformats.org/officeDocument/2006/relationships/tags" Target="../tags/tag23.xml"/><Relationship Id="rId14" Type="http://schemas.openxmlformats.org/officeDocument/2006/relationships/tags" Target="../tags/tag22.xml"/><Relationship Id="rId13" Type="http://schemas.openxmlformats.org/officeDocument/2006/relationships/tags" Target="../tags/tag21.xml"/><Relationship Id="rId12" Type="http://schemas.openxmlformats.org/officeDocument/2006/relationships/tags" Target="../tags/tag20.xml"/><Relationship Id="rId11" Type="http://schemas.openxmlformats.org/officeDocument/2006/relationships/tags" Target="../tags/tag19.xml"/><Relationship Id="rId10" Type="http://schemas.openxmlformats.org/officeDocument/2006/relationships/tags" Target="../tags/tag18.xml"/><Relationship Id="rId1" Type="http://schemas.openxmlformats.org/officeDocument/2006/relationships/tags" Target="../tags/tag10.xml"/></Relationships>
</file>

<file path=ppt/slides/_rels/slide20.xml.rels><?xml version="1.0" encoding="UTF-8" standalone="yes"?>
<Relationships xmlns="http://schemas.openxmlformats.org/package/2006/relationships"><Relationship Id="rId9" Type="http://schemas.openxmlformats.org/officeDocument/2006/relationships/tags" Target="../tags/tag166.xml"/><Relationship Id="rId8" Type="http://schemas.openxmlformats.org/officeDocument/2006/relationships/tags" Target="../tags/tag165.xml"/><Relationship Id="rId7" Type="http://schemas.openxmlformats.org/officeDocument/2006/relationships/image" Target="../media/image10.png"/><Relationship Id="rId6" Type="http://schemas.openxmlformats.org/officeDocument/2006/relationships/tags" Target="../tags/tag164.xml"/><Relationship Id="rId5" Type="http://schemas.openxmlformats.org/officeDocument/2006/relationships/tags" Target="../tags/tag163.xml"/><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5.png"/><Relationship Id="rId11" Type="http://schemas.openxmlformats.org/officeDocument/2006/relationships/slideLayout" Target="../slideLayouts/slideLayout4.xml"/><Relationship Id="rId10" Type="http://schemas.openxmlformats.org/officeDocument/2006/relationships/image" Target="../media/image38.png"/><Relationship Id="rId1" Type="http://schemas.openxmlformats.org/officeDocument/2006/relationships/image" Target="../media/image34.png"/></Relationships>
</file>

<file path=ppt/slides/_rels/slide21.xml.rels><?xml version="1.0" encoding="UTF-8" standalone="yes"?>
<Relationships xmlns="http://schemas.openxmlformats.org/package/2006/relationships"><Relationship Id="rId9" Type="http://schemas.openxmlformats.org/officeDocument/2006/relationships/image" Target="../media/image44.png"/><Relationship Id="rId8" Type="http://schemas.openxmlformats.org/officeDocument/2006/relationships/image" Target="../media/image43.png"/><Relationship Id="rId7" Type="http://schemas.openxmlformats.org/officeDocument/2006/relationships/image" Target="../media/image42.png"/><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6.png"/><Relationship Id="rId3" Type="http://schemas.openxmlformats.org/officeDocument/2006/relationships/image" Target="../media/image39.png"/><Relationship Id="rId2" Type="http://schemas.openxmlformats.org/officeDocument/2006/relationships/image" Target="../media/image32.png"/><Relationship Id="rId15" Type="http://schemas.openxmlformats.org/officeDocument/2006/relationships/slideLayout" Target="../slideLayouts/slideLayout4.xml"/><Relationship Id="rId14" Type="http://schemas.openxmlformats.org/officeDocument/2006/relationships/image" Target="../media/image10.png"/><Relationship Id="rId13" Type="http://schemas.openxmlformats.org/officeDocument/2006/relationships/tags" Target="../tags/tag169.xml"/><Relationship Id="rId12" Type="http://schemas.openxmlformats.org/officeDocument/2006/relationships/tags" Target="../tags/tag168.xml"/><Relationship Id="rId11" Type="http://schemas.openxmlformats.org/officeDocument/2006/relationships/image" Target="../media/image46.png"/><Relationship Id="rId10" Type="http://schemas.openxmlformats.org/officeDocument/2006/relationships/image" Target="../media/image45.png"/><Relationship Id="rId1" Type="http://schemas.openxmlformats.org/officeDocument/2006/relationships/tags" Target="../tags/tag167.xml"/></Relationships>
</file>

<file path=ppt/slides/_rels/slide22.xml.rels><?xml version="1.0" encoding="UTF-8" standalone="yes"?>
<Relationships xmlns="http://schemas.openxmlformats.org/package/2006/relationships"><Relationship Id="rId9" Type="http://schemas.openxmlformats.org/officeDocument/2006/relationships/tags" Target="../tags/tag178.xml"/><Relationship Id="rId8" Type="http://schemas.openxmlformats.org/officeDocument/2006/relationships/tags" Target="../tags/tag177.xml"/><Relationship Id="rId7" Type="http://schemas.openxmlformats.org/officeDocument/2006/relationships/tags" Target="../tags/tag176.xml"/><Relationship Id="rId6" Type="http://schemas.openxmlformats.org/officeDocument/2006/relationships/tags" Target="../tags/tag175.xml"/><Relationship Id="rId5" Type="http://schemas.openxmlformats.org/officeDocument/2006/relationships/tags" Target="../tags/tag174.xml"/><Relationship Id="rId4" Type="http://schemas.openxmlformats.org/officeDocument/2006/relationships/tags" Target="../tags/tag173.xml"/><Relationship Id="rId3" Type="http://schemas.openxmlformats.org/officeDocument/2006/relationships/tags" Target="../tags/tag172.xml"/><Relationship Id="rId2" Type="http://schemas.openxmlformats.org/officeDocument/2006/relationships/tags" Target="../tags/tag171.xml"/><Relationship Id="rId17" Type="http://schemas.openxmlformats.org/officeDocument/2006/relationships/slideLayout" Target="../slideLayouts/slideLayout4.xml"/><Relationship Id="rId16" Type="http://schemas.openxmlformats.org/officeDocument/2006/relationships/image" Target="../media/image10.png"/><Relationship Id="rId15" Type="http://schemas.openxmlformats.org/officeDocument/2006/relationships/tags" Target="../tags/tag183.xml"/><Relationship Id="rId14" Type="http://schemas.openxmlformats.org/officeDocument/2006/relationships/tags" Target="../tags/tag182.xml"/><Relationship Id="rId13" Type="http://schemas.openxmlformats.org/officeDocument/2006/relationships/tags" Target="../tags/tag181.xml"/><Relationship Id="rId12" Type="http://schemas.openxmlformats.org/officeDocument/2006/relationships/tags" Target="../tags/tag180.xml"/><Relationship Id="rId11" Type="http://schemas.openxmlformats.org/officeDocument/2006/relationships/tags" Target="../tags/tag179.xml"/><Relationship Id="rId10" Type="http://schemas.openxmlformats.org/officeDocument/2006/relationships/image" Target="../media/image11.png"/><Relationship Id="rId1" Type="http://schemas.openxmlformats.org/officeDocument/2006/relationships/tags" Target="../tags/tag170.xml"/></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4.xml"/><Relationship Id="rId4" Type="http://schemas.openxmlformats.org/officeDocument/2006/relationships/image" Target="../media/image10.png"/><Relationship Id="rId3" Type="http://schemas.openxmlformats.org/officeDocument/2006/relationships/tags" Target="../tags/tag185.xml"/><Relationship Id="rId2" Type="http://schemas.openxmlformats.org/officeDocument/2006/relationships/tags" Target="../tags/tag184.xml"/><Relationship Id="rId1" Type="http://schemas.openxmlformats.org/officeDocument/2006/relationships/chart" Target="../charts/chart26.xml"/></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image" Target="../media/image48.png"/><Relationship Id="rId7" Type="http://schemas.openxmlformats.org/officeDocument/2006/relationships/tags" Target="../tags/tag189.xml"/><Relationship Id="rId6" Type="http://schemas.openxmlformats.org/officeDocument/2006/relationships/image" Target="../media/image47.png"/><Relationship Id="rId5" Type="http://schemas.openxmlformats.org/officeDocument/2006/relationships/tags" Target="../tags/tag188.xml"/><Relationship Id="rId4" Type="http://schemas.openxmlformats.org/officeDocument/2006/relationships/image" Target="../media/image10.png"/><Relationship Id="rId3" Type="http://schemas.openxmlformats.org/officeDocument/2006/relationships/tags" Target="../tags/tag187.xml"/><Relationship Id="rId2" Type="http://schemas.openxmlformats.org/officeDocument/2006/relationships/tags" Target="../tags/tag186.xml"/><Relationship Id="rId1" Type="http://schemas.openxmlformats.org/officeDocument/2006/relationships/chart" Target="../charts/chart27.xml"/></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10.png"/><Relationship Id="rId3" Type="http://schemas.openxmlformats.org/officeDocument/2006/relationships/tags" Target="../tags/tag192.xml"/><Relationship Id="rId2" Type="http://schemas.openxmlformats.org/officeDocument/2006/relationships/tags" Target="../tags/tag191.xml"/><Relationship Id="rId1" Type="http://schemas.openxmlformats.org/officeDocument/2006/relationships/tags" Target="../tags/tag190.xml"/></Relationships>
</file>

<file path=ppt/slides/_rels/slide26.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194.xml"/><Relationship Id="rId7" Type="http://schemas.openxmlformats.org/officeDocument/2006/relationships/tags" Target="../tags/tag19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3" Type="http://schemas.openxmlformats.org/officeDocument/2006/relationships/image" Target="../media/image50.png"/><Relationship Id="rId2" Type="http://schemas.openxmlformats.org/officeDocument/2006/relationships/image" Target="../media/image49.png"/><Relationship Id="rId12" Type="http://schemas.openxmlformats.org/officeDocument/2006/relationships/slideLayout" Target="../slideLayouts/slideLayout4.xml"/><Relationship Id="rId11" Type="http://schemas.openxmlformats.org/officeDocument/2006/relationships/image" Target="../media/image28.png"/><Relationship Id="rId10" Type="http://schemas.openxmlformats.org/officeDocument/2006/relationships/tags" Target="../tags/tag195.xml"/><Relationship Id="rId1" Type="http://schemas.openxmlformats.org/officeDocument/2006/relationships/chart" Target="../charts/chart28.xml"/></Relationships>
</file>

<file path=ppt/slides/_rels/slide27.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197.xml"/><Relationship Id="rId7" Type="http://schemas.openxmlformats.org/officeDocument/2006/relationships/tags" Target="../tags/tag19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3" Type="http://schemas.openxmlformats.org/officeDocument/2006/relationships/image" Target="../media/image55.png"/><Relationship Id="rId2" Type="http://schemas.openxmlformats.org/officeDocument/2006/relationships/image" Target="../media/image54.png"/><Relationship Id="rId12" Type="http://schemas.openxmlformats.org/officeDocument/2006/relationships/slideLayout" Target="../slideLayouts/slideLayout4.xml"/><Relationship Id="rId11" Type="http://schemas.openxmlformats.org/officeDocument/2006/relationships/image" Target="../media/image28.png"/><Relationship Id="rId10" Type="http://schemas.openxmlformats.org/officeDocument/2006/relationships/tags" Target="../tags/tag198.xml"/><Relationship Id="rId1" Type="http://schemas.openxmlformats.org/officeDocument/2006/relationships/chart" Target="../charts/chart29.xml"/></Relationships>
</file>

<file path=ppt/slides/_rels/slide28.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image" Target="../media/image10.png"/><Relationship Id="rId7" Type="http://schemas.openxmlformats.org/officeDocument/2006/relationships/tags" Target="../tags/tag200.xml"/><Relationship Id="rId6" Type="http://schemas.openxmlformats.org/officeDocument/2006/relationships/tags" Target="../tags/tag199.xml"/><Relationship Id="rId5" Type="http://schemas.openxmlformats.org/officeDocument/2006/relationships/image" Target="../media/image63.png"/><Relationship Id="rId4" Type="http://schemas.openxmlformats.org/officeDocument/2006/relationships/image" Target="../media/image62.png"/><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s>
</file>

<file path=ppt/slides/_rels/slide29.xml.rels><?xml version="1.0" encoding="UTF-8" standalone="yes"?>
<Relationships xmlns="http://schemas.openxmlformats.org/package/2006/relationships"><Relationship Id="rId9" Type="http://schemas.openxmlformats.org/officeDocument/2006/relationships/image" Target="../media/image72.png"/><Relationship Id="rId8" Type="http://schemas.openxmlformats.org/officeDocument/2006/relationships/image" Target="../media/image71.png"/><Relationship Id="rId7" Type="http://schemas.openxmlformats.org/officeDocument/2006/relationships/image" Target="../media/image70.png"/><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3" Type="http://schemas.openxmlformats.org/officeDocument/2006/relationships/image" Target="../media/image66.png"/><Relationship Id="rId2" Type="http://schemas.openxmlformats.org/officeDocument/2006/relationships/image" Target="../media/image65.png"/><Relationship Id="rId14" Type="http://schemas.openxmlformats.org/officeDocument/2006/relationships/slideLayout" Target="../slideLayouts/slideLayout4.xml"/><Relationship Id="rId13" Type="http://schemas.openxmlformats.org/officeDocument/2006/relationships/image" Target="../media/image10.png"/><Relationship Id="rId12" Type="http://schemas.openxmlformats.org/officeDocument/2006/relationships/tags" Target="../tags/tag202.xml"/><Relationship Id="rId11" Type="http://schemas.openxmlformats.org/officeDocument/2006/relationships/tags" Target="../tags/tag201.xml"/><Relationship Id="rId10" Type="http://schemas.openxmlformats.org/officeDocument/2006/relationships/image" Target="../media/image73.png"/><Relationship Id="rId1" Type="http://schemas.openxmlformats.org/officeDocument/2006/relationships/image" Target="../media/image64.png"/></Relationships>
</file>

<file path=ppt/slides/_rels/slide3.xml.rels><?xml version="1.0" encoding="UTF-8" standalone="yes"?>
<Relationships xmlns="http://schemas.openxmlformats.org/package/2006/relationships"><Relationship Id="rId9" Type="http://schemas.openxmlformats.org/officeDocument/2006/relationships/tags" Target="../tags/tag41.xml"/><Relationship Id="rId8" Type="http://schemas.openxmlformats.org/officeDocument/2006/relationships/tags" Target="../tags/tag40.xml"/><Relationship Id="rId7" Type="http://schemas.openxmlformats.org/officeDocument/2006/relationships/tags" Target="../tags/tag39.xml"/><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tags" Target="../tags/tag36.xml"/><Relationship Id="rId3" Type="http://schemas.openxmlformats.org/officeDocument/2006/relationships/tags" Target="../tags/tag35.xml"/><Relationship Id="rId23" Type="http://schemas.openxmlformats.org/officeDocument/2006/relationships/slideLayout" Target="../slideLayouts/slideLayout4.xml"/><Relationship Id="rId22" Type="http://schemas.openxmlformats.org/officeDocument/2006/relationships/image" Target="../media/image10.png"/><Relationship Id="rId21" Type="http://schemas.openxmlformats.org/officeDocument/2006/relationships/tags" Target="../tags/tag52.xml"/><Relationship Id="rId20" Type="http://schemas.openxmlformats.org/officeDocument/2006/relationships/tags" Target="../tags/tag51.xml"/><Relationship Id="rId2" Type="http://schemas.openxmlformats.org/officeDocument/2006/relationships/image" Target="../media/image8.png"/><Relationship Id="rId19" Type="http://schemas.openxmlformats.org/officeDocument/2006/relationships/tags" Target="../tags/tag50.xml"/><Relationship Id="rId18" Type="http://schemas.openxmlformats.org/officeDocument/2006/relationships/image" Target="../media/image9.png"/><Relationship Id="rId17" Type="http://schemas.openxmlformats.org/officeDocument/2006/relationships/tags" Target="../tags/tag49.xml"/><Relationship Id="rId16" Type="http://schemas.openxmlformats.org/officeDocument/2006/relationships/tags" Target="../tags/tag48.xml"/><Relationship Id="rId15" Type="http://schemas.openxmlformats.org/officeDocument/2006/relationships/tags" Target="../tags/tag47.xml"/><Relationship Id="rId14" Type="http://schemas.openxmlformats.org/officeDocument/2006/relationships/tags" Target="../tags/tag46.xml"/><Relationship Id="rId13" Type="http://schemas.openxmlformats.org/officeDocument/2006/relationships/tags" Target="../tags/tag45.xml"/><Relationship Id="rId12" Type="http://schemas.openxmlformats.org/officeDocument/2006/relationships/tags" Target="../tags/tag44.xml"/><Relationship Id="rId11" Type="http://schemas.openxmlformats.org/officeDocument/2006/relationships/tags" Target="../tags/tag43.xml"/><Relationship Id="rId10" Type="http://schemas.openxmlformats.org/officeDocument/2006/relationships/tags" Target="../tags/tag42.xml"/><Relationship Id="rId1" Type="http://schemas.openxmlformats.org/officeDocument/2006/relationships/tags" Target="../tags/tag34.xml"/></Relationships>
</file>

<file path=ppt/slides/_rels/slide30.xml.rels><?xml version="1.0" encoding="UTF-8" standalone="yes"?>
<Relationships xmlns="http://schemas.openxmlformats.org/package/2006/relationships"><Relationship Id="rId9" Type="http://schemas.openxmlformats.org/officeDocument/2006/relationships/tags" Target="../tags/tag211.xml"/><Relationship Id="rId8" Type="http://schemas.openxmlformats.org/officeDocument/2006/relationships/tags" Target="../tags/tag210.xml"/><Relationship Id="rId7" Type="http://schemas.openxmlformats.org/officeDocument/2006/relationships/tags" Target="../tags/tag209.xml"/><Relationship Id="rId6" Type="http://schemas.openxmlformats.org/officeDocument/2006/relationships/tags" Target="../tags/tag208.xml"/><Relationship Id="rId5" Type="http://schemas.openxmlformats.org/officeDocument/2006/relationships/tags" Target="../tags/tag207.xml"/><Relationship Id="rId4" Type="http://schemas.openxmlformats.org/officeDocument/2006/relationships/tags" Target="../tags/tag206.xml"/><Relationship Id="rId3" Type="http://schemas.openxmlformats.org/officeDocument/2006/relationships/tags" Target="../tags/tag205.xml"/><Relationship Id="rId2" Type="http://schemas.openxmlformats.org/officeDocument/2006/relationships/tags" Target="../tags/tag204.xml"/><Relationship Id="rId18" Type="http://schemas.openxmlformats.org/officeDocument/2006/relationships/slideLayout" Target="../slideLayouts/slideLayout4.xml"/><Relationship Id="rId17" Type="http://schemas.openxmlformats.org/officeDocument/2006/relationships/image" Target="../media/image10.png"/><Relationship Id="rId16" Type="http://schemas.openxmlformats.org/officeDocument/2006/relationships/tags" Target="../tags/tag217.xml"/><Relationship Id="rId15" Type="http://schemas.openxmlformats.org/officeDocument/2006/relationships/tags" Target="../tags/tag216.xml"/><Relationship Id="rId14" Type="http://schemas.openxmlformats.org/officeDocument/2006/relationships/tags" Target="../tags/tag215.xml"/><Relationship Id="rId13" Type="http://schemas.openxmlformats.org/officeDocument/2006/relationships/tags" Target="../tags/tag214.xml"/><Relationship Id="rId12" Type="http://schemas.openxmlformats.org/officeDocument/2006/relationships/tags" Target="../tags/tag213.xml"/><Relationship Id="rId11" Type="http://schemas.openxmlformats.org/officeDocument/2006/relationships/tags" Target="../tags/tag212.xml"/><Relationship Id="rId10" Type="http://schemas.openxmlformats.org/officeDocument/2006/relationships/image" Target="../media/image11.png"/><Relationship Id="rId1" Type="http://schemas.openxmlformats.org/officeDocument/2006/relationships/tags" Target="../tags/tag203.xml"/></Relationships>
</file>

<file path=ppt/slides/_rels/slide31.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tags" Target="../tags/tag220.xml"/><Relationship Id="rId3" Type="http://schemas.openxmlformats.org/officeDocument/2006/relationships/tags" Target="../tags/tag219.xml"/><Relationship Id="rId2" Type="http://schemas.openxmlformats.org/officeDocument/2006/relationships/tags" Target="../tags/tag218.xml"/><Relationship Id="rId1" Type="http://schemas.openxmlformats.org/officeDocument/2006/relationships/chart" Target="../charts/chart30.xml"/></Relationships>
</file>

<file path=ppt/slides/_rels/slide32.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image" Target="../media/image75.png"/><Relationship Id="rId7" Type="http://schemas.openxmlformats.org/officeDocument/2006/relationships/tags" Target="../tags/tag224.xml"/><Relationship Id="rId6" Type="http://schemas.openxmlformats.org/officeDocument/2006/relationships/image" Target="../media/image74.png"/><Relationship Id="rId5" Type="http://schemas.openxmlformats.org/officeDocument/2006/relationships/tags" Target="../tags/tag223.xml"/><Relationship Id="rId4" Type="http://schemas.openxmlformats.org/officeDocument/2006/relationships/image" Target="../media/image10.png"/><Relationship Id="rId3" Type="http://schemas.openxmlformats.org/officeDocument/2006/relationships/tags" Target="../tags/tag222.xml"/><Relationship Id="rId2" Type="http://schemas.openxmlformats.org/officeDocument/2006/relationships/tags" Target="../tags/tag221.xml"/><Relationship Id="rId1" Type="http://schemas.openxmlformats.org/officeDocument/2006/relationships/chart" Target="../charts/chart31.xml"/></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0.png"/><Relationship Id="rId2" Type="http://schemas.openxmlformats.org/officeDocument/2006/relationships/tags" Target="../tags/tag226.xml"/><Relationship Id="rId1" Type="http://schemas.openxmlformats.org/officeDocument/2006/relationships/tags" Target="../tags/tag225.xml"/></Relationships>
</file>

<file path=ppt/slides/_rels/slide34.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228.xml"/><Relationship Id="rId7" Type="http://schemas.openxmlformats.org/officeDocument/2006/relationships/tags" Target="../tags/tag22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3" Type="http://schemas.openxmlformats.org/officeDocument/2006/relationships/image" Target="../media/image77.png"/><Relationship Id="rId2" Type="http://schemas.openxmlformats.org/officeDocument/2006/relationships/image" Target="../media/image76.png"/><Relationship Id="rId12" Type="http://schemas.openxmlformats.org/officeDocument/2006/relationships/slideLayout" Target="../slideLayouts/slideLayout4.xml"/><Relationship Id="rId11" Type="http://schemas.openxmlformats.org/officeDocument/2006/relationships/image" Target="../media/image28.png"/><Relationship Id="rId10" Type="http://schemas.openxmlformats.org/officeDocument/2006/relationships/tags" Target="../tags/tag229.xml"/><Relationship Id="rId1" Type="http://schemas.openxmlformats.org/officeDocument/2006/relationships/chart" Target="../charts/chart32.xml"/></Relationships>
</file>

<file path=ppt/slides/_rels/slide35.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231.xml"/><Relationship Id="rId7" Type="http://schemas.openxmlformats.org/officeDocument/2006/relationships/tags" Target="../tags/tag230.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3" Type="http://schemas.openxmlformats.org/officeDocument/2006/relationships/image" Target="../media/image82.png"/><Relationship Id="rId2" Type="http://schemas.openxmlformats.org/officeDocument/2006/relationships/image" Target="../media/image81.png"/><Relationship Id="rId10" Type="http://schemas.openxmlformats.org/officeDocument/2006/relationships/slideLayout" Target="../slideLayouts/slideLayout4.xml"/><Relationship Id="rId1" Type="http://schemas.openxmlformats.org/officeDocument/2006/relationships/chart" Target="../charts/chart33.xml"/></Relationships>
</file>

<file path=ppt/slides/_rels/slide36.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233.xml"/><Relationship Id="rId7" Type="http://schemas.openxmlformats.org/officeDocument/2006/relationships/tags" Target="../tags/tag23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3" Type="http://schemas.openxmlformats.org/officeDocument/2006/relationships/image" Target="../media/image87.png"/><Relationship Id="rId2" Type="http://schemas.openxmlformats.org/officeDocument/2006/relationships/image" Target="../media/image86.png"/><Relationship Id="rId10" Type="http://schemas.openxmlformats.org/officeDocument/2006/relationships/slideLayout" Target="../slideLayouts/slideLayout4.xml"/><Relationship Id="rId1" Type="http://schemas.openxmlformats.org/officeDocument/2006/relationships/chart" Target="../charts/chart34.xml"/></Relationships>
</file>

<file path=ppt/slides/_rels/slide37.xml.rels><?xml version="1.0" encoding="UTF-8" standalone="yes"?>
<Relationships xmlns="http://schemas.openxmlformats.org/package/2006/relationships"><Relationship Id="rId9" Type="http://schemas.openxmlformats.org/officeDocument/2006/relationships/tags" Target="../tags/tag234.xml"/><Relationship Id="rId8" Type="http://schemas.openxmlformats.org/officeDocument/2006/relationships/image" Target="../media/image98.png"/><Relationship Id="rId7" Type="http://schemas.openxmlformats.org/officeDocument/2006/relationships/image" Target="../media/image97.png"/><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 Id="rId3" Type="http://schemas.openxmlformats.org/officeDocument/2006/relationships/image" Target="../media/image93.png"/><Relationship Id="rId2" Type="http://schemas.openxmlformats.org/officeDocument/2006/relationships/image" Target="../media/image92.png"/><Relationship Id="rId12" Type="http://schemas.openxmlformats.org/officeDocument/2006/relationships/slideLayout" Target="../slideLayouts/slideLayout4.xml"/><Relationship Id="rId11" Type="http://schemas.openxmlformats.org/officeDocument/2006/relationships/image" Target="../media/image10.png"/><Relationship Id="rId10" Type="http://schemas.openxmlformats.org/officeDocument/2006/relationships/tags" Target="../tags/tag235.xml"/><Relationship Id="rId1" Type="http://schemas.openxmlformats.org/officeDocument/2006/relationships/image" Target="../media/image91.png"/></Relationships>
</file>

<file path=ppt/slides/_rels/slide38.xml.rels><?xml version="1.0" encoding="UTF-8" standalone="yes"?>
<Relationships xmlns="http://schemas.openxmlformats.org/package/2006/relationships"><Relationship Id="rId9" Type="http://schemas.openxmlformats.org/officeDocument/2006/relationships/tags" Target="../tags/tag244.xml"/><Relationship Id="rId8" Type="http://schemas.openxmlformats.org/officeDocument/2006/relationships/tags" Target="../tags/tag243.xml"/><Relationship Id="rId7" Type="http://schemas.openxmlformats.org/officeDocument/2006/relationships/tags" Target="../tags/tag242.xml"/><Relationship Id="rId6" Type="http://schemas.openxmlformats.org/officeDocument/2006/relationships/tags" Target="../tags/tag241.xml"/><Relationship Id="rId5" Type="http://schemas.openxmlformats.org/officeDocument/2006/relationships/tags" Target="../tags/tag240.xml"/><Relationship Id="rId4" Type="http://schemas.openxmlformats.org/officeDocument/2006/relationships/tags" Target="../tags/tag239.xml"/><Relationship Id="rId3" Type="http://schemas.openxmlformats.org/officeDocument/2006/relationships/tags" Target="../tags/tag238.xml"/><Relationship Id="rId2" Type="http://schemas.openxmlformats.org/officeDocument/2006/relationships/tags" Target="../tags/tag237.xml"/><Relationship Id="rId18" Type="http://schemas.openxmlformats.org/officeDocument/2006/relationships/slideLayout" Target="../slideLayouts/slideLayout4.xml"/><Relationship Id="rId17" Type="http://schemas.openxmlformats.org/officeDocument/2006/relationships/image" Target="../media/image10.png"/><Relationship Id="rId16" Type="http://schemas.openxmlformats.org/officeDocument/2006/relationships/tags" Target="../tags/tag250.xml"/><Relationship Id="rId15" Type="http://schemas.openxmlformats.org/officeDocument/2006/relationships/tags" Target="../tags/tag249.xml"/><Relationship Id="rId14" Type="http://schemas.openxmlformats.org/officeDocument/2006/relationships/tags" Target="../tags/tag248.xml"/><Relationship Id="rId13" Type="http://schemas.openxmlformats.org/officeDocument/2006/relationships/tags" Target="../tags/tag247.xml"/><Relationship Id="rId12" Type="http://schemas.openxmlformats.org/officeDocument/2006/relationships/tags" Target="../tags/tag246.xml"/><Relationship Id="rId11" Type="http://schemas.openxmlformats.org/officeDocument/2006/relationships/tags" Target="../tags/tag245.xml"/><Relationship Id="rId10" Type="http://schemas.openxmlformats.org/officeDocument/2006/relationships/image" Target="../media/image11.png"/><Relationship Id="rId1" Type="http://schemas.openxmlformats.org/officeDocument/2006/relationships/tags" Target="../tags/tag236.xml"/></Relationships>
</file>

<file path=ppt/slides/_rels/slide39.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10.png"/><Relationship Id="rId3" Type="http://schemas.openxmlformats.org/officeDocument/2006/relationships/tags" Target="../tags/tag252.xml"/><Relationship Id="rId2" Type="http://schemas.openxmlformats.org/officeDocument/2006/relationships/tags" Target="../tags/tag251.xml"/><Relationship Id="rId1" Type="http://schemas.openxmlformats.org/officeDocument/2006/relationships/chart" Target="../charts/chart35.xml"/></Relationships>
</file>

<file path=ppt/slides/_rels/slide4.xml.rels><?xml version="1.0" encoding="UTF-8" standalone="yes"?>
<Relationships xmlns="http://schemas.openxmlformats.org/package/2006/relationships"><Relationship Id="rId9" Type="http://schemas.openxmlformats.org/officeDocument/2006/relationships/tags" Target="../tags/tag61.xml"/><Relationship Id="rId8" Type="http://schemas.openxmlformats.org/officeDocument/2006/relationships/tags" Target="../tags/tag60.xml"/><Relationship Id="rId7" Type="http://schemas.openxmlformats.org/officeDocument/2006/relationships/tags" Target="../tags/tag59.xml"/><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8" Type="http://schemas.openxmlformats.org/officeDocument/2006/relationships/slideLayout" Target="../slideLayouts/slideLayout4.xml"/><Relationship Id="rId17" Type="http://schemas.openxmlformats.org/officeDocument/2006/relationships/image" Target="../media/image10.png"/><Relationship Id="rId16" Type="http://schemas.openxmlformats.org/officeDocument/2006/relationships/tags" Target="../tags/tag67.xml"/><Relationship Id="rId15" Type="http://schemas.openxmlformats.org/officeDocument/2006/relationships/tags" Target="../tags/tag66.xml"/><Relationship Id="rId14" Type="http://schemas.openxmlformats.org/officeDocument/2006/relationships/tags" Target="../tags/tag65.xml"/><Relationship Id="rId13" Type="http://schemas.openxmlformats.org/officeDocument/2006/relationships/tags" Target="../tags/tag64.xml"/><Relationship Id="rId12" Type="http://schemas.openxmlformats.org/officeDocument/2006/relationships/tags" Target="../tags/tag63.xml"/><Relationship Id="rId11" Type="http://schemas.openxmlformats.org/officeDocument/2006/relationships/tags" Target="../tags/tag62.xml"/><Relationship Id="rId10" Type="http://schemas.openxmlformats.org/officeDocument/2006/relationships/image" Target="../media/image11.png"/><Relationship Id="rId1" Type="http://schemas.openxmlformats.org/officeDocument/2006/relationships/tags" Target="../tags/tag53.xml"/></Relationships>
</file>

<file path=ppt/slides/_rels/slide40.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image" Target="../media/image100.png"/><Relationship Id="rId7" Type="http://schemas.openxmlformats.org/officeDocument/2006/relationships/tags" Target="../tags/tag256.xml"/><Relationship Id="rId6" Type="http://schemas.openxmlformats.org/officeDocument/2006/relationships/image" Target="../media/image99.png"/><Relationship Id="rId5" Type="http://schemas.openxmlformats.org/officeDocument/2006/relationships/tags" Target="../tags/tag255.xml"/><Relationship Id="rId4" Type="http://schemas.openxmlformats.org/officeDocument/2006/relationships/image" Target="../media/image10.png"/><Relationship Id="rId3" Type="http://schemas.openxmlformats.org/officeDocument/2006/relationships/tags" Target="../tags/tag254.xml"/><Relationship Id="rId2" Type="http://schemas.openxmlformats.org/officeDocument/2006/relationships/tags" Target="../tags/tag253.xml"/><Relationship Id="rId1" Type="http://schemas.openxmlformats.org/officeDocument/2006/relationships/chart" Target="../charts/chart36.xml"/></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0.png"/><Relationship Id="rId2" Type="http://schemas.openxmlformats.org/officeDocument/2006/relationships/tags" Target="../tags/tag258.xml"/><Relationship Id="rId1" Type="http://schemas.openxmlformats.org/officeDocument/2006/relationships/tags" Target="../tags/tag257.xml"/></Relationships>
</file>

<file path=ppt/slides/_rels/slide42.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260.xml"/><Relationship Id="rId7" Type="http://schemas.openxmlformats.org/officeDocument/2006/relationships/tags" Target="../tags/tag259.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 Id="rId3" Type="http://schemas.openxmlformats.org/officeDocument/2006/relationships/image" Target="../media/image102.png"/><Relationship Id="rId2" Type="http://schemas.openxmlformats.org/officeDocument/2006/relationships/image" Target="../media/image101.png"/><Relationship Id="rId10" Type="http://schemas.openxmlformats.org/officeDocument/2006/relationships/slideLayout" Target="../slideLayouts/slideLayout4.xml"/><Relationship Id="rId1" Type="http://schemas.openxmlformats.org/officeDocument/2006/relationships/chart" Target="../charts/chart37.xml"/></Relationships>
</file>

<file path=ppt/slides/_rels/slide43.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262.xml"/><Relationship Id="rId7" Type="http://schemas.openxmlformats.org/officeDocument/2006/relationships/tags" Target="../tags/tag261.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 Id="rId3" Type="http://schemas.openxmlformats.org/officeDocument/2006/relationships/image" Target="../media/image107.png"/><Relationship Id="rId2" Type="http://schemas.openxmlformats.org/officeDocument/2006/relationships/image" Target="../media/image106.png"/><Relationship Id="rId12" Type="http://schemas.openxmlformats.org/officeDocument/2006/relationships/slideLayout" Target="../slideLayouts/slideLayout4.xml"/><Relationship Id="rId11" Type="http://schemas.openxmlformats.org/officeDocument/2006/relationships/image" Target="../media/image28.png"/><Relationship Id="rId10" Type="http://schemas.openxmlformats.org/officeDocument/2006/relationships/tags" Target="../tags/tag263.xml"/><Relationship Id="rId1" Type="http://schemas.openxmlformats.org/officeDocument/2006/relationships/chart" Target="../charts/chart38.xml"/></Relationships>
</file>

<file path=ppt/slides/_rels/slide44.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265.xml"/><Relationship Id="rId7" Type="http://schemas.openxmlformats.org/officeDocument/2006/relationships/tags" Target="../tags/tag264.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 Id="rId3" Type="http://schemas.openxmlformats.org/officeDocument/2006/relationships/image" Target="../media/image112.png"/><Relationship Id="rId2" Type="http://schemas.openxmlformats.org/officeDocument/2006/relationships/image" Target="../media/image111.png"/><Relationship Id="rId12" Type="http://schemas.openxmlformats.org/officeDocument/2006/relationships/slideLayout" Target="../slideLayouts/slideLayout4.xml"/><Relationship Id="rId11" Type="http://schemas.openxmlformats.org/officeDocument/2006/relationships/image" Target="../media/image28.png"/><Relationship Id="rId10" Type="http://schemas.openxmlformats.org/officeDocument/2006/relationships/tags" Target="../tags/tag266.xml"/><Relationship Id="rId1" Type="http://schemas.openxmlformats.org/officeDocument/2006/relationships/chart" Target="../charts/chart39.xml"/></Relationships>
</file>

<file path=ppt/slides/_rels/slide45.xml.rels><?xml version="1.0" encoding="UTF-8" standalone="yes"?>
<Relationships xmlns="http://schemas.openxmlformats.org/package/2006/relationships"><Relationship Id="rId9" Type="http://schemas.openxmlformats.org/officeDocument/2006/relationships/image" Target="../media/image123.png"/><Relationship Id="rId8" Type="http://schemas.openxmlformats.org/officeDocument/2006/relationships/image" Target="../media/image122.png"/><Relationship Id="rId7" Type="http://schemas.openxmlformats.org/officeDocument/2006/relationships/image" Target="../media/image121.png"/><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 Id="rId3" Type="http://schemas.openxmlformats.org/officeDocument/2006/relationships/image" Target="../media/image117.png"/><Relationship Id="rId2" Type="http://schemas.openxmlformats.org/officeDocument/2006/relationships/image" Target="../media/image116.png"/><Relationship Id="rId15" Type="http://schemas.openxmlformats.org/officeDocument/2006/relationships/slideLayout" Target="../slideLayouts/slideLayout4.xml"/><Relationship Id="rId14" Type="http://schemas.openxmlformats.org/officeDocument/2006/relationships/image" Target="../media/image10.png"/><Relationship Id="rId13" Type="http://schemas.openxmlformats.org/officeDocument/2006/relationships/tags" Target="../tags/tag269.xml"/><Relationship Id="rId12" Type="http://schemas.openxmlformats.org/officeDocument/2006/relationships/tags" Target="../tags/tag268.xml"/><Relationship Id="rId11" Type="http://schemas.openxmlformats.org/officeDocument/2006/relationships/image" Target="../media/image125.png"/><Relationship Id="rId10" Type="http://schemas.openxmlformats.org/officeDocument/2006/relationships/image" Target="../media/image124.png"/><Relationship Id="rId1" Type="http://schemas.openxmlformats.org/officeDocument/2006/relationships/tags" Target="../tags/tag267.xml"/></Relationships>
</file>

<file path=ppt/slides/_rels/slide46.xml.rels><?xml version="1.0" encoding="UTF-8" standalone="yes"?>
<Relationships xmlns="http://schemas.openxmlformats.org/package/2006/relationships"><Relationship Id="rId9" Type="http://schemas.openxmlformats.org/officeDocument/2006/relationships/tags" Target="../tags/tag277.xml"/><Relationship Id="rId8" Type="http://schemas.openxmlformats.org/officeDocument/2006/relationships/tags" Target="../tags/tag276.xml"/><Relationship Id="rId7" Type="http://schemas.openxmlformats.org/officeDocument/2006/relationships/tags" Target="../tags/tag275.xml"/><Relationship Id="rId6" Type="http://schemas.openxmlformats.org/officeDocument/2006/relationships/tags" Target="../tags/tag274.xml"/><Relationship Id="rId5" Type="http://schemas.openxmlformats.org/officeDocument/2006/relationships/tags" Target="../tags/tag273.xml"/><Relationship Id="rId4" Type="http://schemas.openxmlformats.org/officeDocument/2006/relationships/tags" Target="../tags/tag272.xml"/><Relationship Id="rId3" Type="http://schemas.openxmlformats.org/officeDocument/2006/relationships/tags" Target="../tags/tag271.xml"/><Relationship Id="rId23" Type="http://schemas.openxmlformats.org/officeDocument/2006/relationships/slideLayout" Target="../slideLayouts/slideLayout4.xml"/><Relationship Id="rId22" Type="http://schemas.openxmlformats.org/officeDocument/2006/relationships/image" Target="../media/image10.png"/><Relationship Id="rId21" Type="http://schemas.openxmlformats.org/officeDocument/2006/relationships/tags" Target="../tags/tag288.xml"/><Relationship Id="rId20" Type="http://schemas.openxmlformats.org/officeDocument/2006/relationships/tags" Target="../tags/tag287.xml"/><Relationship Id="rId2" Type="http://schemas.openxmlformats.org/officeDocument/2006/relationships/image" Target="../media/image8.png"/><Relationship Id="rId19" Type="http://schemas.openxmlformats.org/officeDocument/2006/relationships/tags" Target="../tags/tag286.xml"/><Relationship Id="rId18" Type="http://schemas.openxmlformats.org/officeDocument/2006/relationships/image" Target="../media/image9.png"/><Relationship Id="rId17" Type="http://schemas.openxmlformats.org/officeDocument/2006/relationships/tags" Target="../tags/tag285.xml"/><Relationship Id="rId16" Type="http://schemas.openxmlformats.org/officeDocument/2006/relationships/tags" Target="../tags/tag284.xml"/><Relationship Id="rId15" Type="http://schemas.openxmlformats.org/officeDocument/2006/relationships/tags" Target="../tags/tag283.xml"/><Relationship Id="rId14" Type="http://schemas.openxmlformats.org/officeDocument/2006/relationships/tags" Target="../tags/tag282.xml"/><Relationship Id="rId13" Type="http://schemas.openxmlformats.org/officeDocument/2006/relationships/tags" Target="../tags/tag281.xml"/><Relationship Id="rId12" Type="http://schemas.openxmlformats.org/officeDocument/2006/relationships/tags" Target="../tags/tag280.xml"/><Relationship Id="rId11" Type="http://schemas.openxmlformats.org/officeDocument/2006/relationships/tags" Target="../tags/tag279.xml"/><Relationship Id="rId10" Type="http://schemas.openxmlformats.org/officeDocument/2006/relationships/tags" Target="../tags/tag278.xml"/><Relationship Id="rId1" Type="http://schemas.openxmlformats.org/officeDocument/2006/relationships/tags" Target="../tags/tag270.xml"/></Relationships>
</file>

<file path=ppt/slides/_rels/slide4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0.png"/><Relationship Id="rId3" Type="http://schemas.openxmlformats.org/officeDocument/2006/relationships/tags" Target="../tags/tag290.xml"/><Relationship Id="rId2" Type="http://schemas.openxmlformats.org/officeDocument/2006/relationships/tags" Target="../tags/tag289.xml"/><Relationship Id="rId1" Type="http://schemas.openxmlformats.org/officeDocument/2006/relationships/image" Target="../media/image11.png"/></Relationships>
</file>

<file path=ppt/slides/_rels/slide48.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10.png"/><Relationship Id="rId6" Type="http://schemas.openxmlformats.org/officeDocument/2006/relationships/tags" Target="../tags/tag292.xml"/><Relationship Id="rId5" Type="http://schemas.openxmlformats.org/officeDocument/2006/relationships/tags" Target="../tags/tag291.xml"/><Relationship Id="rId4" Type="http://schemas.openxmlformats.org/officeDocument/2006/relationships/image" Target="../media/image129.png"/><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image" Target="../media/image126.png"/></Relationships>
</file>

<file path=ppt/slides/_rels/slide49.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7.png"/><Relationship Id="rId7" Type="http://schemas.openxmlformats.org/officeDocument/2006/relationships/tags" Target="../tags/tag295.xml"/><Relationship Id="rId6" Type="http://schemas.openxmlformats.org/officeDocument/2006/relationships/image" Target="../media/image2.png"/><Relationship Id="rId5" Type="http://schemas.openxmlformats.org/officeDocument/2006/relationships/tags" Target="../tags/tag294.xml"/><Relationship Id="rId4" Type="http://schemas.openxmlformats.org/officeDocument/2006/relationships/image" Target="../media/image4.png"/><Relationship Id="rId3" Type="http://schemas.openxmlformats.org/officeDocument/2006/relationships/tags" Target="../tags/tag293.xml"/><Relationship Id="rId2" Type="http://schemas.openxmlformats.org/officeDocument/2006/relationships/image" Target="../media/image130.png"/><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chart" Target="../charts/chart1.xml"/></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tags" Target="../tags/tag73.xml"/><Relationship Id="rId3" Type="http://schemas.openxmlformats.org/officeDocument/2006/relationships/tags" Target="../tags/tag72.xml"/><Relationship Id="rId2" Type="http://schemas.openxmlformats.org/officeDocument/2006/relationships/chart" Target="../charts/chart3.xml"/><Relationship Id="rId1" Type="http://schemas.openxmlformats.org/officeDocument/2006/relationships/chart" Target="../charts/chart2.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10.png"/><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chart" Target="../charts/chart4.xml"/></Relationships>
</file>

<file path=ppt/slides/_rels/slide8.xml.rels><?xml version="1.0" encoding="UTF-8" standalone="yes"?>
<Relationships xmlns="http://schemas.openxmlformats.org/package/2006/relationships"><Relationship Id="rId9" Type="http://schemas.openxmlformats.org/officeDocument/2006/relationships/chart" Target="../charts/chart13.xml"/><Relationship Id="rId8" Type="http://schemas.openxmlformats.org/officeDocument/2006/relationships/chart" Target="../charts/chart12.xml"/><Relationship Id="rId7" Type="http://schemas.openxmlformats.org/officeDocument/2006/relationships/chart" Target="../charts/chart11.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 Id="rId3" Type="http://schemas.openxmlformats.org/officeDocument/2006/relationships/chart" Target="../charts/chart7.xml"/><Relationship Id="rId2" Type="http://schemas.openxmlformats.org/officeDocument/2006/relationships/chart" Target="../charts/chart6.xml"/><Relationship Id="rId13" Type="http://schemas.openxmlformats.org/officeDocument/2006/relationships/slideLayout" Target="../slideLayouts/slideLayout4.xml"/><Relationship Id="rId12" Type="http://schemas.openxmlformats.org/officeDocument/2006/relationships/image" Target="../media/image10.png"/><Relationship Id="rId11" Type="http://schemas.openxmlformats.org/officeDocument/2006/relationships/tags" Target="../tags/tag77.xml"/><Relationship Id="rId10" Type="http://schemas.openxmlformats.org/officeDocument/2006/relationships/tags" Target="../tags/tag76.xml"/><Relationship Id="rId1" Type="http://schemas.openxmlformats.org/officeDocument/2006/relationships/chart" Target="../charts/chart5.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10.png"/><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chart" Target="../charts/char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custDataLst>
              <p:tags r:id="rId1"/>
            </p:custDataLst>
          </p:nvPr>
        </p:nvPicPr>
        <p:blipFill>
          <a:blip r:embed="rId2"/>
          <a:srcRect l="-102" r="3434"/>
          <a:stretch>
            <a:fillRect/>
          </a:stretch>
        </p:blipFill>
        <p:spPr>
          <a:xfrm rot="5400000">
            <a:off x="-2950210" y="2729865"/>
            <a:ext cx="19235420" cy="13335635"/>
          </a:xfrm>
          <a:prstGeom prst="rect">
            <a:avLst/>
          </a:prstGeom>
          <a:ln w="9525">
            <a:noFill/>
            <a:prstDash val="solid"/>
          </a:ln>
        </p:spPr>
      </p:pic>
      <p:sp>
        <p:nvSpPr>
          <p:cNvPr id="181" name="TikTok Shop 2024…"/>
          <p:cNvSpPr txBox="1"/>
          <p:nvPr/>
        </p:nvSpPr>
        <p:spPr>
          <a:xfrm>
            <a:off x="1119505" y="6924675"/>
            <a:ext cx="9841865" cy="2371090"/>
          </a:xfrm>
          <a:prstGeom prst="rect">
            <a:avLst/>
          </a:prstGeom>
          <a:ln w="12700">
            <a:miter lim="400000"/>
          </a:ln>
        </p:spPr>
        <p:txBody>
          <a:bodyPr wrap="none" lIns="8790" tIns="8790" rIns="8790" bIns="8790" anchor="ctr">
            <a:noAutofit/>
          </a:bodyPr>
          <a:lstStyle/>
          <a:p>
            <a:pPr algn="l">
              <a:lnSpc>
                <a:spcPct val="120000"/>
              </a:lnSpc>
              <a:spcBef>
                <a:spcPts val="0"/>
              </a:spcBef>
              <a:defRPr sz="66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6000">
                <a:latin typeface="Times New Roman" panose="02020603050405020304" charset="0"/>
                <a:ea typeface="Times New Roman" panose="02020603050405020304" charset="0"/>
                <a:cs typeface="Times New Roman" panose="02020603050405020304" charset="0"/>
                <a:sym typeface="Times New Roman" panose="02020603050405020304" charset="0"/>
              </a:rPr>
              <a:t>TikTok Shop Market Report:</a:t>
            </a:r>
            <a:endParaRPr sz="60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l">
              <a:lnSpc>
                <a:spcPct val="120000"/>
              </a:lnSpc>
              <a:spcBef>
                <a:spcPts val="0"/>
              </a:spcBef>
              <a:defRPr sz="66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6000">
                <a:latin typeface="Times New Roman" panose="02020603050405020304" charset="0"/>
                <a:ea typeface="Times New Roman" panose="02020603050405020304" charset="0"/>
                <a:cs typeface="Times New Roman" panose="02020603050405020304" charset="0"/>
                <a:sym typeface="Times New Roman" panose="02020603050405020304" charset="0"/>
              </a:rPr>
              <a:t>Cosmetics &amp; Skin Care Category</a:t>
            </a:r>
            <a:endParaRPr sz="60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l">
              <a:lnSpc>
                <a:spcPct val="120000"/>
              </a:lnSpc>
              <a:spcBef>
                <a:spcPts val="0"/>
              </a:spcBef>
              <a:defRPr sz="66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lang="en-US" sz="6000">
                <a:latin typeface="Times New Roman" panose="02020603050405020304" charset="0"/>
                <a:ea typeface="Times New Roman" panose="02020603050405020304" charset="0"/>
                <a:cs typeface="Times New Roman" panose="02020603050405020304" charset="0"/>
                <a:sym typeface="Times New Roman" panose="02020603050405020304" charset="0"/>
              </a:rPr>
              <a:t>(</a:t>
            </a:r>
            <a:r>
              <a:rPr sz="6000">
                <a:latin typeface="Times New Roman" panose="02020603050405020304" charset="0"/>
                <a:ea typeface="Times New Roman" panose="02020603050405020304" charset="0"/>
                <a:cs typeface="Times New Roman" panose="02020603050405020304" charset="0"/>
                <a:sym typeface="Times New Roman" panose="02020603050405020304" charset="0"/>
              </a:rPr>
              <a:t>2023-2024</a:t>
            </a:r>
            <a:r>
              <a:rPr lang="en-US" sz="6000">
                <a:latin typeface="Times New Roman" panose="02020603050405020304" charset="0"/>
                <a:ea typeface="Times New Roman" panose="02020603050405020304" charset="0"/>
                <a:cs typeface="Times New Roman" panose="02020603050405020304" charset="0"/>
                <a:sym typeface="Times New Roman" panose="02020603050405020304" charset="0"/>
              </a:rPr>
              <a:t>)</a:t>
            </a:r>
            <a:endParaRPr lang="en-US" sz="6000">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10" name="AutoShape 10"/>
          <p:cNvSpPr/>
          <p:nvPr>
            <p:custDataLst>
              <p:tags r:id="rId3"/>
            </p:custDataLst>
          </p:nvPr>
        </p:nvSpPr>
        <p:spPr>
          <a:xfrm>
            <a:off x="1119505" y="16364585"/>
            <a:ext cx="5823585" cy="570230"/>
          </a:xfrm>
          <a:prstGeom prst="rect">
            <a:avLst/>
          </a:prstGeom>
          <a:noFill/>
          <a:ln w="9525">
            <a:noFill/>
            <a:prstDash val="solid"/>
          </a:ln>
        </p:spPr>
        <p:txBody>
          <a:bodyPr lIns="95250" tIns="47625" rIns="95250" bIns="47625" rtlCol="0" anchor="b">
            <a:noAutofit/>
          </a:bodyPr>
          <a:p>
            <a:pPr indent="0" algn="l">
              <a:lnSpc>
                <a:spcPct val="125000"/>
              </a:lnSpc>
              <a:defRPr/>
            </a:pPr>
            <a:r>
              <a:rPr lang="en-US" sz="2000" b="0" i="0" u="none" strike="noStrike" spc="100">
                <a:solidFill>
                  <a:srgbClr val="FFFFFF"/>
                </a:solidFill>
                <a:latin typeface="Times New Roman" panose="02020603050405020304" charset="0"/>
                <a:ea typeface="Times New Roman" panose="02020603050405020304" charset="0"/>
                <a:cs typeface="Times New Roman" panose="02020603050405020304" charset="0"/>
              </a:rPr>
              <a:t>Statistical Period: May 2023-May 2024</a:t>
            </a:r>
            <a:endParaRPr lang="en-US" sz="2000" b="0" i="0" u="none" strike="noStrike" spc="100">
              <a:solidFill>
                <a:srgbClr val="FFFFFF"/>
              </a:solidFill>
              <a:latin typeface="Times New Roman" panose="02020603050405020304" charset="0"/>
              <a:ea typeface="Times New Roman" panose="02020603050405020304" charset="0"/>
              <a:cs typeface="Times New Roman" panose="02020603050405020304" charset="0"/>
            </a:endParaRPr>
          </a:p>
        </p:txBody>
      </p:sp>
      <p:pic>
        <p:nvPicPr>
          <p:cNvPr id="20" name="图片 19" descr="Group 1195"/>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645160" y="15344140"/>
            <a:ext cx="6460490" cy="1104265"/>
          </a:xfrm>
          <a:prstGeom prst="rect">
            <a:avLst/>
          </a:prstGeom>
        </p:spPr>
      </p:pic>
      <p:pic>
        <p:nvPicPr>
          <p:cNvPr id="19" name="图片 18" descr="Group 1194"/>
          <p:cNvPicPr>
            <a:picLocks noChangeAspect="1"/>
          </p:cNvPicPr>
          <p:nvPr>
            <p:custDataLst>
              <p:tags r:id="rId7"/>
            </p:custDataLst>
          </p:nvPr>
        </p:nvPicPr>
        <p:blipFill>
          <a:blip r:embed="rId8">
            <a:extLst>
              <a:ext uri="{96DAC541-7B7A-43D3-8B79-37D633B846F1}">
                <asvg:svgBlip xmlns:asvg="http://schemas.microsoft.com/office/drawing/2016/SVG/main" r:embed="rId9"/>
              </a:ext>
            </a:extLst>
          </a:blip>
          <a:stretch>
            <a:fillRect/>
          </a:stretch>
        </p:blipFill>
        <p:spPr>
          <a:xfrm>
            <a:off x="1119505" y="518160"/>
            <a:ext cx="3311525" cy="911225"/>
          </a:xfrm>
          <a:prstGeom prst="rect">
            <a:avLst/>
          </a:prstGeom>
        </p:spPr>
      </p:pic>
      <p:grpSp>
        <p:nvGrpSpPr>
          <p:cNvPr id="21" name="组合 20"/>
          <p:cNvGrpSpPr/>
          <p:nvPr/>
        </p:nvGrpSpPr>
        <p:grpSpPr>
          <a:xfrm>
            <a:off x="6598920" y="14567897"/>
            <a:ext cx="6038850" cy="3054625"/>
            <a:chOff x="4310341" y="10200311"/>
            <a:chExt cx="2342911" cy="1212673"/>
          </a:xfrm>
        </p:grpSpPr>
        <p:sp>
          <p:nvSpPr>
            <p:cNvPr id="23" name="TextBox 7"/>
            <p:cNvSpPr txBox="1"/>
            <p:nvPr>
              <p:custDataLst>
                <p:tags r:id="rId10"/>
              </p:custDataLst>
            </p:nvPr>
          </p:nvSpPr>
          <p:spPr>
            <a:xfrm>
              <a:off x="4772203" y="10946821"/>
              <a:ext cx="782777" cy="113178"/>
            </a:xfrm>
            <a:prstGeom prst="rect">
              <a:avLst/>
            </a:prstGeom>
            <a:ln w="12700">
              <a:miter lim="400000"/>
            </a:ln>
          </p:spPr>
          <p:txBody>
            <a:bodyPr wrap="square" lIns="0" tIns="0" rIns="0" bIns="0">
              <a:spAutoFit/>
            </a:bodyPr>
            <a:p>
              <a:pPr algn="ctr" defTabSz="257175">
                <a:defRPr sz="2800" b="1">
                  <a:solidFill>
                    <a:srgbClr val="6C63E5"/>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sz="790" b="1" spc="100" dirty="0">
                <a:solidFill>
                  <a:schemeClr val="bg1"/>
                </a:solidFill>
                <a:latin typeface="Arial" panose="020B0604020202020204" pitchFamily="34" charset="0"/>
                <a:ea typeface="Times New Roman" panose="02020603050405020304" charset="0"/>
                <a:cs typeface="Arial" panose="020B0604020202020204" pitchFamily="34" charset="0"/>
                <a:sym typeface="Times New Roman" panose="02020603050405020304" charset="0"/>
              </a:endParaRPr>
            </a:p>
          </p:txBody>
        </p:sp>
        <p:sp>
          <p:nvSpPr>
            <p:cNvPr id="24" name="文本框 23"/>
            <p:cNvSpPr txBox="1"/>
            <p:nvPr>
              <p:custDataLst>
                <p:tags r:id="rId11"/>
              </p:custDataLst>
            </p:nvPr>
          </p:nvSpPr>
          <p:spPr>
            <a:xfrm>
              <a:off x="4310341" y="10944224"/>
              <a:ext cx="1171348" cy="40284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p>
              <a:pPr algn="ctr">
                <a:lnSpc>
                  <a:spcPct val="125000"/>
                </a:lnSpc>
              </a:pPr>
              <a:r>
                <a:rPr lang="zh-CN" altLang="en-US" sz="2400" b="1" spc="100" dirty="0">
                  <a:solidFill>
                    <a:schemeClr val="bg1"/>
                  </a:solidFill>
                  <a:latin typeface="Arial" panose="020B0604020202020204" pitchFamily="34" charset="0"/>
                  <a:ea typeface="Times New Roman" panose="02020603050405020304" charset="0"/>
                  <a:cs typeface="Arial" panose="020B0604020202020204" pitchFamily="34" charset="0"/>
                </a:rPr>
                <a:t>EchoTik's official website</a:t>
              </a:r>
              <a:endParaRPr lang="zh-CN" altLang="en-US" sz="2400" b="1" spc="100" dirty="0">
                <a:solidFill>
                  <a:schemeClr val="bg1"/>
                </a:solidFill>
                <a:latin typeface="Arial" panose="020B0604020202020204" pitchFamily="34" charset="0"/>
                <a:ea typeface="Times New Roman" panose="02020603050405020304" charset="0"/>
                <a:cs typeface="Arial" panose="020B0604020202020204" pitchFamily="34" charset="0"/>
              </a:endParaRPr>
            </a:p>
          </p:txBody>
        </p:sp>
        <p:sp>
          <p:nvSpPr>
            <p:cNvPr id="25" name="文本框 24"/>
            <p:cNvSpPr txBox="1"/>
            <p:nvPr>
              <p:custDataLst>
                <p:tags r:id="rId12"/>
              </p:custDataLst>
            </p:nvPr>
          </p:nvSpPr>
          <p:spPr>
            <a:xfrm>
              <a:off x="5481797" y="10946865"/>
              <a:ext cx="1171455" cy="46611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noAutofit/>
            </a:bodyPr>
            <a:p>
              <a:pPr algn="ctr">
                <a:lnSpc>
                  <a:spcPct val="125000"/>
                </a:lnSpc>
              </a:pPr>
              <a:r>
                <a:rPr lang="zh-CN" altLang="en-US" sz="2400" b="1" spc="100" dirty="0">
                  <a:solidFill>
                    <a:schemeClr val="bg1"/>
                  </a:solidFill>
                  <a:latin typeface="Arial" panose="020B0604020202020204" pitchFamily="34" charset="0"/>
                  <a:ea typeface="Times New Roman" panose="02020603050405020304" charset="0"/>
                  <a:cs typeface="Arial" panose="020B0604020202020204" pitchFamily="34" charset="0"/>
                </a:rPr>
                <a:t> EchoTik</a:t>
              </a:r>
              <a:r>
                <a:rPr lang="zh-CN" altLang="en-US" sz="2400" b="1" spc="100" dirty="0">
                  <a:solidFill>
                    <a:schemeClr val="bg1"/>
                  </a:solidFill>
                  <a:latin typeface="Arial" panose="020B0604020202020204" pitchFamily="34" charset="0"/>
                  <a:ea typeface="Times New Roman" panose="02020603050405020304" charset="0"/>
                  <a:cs typeface="Arial" panose="020B0604020202020204" pitchFamily="34" charset="0"/>
                  <a:sym typeface="+mn-ea"/>
                </a:rPr>
                <a:t>'</a:t>
              </a:r>
              <a:r>
                <a:rPr lang="zh-CN" altLang="en-US" sz="2400" b="1" spc="100" dirty="0">
                  <a:solidFill>
                    <a:schemeClr val="bg1"/>
                  </a:solidFill>
                  <a:latin typeface="Arial" panose="020B0604020202020204" pitchFamily="34" charset="0"/>
                  <a:ea typeface="Times New Roman" panose="02020603050405020304" charset="0"/>
                  <a:cs typeface="Arial" panose="020B0604020202020204" pitchFamily="34" charset="0"/>
                </a:rPr>
                <a:t>s official account </a:t>
              </a:r>
              <a:endParaRPr lang="zh-CN" altLang="en-US" sz="2400" b="1" spc="100" dirty="0">
                <a:solidFill>
                  <a:schemeClr val="bg1"/>
                </a:solidFill>
                <a:latin typeface="Arial" panose="020B0604020202020204" pitchFamily="34" charset="0"/>
                <a:ea typeface="Times New Roman" panose="02020603050405020304" charset="0"/>
                <a:cs typeface="Arial" panose="020B0604020202020204" pitchFamily="34" charset="0"/>
              </a:endParaRPr>
            </a:p>
          </p:txBody>
        </p:sp>
        <p:sp>
          <p:nvSpPr>
            <p:cNvPr id="26" name="Freeform 5"/>
            <p:cNvSpPr/>
            <p:nvPr>
              <p:custDataLst>
                <p:tags r:id="rId13"/>
              </p:custDataLst>
            </p:nvPr>
          </p:nvSpPr>
          <p:spPr>
            <a:xfrm>
              <a:off x="4606432" y="10200311"/>
              <a:ext cx="681157" cy="681366"/>
            </a:xfrm>
            <a:prstGeom prst="rect">
              <a:avLst/>
            </a:prstGeom>
            <a:blipFill>
              <a:blip r:embed="rId14"/>
              <a:stretch>
                <a:fillRect/>
              </a:stretch>
            </a:blipFill>
            <a:ln w="12700">
              <a:miter lim="400000"/>
            </a:ln>
          </p:spPr>
          <p:txBody>
            <a:bodyPr lIns="0" tIns="0" rIns="0" bIns="0"/>
            <a:p>
              <a:pPr defTabSz="257175">
                <a:defRPr sz="1800">
                  <a:latin typeface="Calibri" panose="020F0502020204030204"/>
                  <a:ea typeface="Calibri" panose="020F0502020204030204"/>
                  <a:cs typeface="Calibri" panose="020F0502020204030204"/>
                  <a:sym typeface="Calibri" panose="020F0502020204030204"/>
                </a:defRPr>
              </a:pPr>
              <a:endParaRPr sz="505" spc="100" dirty="0">
                <a:latin typeface="Arial Rounded MT Bold" panose="020F0704030504030204" charset="0"/>
                <a:ea typeface="Arial Rounded MT Bold" panose="020F0704030504030204" charset="0"/>
                <a:cs typeface="Arial Rounded MT Bold" panose="020F0704030504030204" charset="0"/>
                <a:sym typeface="Arial Rounded MT Bold" panose="020F0704030504030204" charset="0"/>
              </a:endParaRPr>
            </a:p>
          </p:txBody>
        </p:sp>
      </p:grpSp>
      <p:pic>
        <p:nvPicPr>
          <p:cNvPr id="6" name="图片 5"/>
          <p:cNvPicPr>
            <a:picLocks noChangeAspect="1"/>
          </p:cNvPicPr>
          <p:nvPr>
            <p:custDataLst>
              <p:tags r:id="rId15"/>
            </p:custDataLst>
          </p:nvPr>
        </p:nvPicPr>
        <p:blipFill>
          <a:blip r:embed="rId16"/>
          <a:stretch>
            <a:fillRect/>
          </a:stretch>
        </p:blipFill>
        <p:spPr>
          <a:xfrm>
            <a:off x="10253345" y="14568170"/>
            <a:ext cx="1717040" cy="1715770"/>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短视频带货为主流带货方式，达人更偏爱发布30s以下短视频"/>
          <p:cNvSpPr txBox="1"/>
          <p:nvPr/>
        </p:nvSpPr>
        <p:spPr>
          <a:xfrm>
            <a:off x="1282529" y="596588"/>
            <a:ext cx="11283315" cy="1001395"/>
          </a:xfrm>
          <a:prstGeom prst="rect">
            <a:avLst/>
          </a:prstGeom>
          <a:ln w="12700">
            <a:miter lim="400000"/>
          </a:ln>
        </p:spPr>
        <p:txBody>
          <a:bodyPr wrap="none" lIns="8790" tIns="8790" rIns="8790" bIns="8790">
            <a:spAutoFit/>
          </a:bodyPr>
          <a:lstStyle>
            <a:lvl1pPr>
              <a:lnSpc>
                <a:spcPct val="100000"/>
              </a:lnSpc>
              <a:spcBef>
                <a:spcPts val="0"/>
              </a:spcBef>
              <a:defRPr sz="3200">
                <a:latin typeface="Source Han Sans CN Bold Bold"/>
                <a:ea typeface="Source Han Sans CN Bold Bold"/>
                <a:cs typeface="Source Han Sans CN Bold Bold"/>
                <a:sym typeface="Source Han Sans CN Bold Bold"/>
              </a:defRPr>
            </a:lvl1pPr>
          </a:lstStyle>
          <a:p>
            <a:pPr algn="l"/>
            <a:r>
              <a:rPr b="1">
                <a:solidFill>
                  <a:srgbClr val="625AE3"/>
                </a:solidFill>
                <a:latin typeface="Times New Roman" panose="02020603050405020304" charset="0"/>
                <a:ea typeface="Times New Roman" panose="02020603050405020304" charset="0"/>
                <a:cs typeface="Times New Roman" panose="02020603050405020304" charset="0"/>
              </a:rPr>
              <a:t>Short-video e-commerce remains the mainstream e-commerce </a:t>
            </a:r>
            <a:endParaRPr b="1">
              <a:solidFill>
                <a:srgbClr val="625AE3"/>
              </a:solidFill>
              <a:latin typeface="Times New Roman" panose="02020603050405020304" charset="0"/>
              <a:ea typeface="Times New Roman" panose="02020603050405020304" charset="0"/>
              <a:cs typeface="Times New Roman" panose="02020603050405020304" charset="0"/>
            </a:endParaRPr>
          </a:p>
          <a:p>
            <a:pPr algn="l"/>
            <a:r>
              <a:rPr b="1">
                <a:solidFill>
                  <a:srgbClr val="625AE3"/>
                </a:solidFill>
                <a:latin typeface="Times New Roman" panose="02020603050405020304" charset="0"/>
                <a:ea typeface="Times New Roman" panose="02020603050405020304" charset="0"/>
                <a:cs typeface="Times New Roman" panose="02020603050405020304" charset="0"/>
              </a:rPr>
              <a:t>method, and short videos under 30 seconds are the most popular.</a:t>
            </a:r>
            <a:endParaRPr b="1">
              <a:solidFill>
                <a:srgbClr val="625AE3"/>
              </a:solidFill>
              <a:latin typeface="Times New Roman" panose="02020603050405020304" charset="0"/>
              <a:ea typeface="Times New Roman" panose="02020603050405020304" charset="0"/>
              <a:cs typeface="Times New Roman" panose="02020603050405020304" charset="0"/>
            </a:endParaRPr>
          </a:p>
        </p:txBody>
      </p:sp>
      <p:sp>
        <p:nvSpPr>
          <p:cNvPr id="306" name="对于各国来说，短视频均为主流带货方式，美妆个护关联带货视频数稳步增长；…"/>
          <p:cNvSpPr txBox="1"/>
          <p:nvPr/>
        </p:nvSpPr>
        <p:spPr>
          <a:xfrm>
            <a:off x="1282700" y="1591945"/>
            <a:ext cx="10750550" cy="2451735"/>
          </a:xfrm>
          <a:prstGeom prst="rect">
            <a:avLst/>
          </a:prstGeom>
          <a:ln w="12700">
            <a:miter lim="400000"/>
          </a:ln>
        </p:spPr>
        <p:txBody>
          <a:bodyPr wrap="square" lIns="8790" tIns="8790" rIns="8790" bIns="8790">
            <a:spAutoFit/>
          </a:bodyPr>
          <a:lstStyle/>
          <a:p>
            <a:pPr>
              <a:lnSpc>
                <a:spcPct val="11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For various countries, short videos are all mainstream e-commerce methods, and the number of Beauty &amp; Personal Care-related e-commerce videos is steadily increasing. From the perspective of video duration, creators tend to produce and release short videos of 15 to 30 seconds. From the perspective of release time, 12-21 o'clock is the peak period for short video releases, and Vietnam has a double peak at 12 o'clock and 19 o'clock.</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307" name="矩形"/>
          <p:cNvSpPr/>
          <p:nvPr/>
        </p:nvSpPr>
        <p:spPr>
          <a:xfrm>
            <a:off x="1253601" y="4156624"/>
            <a:ext cx="10779467" cy="6540501"/>
          </a:xfrm>
          <a:prstGeom prst="rect">
            <a:avLst/>
          </a:prstGeom>
          <a:ln>
            <a:solidFill>
              <a:srgbClr val="000000"/>
            </a:solidFill>
            <a:miter lim="400000"/>
          </a:ln>
        </p:spPr>
        <p:txBody>
          <a:bodyPr lIns="8790" tIns="8790" rIns="8790" bIns="8790" anchor="ct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graphicFrame>
        <p:nvGraphicFramePr>
          <p:cNvPr id="308" name="二维折线图"/>
          <p:cNvGraphicFramePr/>
          <p:nvPr/>
        </p:nvGraphicFramePr>
        <p:xfrm>
          <a:off x="1692184" y="4870180"/>
          <a:ext cx="10134631" cy="2099613"/>
        </p:xfrm>
        <a:graphic>
          <a:graphicData uri="http://schemas.openxmlformats.org/drawingml/2006/chart">
            <c:chart xmlns:c="http://schemas.openxmlformats.org/drawingml/2006/chart" xmlns:r="http://schemas.openxmlformats.org/officeDocument/2006/relationships" r:id="rId1"/>
          </a:graphicData>
        </a:graphic>
      </p:graphicFrame>
      <p:sp>
        <p:nvSpPr>
          <p:cNvPr id="309" name="矩形"/>
          <p:cNvSpPr/>
          <p:nvPr/>
        </p:nvSpPr>
        <p:spPr>
          <a:xfrm>
            <a:off x="1277767" y="10957149"/>
            <a:ext cx="10779466" cy="6540501"/>
          </a:xfrm>
          <a:prstGeom prst="rect">
            <a:avLst/>
          </a:prstGeom>
          <a:ln>
            <a:solidFill>
              <a:srgbClr val="000000"/>
            </a:solidFill>
            <a:miter lim="400000"/>
          </a:ln>
        </p:spPr>
        <p:txBody>
          <a:bodyPr lIns="8790" tIns="8790" rIns="8790" bIns="8790" anchor="ct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graphicFrame>
        <p:nvGraphicFramePr>
          <p:cNvPr id="310" name="二维柱形图"/>
          <p:cNvGraphicFramePr/>
          <p:nvPr/>
        </p:nvGraphicFramePr>
        <p:xfrm>
          <a:off x="1530906" y="11681452"/>
          <a:ext cx="10280817" cy="241498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11" name="二维柱形图"/>
          <p:cNvGraphicFramePr/>
          <p:nvPr/>
        </p:nvGraphicFramePr>
        <p:xfrm>
          <a:off x="1671876" y="14974897"/>
          <a:ext cx="9976106" cy="2414984"/>
        </p:xfrm>
        <a:graphic>
          <a:graphicData uri="http://schemas.openxmlformats.org/drawingml/2006/chart">
            <c:chart xmlns:c="http://schemas.openxmlformats.org/drawingml/2006/chart" xmlns:r="http://schemas.openxmlformats.org/officeDocument/2006/relationships" r:id="rId3"/>
          </a:graphicData>
        </a:graphic>
      </p:graphicFrame>
      <p:sp>
        <p:nvSpPr>
          <p:cNvPr id="312" name="近一年各主销国美妆个护品类关联直播数增长趋势"/>
          <p:cNvSpPr txBox="1"/>
          <p:nvPr/>
        </p:nvSpPr>
        <p:spPr>
          <a:xfrm>
            <a:off x="2520915" y="4209042"/>
            <a:ext cx="8244840" cy="631825"/>
          </a:xfrm>
          <a:prstGeom prst="rect">
            <a:avLst/>
          </a:prstGeom>
          <a:ln w="12700">
            <a:miter lim="400000"/>
          </a:ln>
        </p:spPr>
        <p:txBody>
          <a:bodyPr wrap="none" lIns="8790" tIns="8790" rIns="8790" bIns="8790" anchor="ctr">
            <a:spAutoFit/>
          </a:bodyPr>
          <a:lstStyle>
            <a:lvl1pPr algn="ctr">
              <a:lnSpc>
                <a:spcPct val="100000"/>
              </a:lnSpc>
              <a:spcBef>
                <a:spcPts val="0"/>
              </a:spcBef>
              <a:defRPr sz="2400">
                <a:latin typeface="Source Han Sans CN Medium" panose="020B0500000000000000" charset="-122"/>
                <a:ea typeface="Source Han Sans CN Medium" panose="020B0500000000000000" charset="-122"/>
                <a:cs typeface="Source Han Sans CN Medium" panose="020B0500000000000000" charset="-122"/>
                <a:sym typeface="Source Han Sans CN Medium" panose="020B0500000000000000" charset="-122"/>
              </a:defRPr>
            </a:lvl1pPr>
          </a:lstStyle>
          <a:p>
            <a:pPr algn="ctr"/>
            <a:r>
              <a:rPr sz="2000">
                <a:latin typeface="Times New Roman" panose="02020603050405020304" charset="0"/>
                <a:ea typeface="Times New Roman" panose="02020603050405020304" charset="0"/>
              </a:rPr>
              <a:t>The growth trend of the number of associated live broadcasts in the </a:t>
            </a:r>
            <a:endParaRPr sz="2000">
              <a:latin typeface="Times New Roman" panose="02020603050405020304" charset="0"/>
              <a:ea typeface="Times New Roman" panose="02020603050405020304" charset="0"/>
            </a:endParaRPr>
          </a:p>
          <a:p>
            <a:pPr algn="ctr"/>
            <a:r>
              <a:rPr sz="2000">
                <a:latin typeface="Times New Roman" panose="02020603050405020304" charset="0"/>
                <a:ea typeface="Times New Roman" panose="02020603050405020304" charset="0"/>
              </a:rPr>
              <a:t>Beauty &amp; Personal Care category in various main selling countries in recent year</a:t>
            </a:r>
            <a:endParaRPr sz="2000">
              <a:latin typeface="Times New Roman" panose="02020603050405020304" charset="0"/>
              <a:ea typeface="Times New Roman" panose="02020603050405020304" charset="0"/>
            </a:endParaRPr>
          </a:p>
        </p:txBody>
      </p:sp>
      <p:graphicFrame>
        <p:nvGraphicFramePr>
          <p:cNvPr id="313" name="二维折线图"/>
          <p:cNvGraphicFramePr/>
          <p:nvPr/>
        </p:nvGraphicFramePr>
        <p:xfrm>
          <a:off x="1567685" y="7738017"/>
          <a:ext cx="10275601" cy="2689724"/>
        </p:xfrm>
        <a:graphic>
          <a:graphicData uri="http://schemas.openxmlformats.org/drawingml/2006/chart">
            <c:chart xmlns:c="http://schemas.openxmlformats.org/drawingml/2006/chart" xmlns:r="http://schemas.openxmlformats.org/officeDocument/2006/relationships" r:id="rId4"/>
          </a:graphicData>
        </a:graphic>
      </p:graphicFrame>
      <p:sp>
        <p:nvSpPr>
          <p:cNvPr id="314" name="近一年各主销国美妆个护品类带货视频数增长趋势"/>
          <p:cNvSpPr txBox="1"/>
          <p:nvPr/>
        </p:nvSpPr>
        <p:spPr>
          <a:xfrm>
            <a:off x="3188618" y="7327616"/>
            <a:ext cx="6909435" cy="631825"/>
          </a:xfrm>
          <a:prstGeom prst="rect">
            <a:avLst/>
          </a:prstGeom>
          <a:ln w="12700">
            <a:miter lim="400000"/>
          </a:ln>
        </p:spPr>
        <p:txBody>
          <a:bodyPr wrap="none" lIns="8790" tIns="8790" rIns="8790" bIns="8790" anchor="ctr">
            <a:spAutoFit/>
          </a:bodyPr>
          <a:lstStyle>
            <a:lvl1pPr algn="ctr">
              <a:lnSpc>
                <a:spcPct val="100000"/>
              </a:lnSpc>
              <a:spcBef>
                <a:spcPts val="0"/>
              </a:spcBef>
              <a:defRPr sz="2400">
                <a:latin typeface="Source Han Sans CN Medium" panose="020B0500000000000000" charset="-122"/>
                <a:ea typeface="Source Han Sans CN Medium" panose="020B0500000000000000" charset="-122"/>
                <a:cs typeface="Source Han Sans CN Medium" panose="020B0500000000000000" charset="-122"/>
                <a:sym typeface="Source Han Sans CN Medium" panose="020B0500000000000000" charset="-122"/>
              </a:defRPr>
            </a:lvl1pPr>
          </a:lstStyle>
          <a:p>
            <a:pPr algn="ctr"/>
            <a:r>
              <a:rPr sz="2000">
                <a:latin typeface="Times New Roman" panose="02020603050405020304" charset="0"/>
                <a:ea typeface="Times New Roman" panose="02020603050405020304" charset="0"/>
              </a:rPr>
              <a:t>The growth trend of the number of Beauty &amp; Personal Care-related </a:t>
            </a:r>
            <a:endParaRPr sz="2000">
              <a:latin typeface="Times New Roman" panose="02020603050405020304" charset="0"/>
              <a:ea typeface="Times New Roman" panose="02020603050405020304" charset="0"/>
            </a:endParaRPr>
          </a:p>
          <a:p>
            <a:pPr algn="ctr"/>
            <a:r>
              <a:rPr sz="2000">
                <a:latin typeface="Times New Roman" panose="02020603050405020304" charset="0"/>
                <a:ea typeface="Times New Roman" panose="02020603050405020304" charset="0"/>
              </a:rPr>
              <a:t>e-commerce videos in various main selling countries in recent year</a:t>
            </a:r>
            <a:endParaRPr sz="2000">
              <a:latin typeface="Times New Roman" panose="02020603050405020304" charset="0"/>
              <a:ea typeface="Times New Roman" panose="02020603050405020304" charset="0"/>
            </a:endParaRPr>
          </a:p>
        </p:txBody>
      </p:sp>
      <p:sp>
        <p:nvSpPr>
          <p:cNvPr id="315" name="2024年5月美妆个护关联视频时长分布"/>
          <p:cNvSpPr txBox="1"/>
          <p:nvPr/>
        </p:nvSpPr>
        <p:spPr>
          <a:xfrm>
            <a:off x="2269693" y="11274511"/>
            <a:ext cx="8871585" cy="323850"/>
          </a:xfrm>
          <a:prstGeom prst="rect">
            <a:avLst/>
          </a:prstGeom>
          <a:ln w="12700">
            <a:miter lim="400000"/>
          </a:ln>
        </p:spPr>
        <p:txBody>
          <a:bodyPr wrap="none" lIns="8790" tIns="8790" rIns="8790" bIns="8790" anchor="ctr">
            <a:spAutoFit/>
          </a:bodyPr>
          <a:lstStyle>
            <a:lvl1pPr algn="ctr">
              <a:lnSpc>
                <a:spcPct val="100000"/>
              </a:lnSpc>
              <a:spcBef>
                <a:spcPts val="0"/>
              </a:spcBef>
              <a:defRPr sz="2400">
                <a:latin typeface="Source Han Sans CN Medium" panose="020B0500000000000000" charset="-122"/>
                <a:ea typeface="Source Han Sans CN Medium" panose="020B0500000000000000" charset="-122"/>
                <a:cs typeface="Source Han Sans CN Medium" panose="020B0500000000000000" charset="-122"/>
                <a:sym typeface="Source Han Sans CN Medium" panose="020B0500000000000000" charset="-122"/>
              </a:defRPr>
            </a:lvl1pPr>
          </a:lstStyle>
          <a:p>
            <a:pPr algn="ctr"/>
            <a:r>
              <a:rPr sz="2000">
                <a:latin typeface="Times New Roman" panose="02020603050405020304" charset="0"/>
                <a:ea typeface="Times New Roman" panose="02020603050405020304" charset="0"/>
                <a:cs typeface="Times New Roman" panose="02020603050405020304" charset="0"/>
              </a:rPr>
              <a:t>The distribution of the duration of Beauty &amp; Personal Care-related videos in May 2024</a:t>
            </a:r>
            <a:endParaRPr sz="2000">
              <a:latin typeface="Times New Roman" panose="02020603050405020304" charset="0"/>
              <a:ea typeface="Times New Roman" panose="02020603050405020304" charset="0"/>
              <a:cs typeface="Times New Roman" panose="02020603050405020304" charset="0"/>
            </a:endParaRPr>
          </a:p>
        </p:txBody>
      </p:sp>
      <p:sp>
        <p:nvSpPr>
          <p:cNvPr id="316" name="2024年5月美妆个护关联视频发布时间分布（本地时间）"/>
          <p:cNvSpPr txBox="1"/>
          <p:nvPr/>
        </p:nvSpPr>
        <p:spPr>
          <a:xfrm>
            <a:off x="1515670" y="14567749"/>
            <a:ext cx="10487660" cy="323850"/>
          </a:xfrm>
          <a:prstGeom prst="rect">
            <a:avLst/>
          </a:prstGeom>
          <a:ln w="12700">
            <a:miter lim="400000"/>
          </a:ln>
        </p:spPr>
        <p:txBody>
          <a:bodyPr wrap="none" lIns="8790" tIns="8790" rIns="8790" bIns="8790" anchor="ctr">
            <a:spAutoFit/>
          </a:bodyPr>
          <a:lstStyle>
            <a:lvl1pPr algn="ctr">
              <a:lnSpc>
                <a:spcPct val="100000"/>
              </a:lnSpc>
              <a:spcBef>
                <a:spcPts val="0"/>
              </a:spcBef>
              <a:defRPr sz="2400">
                <a:latin typeface="Source Han Sans CN Medium" panose="020B0500000000000000" charset="-122"/>
                <a:ea typeface="Source Han Sans CN Medium" panose="020B0500000000000000" charset="-122"/>
                <a:cs typeface="Source Han Sans CN Medium" panose="020B0500000000000000" charset="-122"/>
                <a:sym typeface="Source Han Sans CN Medium" panose="020B0500000000000000" charset="-122"/>
              </a:defRPr>
            </a:lvl1pPr>
          </a:lstStyle>
          <a:p>
            <a:pPr algn="ctr"/>
            <a:r>
              <a:rPr sz="2000">
                <a:latin typeface="Times New Roman" panose="02020603050405020304" charset="0"/>
                <a:ea typeface="Times New Roman" panose="02020603050405020304" charset="0"/>
                <a:cs typeface="Times New Roman" panose="02020603050405020304" charset="0"/>
              </a:rPr>
              <a:t>The distribution of the release time of Beauty &amp; Personal Care-related videos in May 2024 (local time)</a:t>
            </a:r>
            <a:endParaRPr sz="2000">
              <a:latin typeface="Times New Roman" panose="02020603050405020304" charset="0"/>
              <a:ea typeface="Times New Roman" panose="02020603050405020304" charset="0"/>
              <a:cs typeface="Times New Roman" panose="02020603050405020304" charset="0"/>
            </a:endParaRPr>
          </a:p>
        </p:txBody>
      </p:sp>
      <p:sp>
        <p:nvSpPr>
          <p:cNvPr id="317" name="矩形"/>
          <p:cNvSpPr/>
          <p:nvPr/>
        </p:nvSpPr>
        <p:spPr>
          <a:xfrm>
            <a:off x="6254741" y="15086026"/>
            <a:ext cx="228601" cy="235834"/>
          </a:xfrm>
          <a:prstGeom prst="rect">
            <a:avLst/>
          </a:prstGeom>
          <a:solidFill>
            <a:srgbClr val="535454"/>
          </a:solidFill>
          <a:ln w="12700">
            <a:miter lim="400000"/>
          </a:ln>
        </p:spPr>
        <p:txBody>
          <a:bodyPr lIns="8790" tIns="8790" rIns="8790" bIns="8790" anchor="ct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endParaRPr>
              <a:latin typeface="Times New Roman" panose="02020603050405020304" charset="0"/>
              <a:ea typeface="Times New Roman" panose="02020603050405020304" charset="0"/>
            </a:endParaRPr>
          </a:p>
        </p:txBody>
      </p:sp>
      <p:sp>
        <p:nvSpPr>
          <p:cNvPr id="318" name="0-6点"/>
          <p:cNvSpPr txBox="1"/>
          <p:nvPr/>
        </p:nvSpPr>
        <p:spPr>
          <a:xfrm>
            <a:off x="6647247" y="15042019"/>
            <a:ext cx="792480" cy="323850"/>
          </a:xfrm>
          <a:prstGeom prst="rect">
            <a:avLst/>
          </a:prstGeom>
          <a:ln w="12700">
            <a:miter lim="400000"/>
          </a:ln>
        </p:spPr>
        <p:txBody>
          <a:bodyPr wrap="none" lIns="8790" tIns="8790" rIns="8790" bIns="8790" anchor="ctr">
            <a:spAutoFit/>
          </a:bodyPr>
          <a:lstStyle>
            <a:lvl1pPr defTabSz="628650">
              <a:lnSpc>
                <a:spcPct val="100000"/>
              </a:lnSpc>
              <a:spcBef>
                <a:spcPts val="0"/>
              </a:spcBef>
              <a:defRPr sz="20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0-6</a:t>
            </a:r>
            <a:r>
              <a:rPr lang="en-US">
                <a:latin typeface="Times New Roman" panose="02020603050405020304" charset="0"/>
                <a:ea typeface="Times New Roman" panose="02020603050405020304" charset="0"/>
                <a:cs typeface="Times New Roman" panose="02020603050405020304" charset="0"/>
                <a:sym typeface="Times New Roman" panose="02020603050405020304" charset="0"/>
              </a:rPr>
              <a:t>a.m.</a:t>
            </a:r>
            <a:endParaRPr lang="en-US">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319" name="矩形"/>
          <p:cNvSpPr/>
          <p:nvPr/>
        </p:nvSpPr>
        <p:spPr>
          <a:xfrm>
            <a:off x="7468047" y="15086026"/>
            <a:ext cx="228601" cy="235834"/>
          </a:xfrm>
          <a:prstGeom prst="rect">
            <a:avLst/>
          </a:prstGeom>
          <a:solidFill>
            <a:srgbClr val="7ED0EF"/>
          </a:solidFill>
          <a:ln w="12700">
            <a:miter lim="400000"/>
          </a:ln>
        </p:spPr>
        <p:txBody>
          <a:bodyPr lIns="8790" tIns="8790" rIns="8790" bIns="8790" anchor="ct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endParaRPr>
              <a:latin typeface="Times New Roman" panose="02020603050405020304" charset="0"/>
              <a:ea typeface="Times New Roman" panose="02020603050405020304" charset="0"/>
            </a:endParaRPr>
          </a:p>
        </p:txBody>
      </p:sp>
      <p:sp>
        <p:nvSpPr>
          <p:cNvPr id="320" name="7-12点"/>
          <p:cNvSpPr txBox="1"/>
          <p:nvPr/>
        </p:nvSpPr>
        <p:spPr>
          <a:xfrm>
            <a:off x="7860553" y="15042019"/>
            <a:ext cx="919480" cy="323850"/>
          </a:xfrm>
          <a:prstGeom prst="rect">
            <a:avLst/>
          </a:prstGeom>
          <a:ln w="12700">
            <a:miter lim="400000"/>
          </a:ln>
        </p:spPr>
        <p:txBody>
          <a:bodyPr wrap="none" lIns="8790" tIns="8790" rIns="8790" bIns="8790" anchor="ctr">
            <a:spAutoFit/>
          </a:bodyPr>
          <a:lstStyle>
            <a:lvl1pPr defTabSz="628650">
              <a:lnSpc>
                <a:spcPct val="100000"/>
              </a:lnSpc>
              <a:spcBef>
                <a:spcPts val="0"/>
              </a:spcBef>
              <a:defRPr sz="20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7-12</a:t>
            </a:r>
            <a:r>
              <a:rPr lang="en-US">
                <a:latin typeface="Times New Roman" panose="02020603050405020304" charset="0"/>
                <a:ea typeface="Times New Roman" panose="02020603050405020304" charset="0"/>
                <a:cs typeface="Times New Roman" panose="02020603050405020304" charset="0"/>
                <a:sym typeface="Times New Roman" panose="02020603050405020304" charset="0"/>
              </a:rPr>
              <a:t>a.m.</a:t>
            </a:r>
            <a:endParaRPr lang="en-US">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321" name="矩形"/>
          <p:cNvSpPr/>
          <p:nvPr/>
        </p:nvSpPr>
        <p:spPr>
          <a:xfrm>
            <a:off x="8819788" y="15086026"/>
            <a:ext cx="228601" cy="235834"/>
          </a:xfrm>
          <a:prstGeom prst="rect">
            <a:avLst/>
          </a:prstGeom>
          <a:solidFill>
            <a:srgbClr val="8E2BF2"/>
          </a:solidFill>
          <a:ln w="12700">
            <a:miter lim="400000"/>
          </a:ln>
        </p:spPr>
        <p:txBody>
          <a:bodyPr lIns="8790" tIns="8790" rIns="8790" bIns="8790" anchor="ct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endParaRPr>
              <a:latin typeface="Times New Roman" panose="02020603050405020304" charset="0"/>
              <a:ea typeface="Times New Roman" panose="02020603050405020304" charset="0"/>
            </a:endParaRPr>
          </a:p>
        </p:txBody>
      </p:sp>
      <p:sp>
        <p:nvSpPr>
          <p:cNvPr id="322" name="13-18点"/>
          <p:cNvSpPr txBox="1"/>
          <p:nvPr/>
        </p:nvSpPr>
        <p:spPr>
          <a:xfrm>
            <a:off x="9212294" y="15042019"/>
            <a:ext cx="1060450" cy="323850"/>
          </a:xfrm>
          <a:prstGeom prst="rect">
            <a:avLst/>
          </a:prstGeom>
          <a:ln w="12700">
            <a:miter lim="400000"/>
          </a:ln>
        </p:spPr>
        <p:txBody>
          <a:bodyPr wrap="none" lIns="8790" tIns="8790" rIns="8790" bIns="8790" anchor="ctr">
            <a:spAutoFit/>
          </a:bodyPr>
          <a:lstStyle>
            <a:lvl1pPr defTabSz="628650">
              <a:lnSpc>
                <a:spcPct val="100000"/>
              </a:lnSpc>
              <a:spcBef>
                <a:spcPts val="0"/>
              </a:spcBef>
              <a:defRPr sz="20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13-18</a:t>
            </a:r>
            <a:r>
              <a:rPr lang="en-US">
                <a:latin typeface="Times New Roman" panose="02020603050405020304" charset="0"/>
                <a:ea typeface="Times New Roman" panose="02020603050405020304" charset="0"/>
                <a:cs typeface="Times New Roman" panose="02020603050405020304" charset="0"/>
                <a:sym typeface="Times New Roman" panose="02020603050405020304" charset="0"/>
              </a:rPr>
              <a:t>p.m.</a:t>
            </a:r>
            <a:endParaRPr lang="en-US">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323" name="矩形"/>
          <p:cNvSpPr/>
          <p:nvPr/>
        </p:nvSpPr>
        <p:spPr>
          <a:xfrm>
            <a:off x="10312499" y="15086026"/>
            <a:ext cx="228601" cy="235834"/>
          </a:xfrm>
          <a:prstGeom prst="rect">
            <a:avLst/>
          </a:prstGeom>
          <a:solidFill>
            <a:srgbClr val="6A7EED"/>
          </a:solidFill>
          <a:ln w="12700">
            <a:miter lim="400000"/>
          </a:ln>
        </p:spPr>
        <p:txBody>
          <a:bodyPr lIns="8790" tIns="8790" rIns="8790" bIns="8790" anchor="ct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endParaRPr>
              <a:latin typeface="Times New Roman" panose="02020603050405020304" charset="0"/>
              <a:ea typeface="Times New Roman" panose="02020603050405020304" charset="0"/>
            </a:endParaRPr>
          </a:p>
        </p:txBody>
      </p:sp>
      <p:sp>
        <p:nvSpPr>
          <p:cNvPr id="324" name="19-24点"/>
          <p:cNvSpPr txBox="1"/>
          <p:nvPr/>
        </p:nvSpPr>
        <p:spPr>
          <a:xfrm>
            <a:off x="10705005" y="15042019"/>
            <a:ext cx="1060450" cy="323850"/>
          </a:xfrm>
          <a:prstGeom prst="rect">
            <a:avLst/>
          </a:prstGeom>
          <a:ln w="12700">
            <a:miter lim="400000"/>
          </a:ln>
        </p:spPr>
        <p:txBody>
          <a:bodyPr wrap="none" lIns="8790" tIns="8790" rIns="8790" bIns="8790" anchor="ctr">
            <a:spAutoFit/>
          </a:bodyPr>
          <a:lstStyle>
            <a:lvl1pPr defTabSz="628650">
              <a:lnSpc>
                <a:spcPct val="100000"/>
              </a:lnSpc>
              <a:spcBef>
                <a:spcPts val="0"/>
              </a:spcBef>
              <a:defRPr sz="20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19-24</a:t>
            </a:r>
            <a:r>
              <a:rPr lang="en-US">
                <a:latin typeface="Times New Roman" panose="02020603050405020304" charset="0"/>
                <a:ea typeface="Times New Roman" panose="02020603050405020304" charset="0"/>
                <a:cs typeface="Times New Roman" panose="02020603050405020304" charset="0"/>
                <a:sym typeface="Times New Roman" panose="02020603050405020304" charset="0"/>
              </a:rPr>
              <a:t>p.m.</a:t>
            </a:r>
            <a:endParaRPr lang="en-US">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48" name="文本框 47"/>
          <p:cNvSpPr txBox="1"/>
          <p:nvPr>
            <p:custDataLst>
              <p:tags r:id="rId5"/>
            </p:custDataLst>
          </p:nvPr>
        </p:nvSpPr>
        <p:spPr>
          <a:xfrm>
            <a:off x="2693035" y="17968595"/>
            <a:ext cx="2182495" cy="3365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8790" tIns="8790" rIns="8790" bIns="8790" numCol="1" spcCol="38100" rtlCol="0" anchor="ctr" forceAA="0">
            <a:noAutofit/>
          </a:bodyPr>
          <a:p>
            <a:pPr marL="0" marR="0" indent="0" algn="l" defTabSz="3352800" rtl="0" fontAlgn="auto" latinLnBrk="0" hangingPunct="0">
              <a:lnSpc>
                <a:spcPct val="90000"/>
              </a:lnSpc>
              <a:spcBef>
                <a:spcPts val="6100"/>
              </a:spcBef>
              <a:spcAft>
                <a:spcPts val="0"/>
              </a:spcAft>
              <a:buClrTx/>
              <a:buSzTx/>
              <a:buFontTx/>
              <a:buNone/>
            </a:pPr>
            <a:r>
              <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rPr>
              <a:t>https://echotik.ai</a:t>
            </a:r>
            <a:endPar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endParaRPr>
          </a:p>
        </p:txBody>
      </p:sp>
      <p:sp>
        <p:nvSpPr>
          <p:cNvPr id="174" name="Freeform 8"/>
          <p:cNvSpPr/>
          <p:nvPr>
            <p:custDataLst>
              <p:tags r:id="rId6"/>
            </p:custDataLst>
          </p:nvPr>
        </p:nvSpPr>
        <p:spPr>
          <a:xfrm>
            <a:off x="941705" y="17797145"/>
            <a:ext cx="1655445" cy="672465"/>
          </a:xfrm>
          <a:prstGeom prst="rect">
            <a:avLst/>
          </a:prstGeom>
          <a:blipFill>
            <a:blip r:embed="rId7"/>
            <a:stretch>
              <a:fillRect/>
            </a:stretch>
          </a:blipFill>
          <a:ln w="12700">
            <a:miter lim="400000"/>
          </a:ln>
        </p:spPr>
        <p:txBody>
          <a:bodyPr lIns="0" tIns="0" rIns="0" bIns="0"/>
          <a:p>
            <a:pPr defTabSz="1219200">
              <a:lnSpc>
                <a:spcPct val="100000"/>
              </a:lnSpc>
              <a:spcBef>
                <a:spcPts val="0"/>
              </a:spcBef>
              <a:defRPr sz="2400">
                <a:latin typeface="Calibri" panose="020F0502020204030204"/>
                <a:ea typeface="Calibri" panose="020F0502020204030204"/>
                <a:cs typeface="Calibri" panose="020F0502020204030204"/>
                <a:sym typeface="Calibri" panose="020F0502020204030204"/>
              </a:defRPr>
            </a:pPr>
            <a:endParaRPr>
              <a:latin typeface="Arial Rounded MT Bold" panose="020F0704030504030204" charset="0"/>
              <a:ea typeface="Arial Rounded MT Bold" panose="020F0704030504030204" charset="0"/>
              <a:cs typeface="Arial Rounded MT Bold" panose="020F0704030504030204" charset="0"/>
              <a:sym typeface="Arial Rounded MT Bold" panose="020F0704030504030204" charset="0"/>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文本框 47"/>
          <p:cNvSpPr txBox="1"/>
          <p:nvPr>
            <p:custDataLst>
              <p:tags r:id="rId1"/>
            </p:custDataLst>
          </p:nvPr>
        </p:nvSpPr>
        <p:spPr>
          <a:xfrm>
            <a:off x="2693035" y="17968595"/>
            <a:ext cx="2182495" cy="3365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8790" tIns="8790" rIns="8790" bIns="8790" numCol="1" spcCol="38100" rtlCol="0" anchor="ctr" forceAA="0">
            <a:noAutofit/>
          </a:bodyPr>
          <a:p>
            <a:pPr marL="0" marR="0" indent="0" algn="l" defTabSz="3352800" rtl="0" fontAlgn="auto" latinLnBrk="0" hangingPunct="0">
              <a:lnSpc>
                <a:spcPct val="90000"/>
              </a:lnSpc>
              <a:spcBef>
                <a:spcPts val="6100"/>
              </a:spcBef>
              <a:spcAft>
                <a:spcPts val="0"/>
              </a:spcAft>
              <a:buClrTx/>
              <a:buSzTx/>
              <a:buFontTx/>
              <a:buNone/>
            </a:pPr>
            <a:r>
              <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rPr>
              <a:t>https://echotik.ai</a:t>
            </a:r>
            <a:endPar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endParaRPr>
          </a:p>
        </p:txBody>
      </p:sp>
      <p:sp>
        <p:nvSpPr>
          <p:cNvPr id="174" name="Freeform 8"/>
          <p:cNvSpPr/>
          <p:nvPr>
            <p:custDataLst>
              <p:tags r:id="rId2"/>
            </p:custDataLst>
          </p:nvPr>
        </p:nvSpPr>
        <p:spPr>
          <a:xfrm>
            <a:off x="941705" y="17797145"/>
            <a:ext cx="1655445" cy="672465"/>
          </a:xfrm>
          <a:prstGeom prst="rect">
            <a:avLst/>
          </a:prstGeom>
          <a:blipFill>
            <a:blip r:embed="rId3"/>
            <a:stretch>
              <a:fillRect/>
            </a:stretch>
          </a:blipFill>
          <a:ln w="12700">
            <a:miter lim="400000"/>
          </a:ln>
        </p:spPr>
        <p:txBody>
          <a:bodyPr lIns="0" tIns="0" rIns="0" bIns="0"/>
          <a:p>
            <a:pPr defTabSz="1219200">
              <a:lnSpc>
                <a:spcPct val="100000"/>
              </a:lnSpc>
              <a:spcBef>
                <a:spcPts val="0"/>
              </a:spcBef>
              <a:defRPr sz="2400">
                <a:latin typeface="Calibri" panose="020F0502020204030204"/>
                <a:ea typeface="Calibri" panose="020F0502020204030204"/>
                <a:cs typeface="Calibri" panose="020F0502020204030204"/>
                <a:sym typeface="Calibri" panose="020F0502020204030204"/>
              </a:defRPr>
            </a:pPr>
            <a:endParaRPr sz="6000">
              <a:latin typeface="Arial Rounded MT Bold" panose="020F0704030504030204" charset="0"/>
              <a:ea typeface="Arial Rounded MT Bold" panose="020F0704030504030204" charset="0"/>
              <a:cs typeface="Arial Rounded MT Bold" panose="020F0704030504030204" charset="0"/>
              <a:sym typeface="Arial Rounded MT Bold" panose="020F0704030504030204" charset="0"/>
            </a:endParaRPr>
          </a:p>
        </p:txBody>
      </p:sp>
      <p:sp>
        <p:nvSpPr>
          <p:cNvPr id="207" name="*更多数据，详见EchoTik官网：https://echotik.ai"/>
          <p:cNvSpPr txBox="1"/>
          <p:nvPr>
            <p:custDataLst>
              <p:tags r:id="rId4"/>
            </p:custDataLst>
          </p:nvPr>
        </p:nvSpPr>
        <p:spPr>
          <a:xfrm>
            <a:off x="941705" y="16901795"/>
            <a:ext cx="7190105" cy="508635"/>
          </a:xfrm>
          <a:prstGeom prst="rect">
            <a:avLst/>
          </a:prstGeom>
          <a:ln w="12700">
            <a:miter lim="400000"/>
          </a:ln>
        </p:spPr>
        <p:txBody>
          <a:bodyPr wrap="none" lIns="8790" tIns="8790" rIns="8790" bIns="8790" anchor="ctr">
            <a:noAutofit/>
          </a:bodyPr>
          <a:lstStyle>
            <a:lvl1pPr>
              <a:lnSpc>
                <a:spcPct val="110000"/>
              </a:lnSpc>
              <a:spcBef>
                <a:spcPts val="0"/>
              </a:spcBef>
              <a:defRPr sz="2200" u="sng">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pPr algn="just"/>
            <a:r>
              <a:rPr u="none">
                <a:latin typeface="Times New Roman" panose="02020603050405020304" charset="0"/>
                <a:ea typeface="Times New Roman" panose="02020603050405020304" charset="0"/>
                <a:cs typeface="Times New Roman" panose="02020603050405020304" charset="0"/>
                <a:sym typeface="Times New Roman" panose="02020603050405020304" charset="0"/>
              </a:rPr>
              <a:t>Data source: BigSpy - The world's leading overseas advertising SPY tool https://bigspy.com/</a:t>
            </a:r>
            <a:endParaRPr u="none">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just"/>
            <a:r>
              <a:rPr u="none">
                <a:latin typeface="Times New Roman" panose="02020603050405020304" charset="0"/>
                <a:ea typeface="Times New Roman" panose="02020603050405020304" charset="0"/>
                <a:cs typeface="Times New Roman" panose="02020603050405020304" charset="0"/>
                <a:sym typeface="Times New Roman" panose="02020603050405020304" charset="0"/>
              </a:rPr>
              <a:t>Statistical time: June 2023 - June 2024</a:t>
            </a:r>
            <a:endParaRPr u="none">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456" name="美国市场…"/>
          <p:cNvSpPr txBox="1"/>
          <p:nvPr>
            <p:custDataLst>
              <p:tags r:id="rId5"/>
            </p:custDataLst>
          </p:nvPr>
        </p:nvSpPr>
        <p:spPr>
          <a:xfrm>
            <a:off x="1273175" y="669290"/>
            <a:ext cx="11349355" cy="1493520"/>
          </a:xfrm>
          <a:prstGeom prst="rect">
            <a:avLst/>
          </a:prstGeom>
          <a:ln w="12700">
            <a:miter lim="400000"/>
          </a:ln>
        </p:spPr>
        <p:txBody>
          <a:bodyPr wrap="square" lIns="8790" tIns="8790" rIns="8790" bIns="8790">
            <a:spAutoFit/>
          </a:bodyPr>
          <a:p>
            <a:pPr algn="l">
              <a:lnSpc>
                <a:spcPct val="100000"/>
              </a:lnSpc>
              <a:spcBef>
                <a:spcPts val="0"/>
              </a:spcBef>
              <a:defRPr sz="3200" u="sng">
                <a:latin typeface="Source Han Sans CN Bold Bold"/>
                <a:ea typeface="Source Han Sans CN Bold Bold"/>
                <a:cs typeface="Source Han Sans CN Bold Bold"/>
                <a:sym typeface="Source Han Sans CN Bold Bold"/>
              </a:defRPr>
            </a:pPr>
            <a:r>
              <a:rPr b="1" u="none">
                <a:solidFill>
                  <a:srgbClr val="625AE3"/>
                </a:solidFill>
                <a:latin typeface="Times New Roman" panose="02020603050405020304" charset="0"/>
                <a:ea typeface="Times New Roman" panose="02020603050405020304" charset="0"/>
                <a:cs typeface="Times New Roman" panose="02020603050405020304" charset="0"/>
              </a:rPr>
              <a:t>US market</a:t>
            </a:r>
            <a:endParaRPr b="1" u="none">
              <a:solidFill>
                <a:srgbClr val="625AE3"/>
              </a:solidFill>
              <a:latin typeface="Times New Roman" panose="02020603050405020304" charset="0"/>
              <a:ea typeface="Times New Roman" panose="02020603050405020304" charset="0"/>
              <a:cs typeface="Times New Roman" panose="02020603050405020304" charset="0"/>
            </a:endParaRPr>
          </a:p>
          <a:p>
            <a:pPr algn="l">
              <a:lnSpc>
                <a:spcPct val="100000"/>
              </a:lnSpc>
              <a:spcBef>
                <a:spcPts val="0"/>
              </a:spcBef>
              <a:defRPr sz="3200" u="sng">
                <a:latin typeface="Source Han Sans CN Bold Bold"/>
                <a:ea typeface="Source Han Sans CN Bold Bold"/>
                <a:cs typeface="Source Han Sans CN Bold Bold"/>
                <a:sym typeface="Source Han Sans CN Bold Bold"/>
              </a:defRPr>
            </a:pPr>
            <a:r>
              <a:rPr b="1" u="none">
                <a:solidFill>
                  <a:srgbClr val="625AE3"/>
                </a:solidFill>
                <a:latin typeface="Times New Roman" panose="02020603050405020304" charset="0"/>
                <a:ea typeface="Times New Roman" panose="02020603050405020304" charset="0"/>
                <a:cs typeface="Times New Roman" panose="02020603050405020304" charset="0"/>
              </a:rPr>
              <a:t>Top 5 Beauty &amp; Personal Care video ads in recent year (sorted by estimated impressions)</a:t>
            </a:r>
            <a:endParaRPr b="1" u="none">
              <a:solidFill>
                <a:srgbClr val="625AE3"/>
              </a:solidFill>
              <a:latin typeface="Times New Roman" panose="02020603050405020304" charset="0"/>
              <a:ea typeface="Times New Roman" panose="02020603050405020304" charset="0"/>
              <a:cs typeface="Times New Roman" panose="02020603050405020304" charset="0"/>
            </a:endParaRPr>
          </a:p>
        </p:txBody>
      </p:sp>
      <p:sp>
        <p:nvSpPr>
          <p:cNvPr id="434" name="圆角矩形"/>
          <p:cNvSpPr/>
          <p:nvPr>
            <p:custDataLst>
              <p:tags r:id="rId6"/>
            </p:custDataLst>
          </p:nvPr>
        </p:nvSpPr>
        <p:spPr>
          <a:xfrm>
            <a:off x="2102485" y="2287270"/>
            <a:ext cx="8827770" cy="2475230"/>
          </a:xfrm>
          <a:prstGeom prst="roundRect">
            <a:avLst>
              <a:gd name="adj" fmla="val 11580"/>
            </a:avLst>
          </a:prstGeom>
          <a:solidFill>
            <a:srgbClr val="D5D5D5">
              <a:alpha val="45705"/>
            </a:srgbClr>
          </a:solidFill>
          <a:ln w="12700" cap="flat">
            <a:noFill/>
            <a:miter lim="400000"/>
          </a:ln>
          <a:effectLst/>
        </p:spPr>
        <p:txBody>
          <a:bodyPr wrap="square" lIns="8790" tIns="8790" rIns="8790" bIns="8790" numCol="1" anchor="ctr">
            <a:noAutofit/>
          </a:bodyP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pic>
        <p:nvPicPr>
          <p:cNvPr id="437" name="已粘贴的影片.png" descr="/Users/lacey/Desktop/截屏2024-07-31 02.37.51.png截屏2024-07-31 02.37.51"/>
          <p:cNvPicPr>
            <a:picLocks noChangeAspect="1"/>
          </p:cNvPicPr>
          <p:nvPr>
            <p:custDataLst>
              <p:tags r:id="rId7"/>
            </p:custDataLst>
          </p:nvPr>
        </p:nvPicPr>
        <p:blipFill>
          <a:blip r:embed="rId8"/>
          <a:srcRect l="-235" r="17100" b="6843"/>
          <a:stretch>
            <a:fillRect/>
          </a:stretch>
        </p:blipFill>
        <p:spPr>
          <a:xfrm>
            <a:off x="1273175" y="2256790"/>
            <a:ext cx="1247140" cy="2449830"/>
          </a:xfrm>
          <a:custGeom>
            <a:avLst/>
            <a:gdLst/>
            <a:ahLst/>
            <a:cxnLst>
              <a:cxn ang="0">
                <a:pos x="wd2" y="hd2"/>
              </a:cxn>
              <a:cxn ang="5400000">
                <a:pos x="wd2" y="hd2"/>
              </a:cxn>
              <a:cxn ang="10800000">
                <a:pos x="wd2" y="hd2"/>
              </a:cxn>
              <a:cxn ang="16200000">
                <a:pos x="wd2" y="hd2"/>
              </a:cxn>
            </a:cxnLst>
            <a:rect l="0" t="0" r="r" b="b"/>
            <a:pathLst>
              <a:path w="21600" h="21600" extrusionOk="0">
                <a:moveTo>
                  <a:pt x="4637" y="0"/>
                </a:moveTo>
                <a:cubicBezTo>
                  <a:pt x="3276" y="0"/>
                  <a:pt x="2463" y="1"/>
                  <a:pt x="1918" y="229"/>
                </a:cubicBezTo>
                <a:cubicBezTo>
                  <a:pt x="1134" y="514"/>
                  <a:pt x="514" y="1133"/>
                  <a:pt x="229" y="1918"/>
                </a:cubicBezTo>
                <a:cubicBezTo>
                  <a:pt x="1" y="2462"/>
                  <a:pt x="0" y="3275"/>
                  <a:pt x="0" y="4636"/>
                </a:cubicBezTo>
                <a:lnTo>
                  <a:pt x="0" y="16964"/>
                </a:lnTo>
                <a:cubicBezTo>
                  <a:pt x="0" y="18325"/>
                  <a:pt x="1" y="19138"/>
                  <a:pt x="229" y="19682"/>
                </a:cubicBezTo>
                <a:cubicBezTo>
                  <a:pt x="514" y="20467"/>
                  <a:pt x="1134" y="21086"/>
                  <a:pt x="1918" y="21371"/>
                </a:cubicBezTo>
                <a:cubicBezTo>
                  <a:pt x="2463" y="21599"/>
                  <a:pt x="3276" y="21600"/>
                  <a:pt x="4637" y="21600"/>
                </a:cubicBezTo>
                <a:lnTo>
                  <a:pt x="16963" y="21600"/>
                </a:lnTo>
                <a:cubicBezTo>
                  <a:pt x="18324" y="21600"/>
                  <a:pt x="19137" y="21599"/>
                  <a:pt x="19682" y="21371"/>
                </a:cubicBezTo>
                <a:cubicBezTo>
                  <a:pt x="20466" y="21086"/>
                  <a:pt x="21086" y="20467"/>
                  <a:pt x="21371" y="19682"/>
                </a:cubicBezTo>
                <a:cubicBezTo>
                  <a:pt x="21599" y="19138"/>
                  <a:pt x="21600" y="18325"/>
                  <a:pt x="21600" y="16964"/>
                </a:cubicBezTo>
                <a:lnTo>
                  <a:pt x="21600" y="4636"/>
                </a:lnTo>
                <a:cubicBezTo>
                  <a:pt x="21600" y="3275"/>
                  <a:pt x="21599" y="2462"/>
                  <a:pt x="21371" y="1918"/>
                </a:cubicBezTo>
                <a:cubicBezTo>
                  <a:pt x="21086" y="1133"/>
                  <a:pt x="20466" y="514"/>
                  <a:pt x="19682" y="229"/>
                </a:cubicBezTo>
                <a:cubicBezTo>
                  <a:pt x="19137" y="1"/>
                  <a:pt x="18324" y="0"/>
                  <a:pt x="16963" y="0"/>
                </a:cubicBezTo>
                <a:lnTo>
                  <a:pt x="4637" y="0"/>
                </a:lnTo>
                <a:close/>
              </a:path>
            </a:pathLst>
          </a:custGeom>
          <a:ln w="6350" cap="flat">
            <a:solidFill>
              <a:srgbClr val="8979AF"/>
            </a:solidFill>
            <a:prstDash val="solid"/>
            <a:miter lim="400000"/>
            <a:headEnd/>
            <a:tailEnd/>
          </a:ln>
          <a:effectLst/>
        </p:spPr>
      </p:pic>
      <p:sp>
        <p:nvSpPr>
          <p:cNvPr id="438" name="价格：$2.10…"/>
          <p:cNvSpPr txBox="1"/>
          <p:nvPr>
            <p:custDataLst>
              <p:tags r:id="rId9"/>
            </p:custDataLst>
          </p:nvPr>
        </p:nvSpPr>
        <p:spPr>
          <a:xfrm>
            <a:off x="2788285" y="2409190"/>
            <a:ext cx="7688580" cy="1939925"/>
          </a:xfrm>
          <a:prstGeom prst="rect">
            <a:avLst/>
          </a:prstGeom>
          <a:noFill/>
          <a:ln w="12700" cap="flat">
            <a:noFill/>
            <a:miter lim="400000"/>
          </a:ln>
          <a:effectLst/>
        </p:spPr>
        <p:txBody>
          <a:bodyPr wrap="square" lIns="8790" tIns="8790" rIns="8790" bIns="8790" numCol="1" anchor="t">
            <a:noAutofit/>
          </a:bodyPr>
          <a:lstStyle/>
          <a:p>
            <a:pPr>
              <a:lnSpc>
                <a:spcPct val="15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Channel: TikTok</a:t>
            </a:r>
            <a:r>
              <a:rPr lang="en-US" sz="2000">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Displayed product: Brown mascara</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5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Estimated impressions: 328M</a:t>
            </a:r>
            <a:r>
              <a:rPr lang="en-US" sz="2000">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Video duration: 8 seconds</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5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Launch time: 2024-02-17 ~ 2024-02-17</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5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Content: The influencer demonstrates the coloring effect and the effect of lengthening and thickening the eyelashes of the brown mascara.</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440" name="单色眼影"/>
          <p:cNvSpPr/>
          <p:nvPr>
            <p:custDataLst>
              <p:tags r:id="rId10"/>
            </p:custDataLst>
          </p:nvPr>
        </p:nvSpPr>
        <p:spPr>
          <a:xfrm>
            <a:off x="4563110" y="2091055"/>
            <a:ext cx="3631565" cy="465455"/>
          </a:xfrm>
          <a:prstGeom prst="rect">
            <a:avLst/>
          </a:prstGeom>
          <a:solidFill>
            <a:srgbClr val="F5BFC3"/>
          </a:solidFill>
          <a:ln w="12700" cap="flat">
            <a:noFill/>
            <a:miter lim="400000"/>
          </a:ln>
          <a:effectLst/>
        </p:spPr>
        <p:txBody>
          <a:bodyPr wrap="square" lIns="0" tIns="0" rIns="0" bIns="0" numCol="1" anchor="ctr">
            <a:noAutofit/>
          </a:bodyPr>
          <a:lstStyle>
            <a:lvl1pPr algn="ctr">
              <a:lnSpc>
                <a:spcPct val="100000"/>
              </a:lnSpc>
              <a:spcBef>
                <a:spcPts val="0"/>
              </a:spcBef>
              <a:defRPr sz="24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lang="zh-CN">
                <a:latin typeface="Times New Roman" panose="02020603050405020304" charset="0"/>
                <a:ea typeface="Times New Roman" panose="02020603050405020304" charset="0"/>
                <a:cs typeface="Times New Roman" panose="02020603050405020304" charset="0"/>
                <a:sym typeface="Times New Roman" panose="02020603050405020304" charset="0"/>
              </a:rPr>
              <a:t>Advertiser：</a:t>
            </a:r>
            <a:r>
              <a:rPr lang="en-US" altLang="zh-CN">
                <a:latin typeface="Times New Roman" panose="02020603050405020304" charset="0"/>
                <a:ea typeface="Times New Roman" panose="02020603050405020304" charset="0"/>
                <a:cs typeface="Times New Roman" panose="02020603050405020304" charset="0"/>
                <a:sym typeface="Times New Roman" panose="02020603050405020304" charset="0"/>
              </a:rPr>
              <a:t>Sephora</a:t>
            </a:r>
            <a:endParaRPr lang="en-US" altLang="zh-CN">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3" name="圆角矩形"/>
          <p:cNvSpPr/>
          <p:nvPr>
            <p:custDataLst>
              <p:tags r:id="rId11"/>
            </p:custDataLst>
          </p:nvPr>
        </p:nvSpPr>
        <p:spPr>
          <a:xfrm>
            <a:off x="2102485" y="5143500"/>
            <a:ext cx="8827770" cy="2494915"/>
          </a:xfrm>
          <a:prstGeom prst="roundRect">
            <a:avLst>
              <a:gd name="adj" fmla="val 11580"/>
            </a:avLst>
          </a:prstGeom>
          <a:solidFill>
            <a:srgbClr val="D5D5D5">
              <a:alpha val="45705"/>
            </a:srgbClr>
          </a:solidFill>
          <a:ln w="12700" cap="flat">
            <a:noFill/>
            <a:miter lim="400000"/>
          </a:ln>
          <a:effectLst/>
        </p:spPr>
        <p:txBody>
          <a:bodyPr wrap="square" lIns="8790" tIns="8790" rIns="8790" bIns="8790" numCol="1" anchor="ctr">
            <a:noAutofit/>
          </a:bodyP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5" name="价格：$2.10…"/>
          <p:cNvSpPr txBox="1"/>
          <p:nvPr>
            <p:custDataLst>
              <p:tags r:id="rId12"/>
            </p:custDataLst>
          </p:nvPr>
        </p:nvSpPr>
        <p:spPr>
          <a:xfrm>
            <a:off x="2787650" y="5266690"/>
            <a:ext cx="10869295" cy="2186940"/>
          </a:xfrm>
          <a:prstGeom prst="rect">
            <a:avLst/>
          </a:prstGeom>
          <a:noFill/>
          <a:ln w="12700" cap="flat">
            <a:noFill/>
            <a:miter lim="400000"/>
          </a:ln>
          <a:effectLst/>
        </p:spPr>
        <p:txBody>
          <a:bodyPr wrap="square" lIns="8790" tIns="8790" rIns="8790" bIns="8790" numCol="1" anchor="t">
            <a:noAutofit/>
          </a:bodyPr>
          <a:lstStyle/>
          <a:p>
            <a:pPr>
              <a:lnSpc>
                <a:spcPct val="15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Channel: TikTok</a:t>
            </a:r>
            <a:r>
              <a:rPr lang="en-US" sz="2000">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Displayed product: Sunscreen foundation</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5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Estimated impressions: 194.1M</a:t>
            </a:r>
            <a:r>
              <a:rPr lang="en-US" sz="2000">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Video duration: 15 seconds</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5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Launch time: 2024-02-21 ~ 2024-03-13</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5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Content: The influencer's oral broadcast + shows the poreless and natural </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5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skin effect after applying the foundation.</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6" name="单色眼影"/>
          <p:cNvSpPr/>
          <p:nvPr>
            <p:custDataLst>
              <p:tags r:id="rId13"/>
            </p:custDataLst>
          </p:nvPr>
        </p:nvSpPr>
        <p:spPr>
          <a:xfrm>
            <a:off x="4563110" y="4947285"/>
            <a:ext cx="3631565" cy="465455"/>
          </a:xfrm>
          <a:prstGeom prst="rect">
            <a:avLst/>
          </a:prstGeom>
          <a:solidFill>
            <a:srgbClr val="F5BFC3"/>
          </a:solidFill>
          <a:ln w="12700" cap="flat">
            <a:noFill/>
            <a:miter lim="400000"/>
          </a:ln>
          <a:effectLst/>
        </p:spPr>
        <p:txBody>
          <a:bodyPr wrap="square" lIns="0" tIns="0" rIns="0" bIns="0" numCol="1" anchor="ctr">
            <a:noAutofit/>
          </a:bodyPr>
          <a:lstStyle>
            <a:lvl1pPr algn="ctr">
              <a:lnSpc>
                <a:spcPct val="100000"/>
              </a:lnSpc>
              <a:spcBef>
                <a:spcPts val="0"/>
              </a:spcBef>
              <a:defRPr sz="24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lang="zh-CN">
                <a:latin typeface="Times New Roman" panose="02020603050405020304" charset="0"/>
                <a:ea typeface="Times New Roman" panose="02020603050405020304" charset="0"/>
                <a:cs typeface="Times New Roman" panose="02020603050405020304" charset="0"/>
                <a:sym typeface="Times New Roman" panose="02020603050405020304" charset="0"/>
              </a:rPr>
              <a:t>Advertiser：</a:t>
            </a:r>
            <a:r>
              <a:rPr lang="en-US" altLang="zh-CN">
                <a:latin typeface="Times New Roman" panose="02020603050405020304" charset="0"/>
                <a:ea typeface="Times New Roman" panose="02020603050405020304" charset="0"/>
                <a:cs typeface="Times New Roman" panose="02020603050405020304" charset="0"/>
                <a:sym typeface="Times New Roman" panose="02020603050405020304" charset="0"/>
              </a:rPr>
              <a:t>Ulta Beauty</a:t>
            </a:r>
            <a:endParaRPr lang="en-US" altLang="zh-CN">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pic>
        <p:nvPicPr>
          <p:cNvPr id="7" name="已粘贴的影片.png" descr="/Users/lacey/Desktop/截屏2024-07-31 03.01.42.png截屏2024-07-31 03.01.42"/>
          <p:cNvPicPr>
            <a:picLocks noChangeAspect="1"/>
          </p:cNvPicPr>
          <p:nvPr>
            <p:custDataLst>
              <p:tags r:id="rId14"/>
            </p:custDataLst>
          </p:nvPr>
        </p:nvPicPr>
        <p:blipFill>
          <a:blip r:embed="rId15"/>
          <a:srcRect l="12819" r="446"/>
          <a:stretch>
            <a:fillRect/>
          </a:stretch>
        </p:blipFill>
        <p:spPr>
          <a:xfrm>
            <a:off x="1273175" y="5091430"/>
            <a:ext cx="1247140" cy="2449830"/>
          </a:xfrm>
          <a:custGeom>
            <a:avLst/>
            <a:gdLst/>
            <a:ahLst/>
            <a:cxnLst>
              <a:cxn ang="0">
                <a:pos x="wd2" y="hd2"/>
              </a:cxn>
              <a:cxn ang="5400000">
                <a:pos x="wd2" y="hd2"/>
              </a:cxn>
              <a:cxn ang="10800000">
                <a:pos x="wd2" y="hd2"/>
              </a:cxn>
              <a:cxn ang="16200000">
                <a:pos x="wd2" y="hd2"/>
              </a:cxn>
            </a:cxnLst>
            <a:rect l="0" t="0" r="r" b="b"/>
            <a:pathLst>
              <a:path w="21600" h="21600" extrusionOk="0">
                <a:moveTo>
                  <a:pt x="4637" y="0"/>
                </a:moveTo>
                <a:cubicBezTo>
                  <a:pt x="3276" y="0"/>
                  <a:pt x="2463" y="1"/>
                  <a:pt x="1918" y="229"/>
                </a:cubicBezTo>
                <a:cubicBezTo>
                  <a:pt x="1134" y="514"/>
                  <a:pt x="514" y="1133"/>
                  <a:pt x="229" y="1918"/>
                </a:cubicBezTo>
                <a:cubicBezTo>
                  <a:pt x="1" y="2462"/>
                  <a:pt x="0" y="3275"/>
                  <a:pt x="0" y="4636"/>
                </a:cubicBezTo>
                <a:lnTo>
                  <a:pt x="0" y="16964"/>
                </a:lnTo>
                <a:cubicBezTo>
                  <a:pt x="0" y="18325"/>
                  <a:pt x="1" y="19138"/>
                  <a:pt x="229" y="19682"/>
                </a:cubicBezTo>
                <a:cubicBezTo>
                  <a:pt x="514" y="20467"/>
                  <a:pt x="1134" y="21086"/>
                  <a:pt x="1918" y="21371"/>
                </a:cubicBezTo>
                <a:cubicBezTo>
                  <a:pt x="2463" y="21599"/>
                  <a:pt x="3276" y="21600"/>
                  <a:pt x="4637" y="21600"/>
                </a:cubicBezTo>
                <a:lnTo>
                  <a:pt x="16963" y="21600"/>
                </a:lnTo>
                <a:cubicBezTo>
                  <a:pt x="18324" y="21600"/>
                  <a:pt x="19137" y="21599"/>
                  <a:pt x="19682" y="21371"/>
                </a:cubicBezTo>
                <a:cubicBezTo>
                  <a:pt x="20466" y="21086"/>
                  <a:pt x="21086" y="20467"/>
                  <a:pt x="21371" y="19682"/>
                </a:cubicBezTo>
                <a:cubicBezTo>
                  <a:pt x="21599" y="19138"/>
                  <a:pt x="21600" y="18325"/>
                  <a:pt x="21600" y="16964"/>
                </a:cubicBezTo>
                <a:lnTo>
                  <a:pt x="21600" y="4636"/>
                </a:lnTo>
                <a:cubicBezTo>
                  <a:pt x="21600" y="3275"/>
                  <a:pt x="21599" y="2462"/>
                  <a:pt x="21371" y="1918"/>
                </a:cubicBezTo>
                <a:cubicBezTo>
                  <a:pt x="21086" y="1133"/>
                  <a:pt x="20466" y="514"/>
                  <a:pt x="19682" y="229"/>
                </a:cubicBezTo>
                <a:cubicBezTo>
                  <a:pt x="19137" y="1"/>
                  <a:pt x="18324" y="0"/>
                  <a:pt x="16963" y="0"/>
                </a:cubicBezTo>
                <a:lnTo>
                  <a:pt x="4637" y="0"/>
                </a:lnTo>
                <a:close/>
              </a:path>
            </a:pathLst>
          </a:custGeom>
          <a:ln w="6350" cap="flat">
            <a:solidFill>
              <a:srgbClr val="8979AF"/>
            </a:solidFill>
            <a:prstDash val="solid"/>
            <a:miter lim="400000"/>
            <a:headEnd/>
            <a:tailEnd/>
          </a:ln>
          <a:effectLst/>
        </p:spPr>
      </p:pic>
      <p:sp>
        <p:nvSpPr>
          <p:cNvPr id="8" name="圆角矩形"/>
          <p:cNvSpPr/>
          <p:nvPr>
            <p:custDataLst>
              <p:tags r:id="rId16"/>
            </p:custDataLst>
          </p:nvPr>
        </p:nvSpPr>
        <p:spPr>
          <a:xfrm>
            <a:off x="2102485" y="8086090"/>
            <a:ext cx="8827770" cy="2372995"/>
          </a:xfrm>
          <a:prstGeom prst="roundRect">
            <a:avLst>
              <a:gd name="adj" fmla="val 11580"/>
            </a:avLst>
          </a:prstGeom>
          <a:solidFill>
            <a:srgbClr val="D5D5D5">
              <a:alpha val="45705"/>
            </a:srgbClr>
          </a:solidFill>
          <a:ln w="12700" cap="flat">
            <a:noFill/>
            <a:miter lim="400000"/>
          </a:ln>
          <a:effectLst/>
        </p:spPr>
        <p:txBody>
          <a:bodyPr wrap="square" lIns="8790" tIns="8790" rIns="8790" bIns="8790" numCol="1" anchor="ctr">
            <a:noAutofit/>
          </a:bodyP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9" name="单色眼影"/>
          <p:cNvSpPr/>
          <p:nvPr>
            <p:custDataLst>
              <p:tags r:id="rId17"/>
            </p:custDataLst>
          </p:nvPr>
        </p:nvSpPr>
        <p:spPr>
          <a:xfrm>
            <a:off x="4563110" y="7889875"/>
            <a:ext cx="3631565" cy="465455"/>
          </a:xfrm>
          <a:prstGeom prst="rect">
            <a:avLst/>
          </a:prstGeom>
          <a:solidFill>
            <a:srgbClr val="F5BFC3"/>
          </a:solidFill>
          <a:ln w="12700" cap="flat">
            <a:noFill/>
            <a:miter lim="400000"/>
          </a:ln>
          <a:effectLst/>
        </p:spPr>
        <p:txBody>
          <a:bodyPr wrap="square" lIns="0" tIns="0" rIns="0" bIns="0" numCol="1" anchor="ctr">
            <a:noAutofit/>
          </a:bodyPr>
          <a:lstStyle>
            <a:lvl1pPr algn="ctr">
              <a:lnSpc>
                <a:spcPct val="100000"/>
              </a:lnSpc>
              <a:spcBef>
                <a:spcPts val="0"/>
              </a:spcBef>
              <a:defRPr sz="24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lang="zh-CN">
                <a:latin typeface="Times New Roman" panose="02020603050405020304" charset="0"/>
                <a:ea typeface="Times New Roman" panose="02020603050405020304" charset="0"/>
                <a:cs typeface="Times New Roman" panose="02020603050405020304" charset="0"/>
                <a:sym typeface="Times New Roman" panose="02020603050405020304" charset="0"/>
              </a:rPr>
              <a:t>Advertiser：</a:t>
            </a:r>
            <a:r>
              <a:rPr lang="en-US" altLang="zh-CN">
                <a:latin typeface="Times New Roman" panose="02020603050405020304" charset="0"/>
                <a:ea typeface="Times New Roman" panose="02020603050405020304" charset="0"/>
                <a:cs typeface="Times New Roman" panose="02020603050405020304" charset="0"/>
                <a:sym typeface="Times New Roman" panose="02020603050405020304" charset="0"/>
              </a:rPr>
              <a:t>the urban gadget</a:t>
            </a:r>
            <a:endParaRPr lang="en-US" altLang="zh-CN">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pic>
        <p:nvPicPr>
          <p:cNvPr id="10" name="已粘贴的影片.png" descr="/Users/lacey/Desktop/截屏2024-07-31 03.02.50.png截屏2024-07-31 03.02.50"/>
          <p:cNvPicPr>
            <a:picLocks noChangeAspect="1"/>
          </p:cNvPicPr>
          <p:nvPr>
            <p:custDataLst>
              <p:tags r:id="rId18"/>
            </p:custDataLst>
          </p:nvPr>
        </p:nvPicPr>
        <p:blipFill>
          <a:blip r:embed="rId19"/>
          <a:srcRect t="785" b="785"/>
          <a:stretch>
            <a:fillRect/>
          </a:stretch>
        </p:blipFill>
        <p:spPr>
          <a:xfrm>
            <a:off x="1273175" y="8034020"/>
            <a:ext cx="1247140" cy="2449830"/>
          </a:xfrm>
          <a:custGeom>
            <a:avLst/>
            <a:gdLst/>
            <a:ahLst/>
            <a:cxnLst>
              <a:cxn ang="0">
                <a:pos x="wd2" y="hd2"/>
              </a:cxn>
              <a:cxn ang="5400000">
                <a:pos x="wd2" y="hd2"/>
              </a:cxn>
              <a:cxn ang="10800000">
                <a:pos x="wd2" y="hd2"/>
              </a:cxn>
              <a:cxn ang="16200000">
                <a:pos x="wd2" y="hd2"/>
              </a:cxn>
            </a:cxnLst>
            <a:rect l="0" t="0" r="r" b="b"/>
            <a:pathLst>
              <a:path w="21600" h="21600" extrusionOk="0">
                <a:moveTo>
                  <a:pt x="4637" y="0"/>
                </a:moveTo>
                <a:cubicBezTo>
                  <a:pt x="3276" y="0"/>
                  <a:pt x="2463" y="1"/>
                  <a:pt x="1918" y="229"/>
                </a:cubicBezTo>
                <a:cubicBezTo>
                  <a:pt x="1134" y="514"/>
                  <a:pt x="514" y="1133"/>
                  <a:pt x="229" y="1918"/>
                </a:cubicBezTo>
                <a:cubicBezTo>
                  <a:pt x="1" y="2462"/>
                  <a:pt x="0" y="3275"/>
                  <a:pt x="0" y="4636"/>
                </a:cubicBezTo>
                <a:lnTo>
                  <a:pt x="0" y="16964"/>
                </a:lnTo>
                <a:cubicBezTo>
                  <a:pt x="0" y="18325"/>
                  <a:pt x="1" y="19138"/>
                  <a:pt x="229" y="19682"/>
                </a:cubicBezTo>
                <a:cubicBezTo>
                  <a:pt x="514" y="20467"/>
                  <a:pt x="1134" y="21086"/>
                  <a:pt x="1918" y="21371"/>
                </a:cubicBezTo>
                <a:cubicBezTo>
                  <a:pt x="2463" y="21599"/>
                  <a:pt x="3276" y="21600"/>
                  <a:pt x="4637" y="21600"/>
                </a:cubicBezTo>
                <a:lnTo>
                  <a:pt x="16963" y="21600"/>
                </a:lnTo>
                <a:cubicBezTo>
                  <a:pt x="18324" y="21600"/>
                  <a:pt x="19137" y="21599"/>
                  <a:pt x="19682" y="21371"/>
                </a:cubicBezTo>
                <a:cubicBezTo>
                  <a:pt x="20466" y="21086"/>
                  <a:pt x="21086" y="20467"/>
                  <a:pt x="21371" y="19682"/>
                </a:cubicBezTo>
                <a:cubicBezTo>
                  <a:pt x="21599" y="19138"/>
                  <a:pt x="21600" y="18325"/>
                  <a:pt x="21600" y="16964"/>
                </a:cubicBezTo>
                <a:lnTo>
                  <a:pt x="21600" y="4636"/>
                </a:lnTo>
                <a:cubicBezTo>
                  <a:pt x="21600" y="3275"/>
                  <a:pt x="21599" y="2462"/>
                  <a:pt x="21371" y="1918"/>
                </a:cubicBezTo>
                <a:cubicBezTo>
                  <a:pt x="21086" y="1133"/>
                  <a:pt x="20466" y="514"/>
                  <a:pt x="19682" y="229"/>
                </a:cubicBezTo>
                <a:cubicBezTo>
                  <a:pt x="19137" y="1"/>
                  <a:pt x="18324" y="0"/>
                  <a:pt x="16963" y="0"/>
                </a:cubicBezTo>
                <a:lnTo>
                  <a:pt x="4637" y="0"/>
                </a:lnTo>
                <a:close/>
              </a:path>
            </a:pathLst>
          </a:custGeom>
          <a:ln w="6350" cap="flat">
            <a:solidFill>
              <a:srgbClr val="8979AF"/>
            </a:solidFill>
            <a:prstDash val="solid"/>
            <a:miter lim="400000"/>
            <a:headEnd/>
            <a:tailEnd/>
          </a:ln>
          <a:effectLst/>
        </p:spPr>
      </p:pic>
      <p:sp>
        <p:nvSpPr>
          <p:cNvPr id="11" name="价格：$2.10…"/>
          <p:cNvSpPr txBox="1"/>
          <p:nvPr>
            <p:custDataLst>
              <p:tags r:id="rId20"/>
            </p:custDataLst>
          </p:nvPr>
        </p:nvSpPr>
        <p:spPr>
          <a:xfrm>
            <a:off x="2787650" y="8371205"/>
            <a:ext cx="8142605" cy="1837690"/>
          </a:xfrm>
          <a:prstGeom prst="rect">
            <a:avLst/>
          </a:prstGeom>
          <a:noFill/>
          <a:ln w="12700" cap="flat">
            <a:noFill/>
            <a:miter lim="400000"/>
          </a:ln>
          <a:effectLst/>
        </p:spPr>
        <p:txBody>
          <a:bodyPr wrap="square" lIns="8790" tIns="8790" rIns="8790" bIns="8790" numCol="1" anchor="t">
            <a:noAutofit/>
          </a:bodyPr>
          <a:p>
            <a:pPr>
              <a:lnSpc>
                <a:spcPct val="15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Channel: YouTube</a:t>
            </a:r>
            <a:r>
              <a:rPr lang="en-US" sz="2000">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Displayed product: Multipurpose razor</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5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Estimated impressions: 112.1M</a:t>
            </a:r>
            <a:r>
              <a:rPr lang="en-US" sz="2000">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Video duration: 32 seconds</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5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Launch time: 2023-08-22 ~ 2024-05-19</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5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Content: Through humorous shots to show the multiple functions of the razor.</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12" name="圆角矩形"/>
          <p:cNvSpPr/>
          <p:nvPr>
            <p:custDataLst>
              <p:tags r:id="rId21"/>
            </p:custDataLst>
          </p:nvPr>
        </p:nvSpPr>
        <p:spPr>
          <a:xfrm>
            <a:off x="2102485" y="10991215"/>
            <a:ext cx="8827770" cy="2492375"/>
          </a:xfrm>
          <a:prstGeom prst="roundRect">
            <a:avLst>
              <a:gd name="adj" fmla="val 11580"/>
            </a:avLst>
          </a:prstGeom>
          <a:solidFill>
            <a:srgbClr val="D5D5D5">
              <a:alpha val="45705"/>
            </a:srgbClr>
          </a:solidFill>
          <a:ln w="12700" cap="flat">
            <a:noFill/>
            <a:miter lim="400000"/>
          </a:ln>
          <a:effectLst/>
        </p:spPr>
        <p:txBody>
          <a:bodyPr wrap="square" lIns="8790" tIns="8790" rIns="8790" bIns="8790" numCol="1" anchor="ctr">
            <a:noAutofit/>
          </a:bodyP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13" name="单色眼影"/>
          <p:cNvSpPr/>
          <p:nvPr>
            <p:custDataLst>
              <p:tags r:id="rId22"/>
            </p:custDataLst>
          </p:nvPr>
        </p:nvSpPr>
        <p:spPr>
          <a:xfrm>
            <a:off x="4563110" y="10795000"/>
            <a:ext cx="3631565" cy="465455"/>
          </a:xfrm>
          <a:prstGeom prst="rect">
            <a:avLst/>
          </a:prstGeom>
          <a:solidFill>
            <a:srgbClr val="F5BFC3"/>
          </a:solidFill>
          <a:ln w="12700" cap="flat">
            <a:noFill/>
            <a:miter lim="400000"/>
          </a:ln>
          <a:effectLst/>
        </p:spPr>
        <p:txBody>
          <a:bodyPr wrap="square" lIns="0" tIns="0" rIns="0" bIns="0" numCol="1" anchor="ctr">
            <a:noAutofit/>
          </a:bodyPr>
          <a:lstStyle>
            <a:lvl1pPr algn="ctr">
              <a:lnSpc>
                <a:spcPct val="100000"/>
              </a:lnSpc>
              <a:spcBef>
                <a:spcPts val="0"/>
              </a:spcBef>
              <a:defRPr sz="24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lang="zh-CN">
                <a:latin typeface="Times New Roman" panose="02020603050405020304" charset="0"/>
                <a:ea typeface="Times New Roman" panose="02020603050405020304" charset="0"/>
                <a:cs typeface="Times New Roman" panose="02020603050405020304" charset="0"/>
                <a:sym typeface="Times New Roman" panose="02020603050405020304" charset="0"/>
              </a:rPr>
              <a:t>Advertiser：MikMak</a:t>
            </a:r>
            <a:endParaRPr lang="zh-CN">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pic>
        <p:nvPicPr>
          <p:cNvPr id="14" name="已粘贴的影片.png" descr="/Users/lacey/Desktop/截屏2024-07-31 03.03.33.png截屏2024-07-31 03.03.33"/>
          <p:cNvPicPr>
            <a:picLocks noChangeAspect="1"/>
          </p:cNvPicPr>
          <p:nvPr>
            <p:custDataLst>
              <p:tags r:id="rId23"/>
            </p:custDataLst>
          </p:nvPr>
        </p:nvPicPr>
        <p:blipFill>
          <a:blip r:embed="rId24"/>
          <a:srcRect l="4717" r="4717"/>
          <a:stretch>
            <a:fillRect/>
          </a:stretch>
        </p:blipFill>
        <p:spPr>
          <a:xfrm>
            <a:off x="1273175" y="10939145"/>
            <a:ext cx="1247140" cy="2449830"/>
          </a:xfrm>
          <a:custGeom>
            <a:avLst/>
            <a:gdLst/>
            <a:ahLst/>
            <a:cxnLst>
              <a:cxn ang="0">
                <a:pos x="wd2" y="hd2"/>
              </a:cxn>
              <a:cxn ang="5400000">
                <a:pos x="wd2" y="hd2"/>
              </a:cxn>
              <a:cxn ang="10800000">
                <a:pos x="wd2" y="hd2"/>
              </a:cxn>
              <a:cxn ang="16200000">
                <a:pos x="wd2" y="hd2"/>
              </a:cxn>
            </a:cxnLst>
            <a:rect l="0" t="0" r="r" b="b"/>
            <a:pathLst>
              <a:path w="21600" h="21600" extrusionOk="0">
                <a:moveTo>
                  <a:pt x="4637" y="0"/>
                </a:moveTo>
                <a:cubicBezTo>
                  <a:pt x="3276" y="0"/>
                  <a:pt x="2463" y="1"/>
                  <a:pt x="1918" y="229"/>
                </a:cubicBezTo>
                <a:cubicBezTo>
                  <a:pt x="1134" y="514"/>
                  <a:pt x="514" y="1133"/>
                  <a:pt x="229" y="1918"/>
                </a:cubicBezTo>
                <a:cubicBezTo>
                  <a:pt x="1" y="2462"/>
                  <a:pt x="0" y="3275"/>
                  <a:pt x="0" y="4636"/>
                </a:cubicBezTo>
                <a:lnTo>
                  <a:pt x="0" y="16964"/>
                </a:lnTo>
                <a:cubicBezTo>
                  <a:pt x="0" y="18325"/>
                  <a:pt x="1" y="19138"/>
                  <a:pt x="229" y="19682"/>
                </a:cubicBezTo>
                <a:cubicBezTo>
                  <a:pt x="514" y="20467"/>
                  <a:pt x="1134" y="21086"/>
                  <a:pt x="1918" y="21371"/>
                </a:cubicBezTo>
                <a:cubicBezTo>
                  <a:pt x="2463" y="21599"/>
                  <a:pt x="3276" y="21600"/>
                  <a:pt x="4637" y="21600"/>
                </a:cubicBezTo>
                <a:lnTo>
                  <a:pt x="16963" y="21600"/>
                </a:lnTo>
                <a:cubicBezTo>
                  <a:pt x="18324" y="21600"/>
                  <a:pt x="19137" y="21599"/>
                  <a:pt x="19682" y="21371"/>
                </a:cubicBezTo>
                <a:cubicBezTo>
                  <a:pt x="20466" y="21086"/>
                  <a:pt x="21086" y="20467"/>
                  <a:pt x="21371" y="19682"/>
                </a:cubicBezTo>
                <a:cubicBezTo>
                  <a:pt x="21599" y="19138"/>
                  <a:pt x="21600" y="18325"/>
                  <a:pt x="21600" y="16964"/>
                </a:cubicBezTo>
                <a:lnTo>
                  <a:pt x="21600" y="4636"/>
                </a:lnTo>
                <a:cubicBezTo>
                  <a:pt x="21600" y="3275"/>
                  <a:pt x="21599" y="2462"/>
                  <a:pt x="21371" y="1918"/>
                </a:cubicBezTo>
                <a:cubicBezTo>
                  <a:pt x="21086" y="1133"/>
                  <a:pt x="20466" y="514"/>
                  <a:pt x="19682" y="229"/>
                </a:cubicBezTo>
                <a:cubicBezTo>
                  <a:pt x="19137" y="1"/>
                  <a:pt x="18324" y="0"/>
                  <a:pt x="16963" y="0"/>
                </a:cubicBezTo>
                <a:lnTo>
                  <a:pt x="4637" y="0"/>
                </a:lnTo>
                <a:close/>
              </a:path>
            </a:pathLst>
          </a:custGeom>
          <a:ln w="6350" cap="flat">
            <a:solidFill>
              <a:srgbClr val="8979AF"/>
            </a:solidFill>
            <a:prstDash val="solid"/>
            <a:miter lim="400000"/>
            <a:headEnd/>
            <a:tailEnd/>
          </a:ln>
          <a:effectLst/>
        </p:spPr>
      </p:pic>
      <p:sp>
        <p:nvSpPr>
          <p:cNvPr id="15" name="价格：$2.10…"/>
          <p:cNvSpPr txBox="1"/>
          <p:nvPr>
            <p:custDataLst>
              <p:tags r:id="rId25"/>
            </p:custDataLst>
          </p:nvPr>
        </p:nvSpPr>
        <p:spPr>
          <a:xfrm>
            <a:off x="2787650" y="11226800"/>
            <a:ext cx="7931150" cy="1705610"/>
          </a:xfrm>
          <a:prstGeom prst="rect">
            <a:avLst/>
          </a:prstGeom>
          <a:noFill/>
          <a:ln w="12700" cap="flat">
            <a:noFill/>
            <a:miter lim="400000"/>
          </a:ln>
          <a:effectLst/>
        </p:spPr>
        <p:txBody>
          <a:bodyPr wrap="square" lIns="8790" tIns="8790" rIns="8790" bIns="8790" numCol="1" anchor="t">
            <a:noAutofit/>
          </a:bodyPr>
          <a:p>
            <a:pPr>
              <a:lnSpc>
                <a:spcPct val="15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Channel: TikTok</a:t>
            </a:r>
            <a:r>
              <a:rPr lang="en-US" sz="2000">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Displayed product: Men's shampoo</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5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Estimated impressions: 111.3M</a:t>
            </a:r>
            <a:r>
              <a:rPr lang="en-US" sz="2000">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Video duration: 44 seconds</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5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Launch time: 2023-11-25 ~ 2023-11-29</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5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Content: On the bed in the dead of night, the wife washes the husband's hair. Grabs the eye through an absurd scene.</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16" name="圆角矩形"/>
          <p:cNvSpPr/>
          <p:nvPr>
            <p:custDataLst>
              <p:tags r:id="rId26"/>
            </p:custDataLst>
          </p:nvPr>
        </p:nvSpPr>
        <p:spPr>
          <a:xfrm>
            <a:off x="2102485" y="13896340"/>
            <a:ext cx="8827770" cy="2578100"/>
          </a:xfrm>
          <a:prstGeom prst="roundRect">
            <a:avLst>
              <a:gd name="adj" fmla="val 11580"/>
            </a:avLst>
          </a:prstGeom>
          <a:solidFill>
            <a:srgbClr val="D5D5D5">
              <a:alpha val="45705"/>
            </a:srgbClr>
          </a:solidFill>
          <a:ln w="12700" cap="flat">
            <a:noFill/>
            <a:miter lim="400000"/>
          </a:ln>
          <a:effectLst/>
        </p:spPr>
        <p:txBody>
          <a:bodyPr wrap="square" lIns="8790" tIns="8790" rIns="8790" bIns="8790" numCol="1" anchor="ctr">
            <a:noAutofit/>
          </a:bodyP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17" name="单色眼影"/>
          <p:cNvSpPr/>
          <p:nvPr>
            <p:custDataLst>
              <p:tags r:id="rId27"/>
            </p:custDataLst>
          </p:nvPr>
        </p:nvSpPr>
        <p:spPr>
          <a:xfrm>
            <a:off x="4563110" y="13700125"/>
            <a:ext cx="3631565" cy="465455"/>
          </a:xfrm>
          <a:prstGeom prst="rect">
            <a:avLst/>
          </a:prstGeom>
          <a:solidFill>
            <a:srgbClr val="F5BFC3"/>
          </a:solidFill>
          <a:ln w="12700" cap="flat">
            <a:noFill/>
            <a:miter lim="400000"/>
          </a:ln>
          <a:effectLst/>
        </p:spPr>
        <p:txBody>
          <a:bodyPr wrap="square" lIns="0" tIns="0" rIns="0" bIns="0" numCol="1" anchor="ctr">
            <a:noAutofit/>
          </a:bodyPr>
          <a:lstStyle>
            <a:lvl1pPr algn="ctr">
              <a:lnSpc>
                <a:spcPct val="100000"/>
              </a:lnSpc>
              <a:spcBef>
                <a:spcPts val="0"/>
              </a:spcBef>
              <a:defRPr sz="24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lang="zh-CN">
                <a:latin typeface="Times New Roman" panose="02020603050405020304" charset="0"/>
                <a:ea typeface="Times New Roman" panose="02020603050405020304" charset="0"/>
                <a:cs typeface="Times New Roman" panose="02020603050405020304" charset="0"/>
                <a:sym typeface="Times New Roman" panose="02020603050405020304" charset="0"/>
              </a:rPr>
              <a:t>Advertiser：</a:t>
            </a:r>
            <a:r>
              <a:rPr lang="en-US" altLang="zh-CN">
                <a:latin typeface="Times New Roman" panose="02020603050405020304" charset="0"/>
                <a:ea typeface="Times New Roman" panose="02020603050405020304" charset="0"/>
                <a:cs typeface="Times New Roman" panose="02020603050405020304" charset="0"/>
                <a:sym typeface="Times New Roman" panose="02020603050405020304" charset="0"/>
              </a:rPr>
              <a:t>Amazon</a:t>
            </a:r>
            <a:endParaRPr lang="en-US" altLang="zh-CN">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pic>
        <p:nvPicPr>
          <p:cNvPr id="18" name="已粘贴的影片.png" descr="/Users/lacey/Desktop/截屏2024-07-31 03.16.53.png截屏2024-07-31 03.16.53"/>
          <p:cNvPicPr>
            <a:picLocks noChangeAspect="1"/>
          </p:cNvPicPr>
          <p:nvPr>
            <p:custDataLst>
              <p:tags r:id="rId28"/>
            </p:custDataLst>
          </p:nvPr>
        </p:nvPicPr>
        <p:blipFill>
          <a:blip r:embed="rId29"/>
          <a:srcRect l="3712" r="70134"/>
          <a:stretch>
            <a:fillRect/>
          </a:stretch>
        </p:blipFill>
        <p:spPr>
          <a:xfrm>
            <a:off x="1273175" y="13844270"/>
            <a:ext cx="1247140" cy="2449830"/>
          </a:xfrm>
          <a:custGeom>
            <a:avLst/>
            <a:gdLst/>
            <a:ahLst/>
            <a:cxnLst>
              <a:cxn ang="0">
                <a:pos x="wd2" y="hd2"/>
              </a:cxn>
              <a:cxn ang="5400000">
                <a:pos x="wd2" y="hd2"/>
              </a:cxn>
              <a:cxn ang="10800000">
                <a:pos x="wd2" y="hd2"/>
              </a:cxn>
              <a:cxn ang="16200000">
                <a:pos x="wd2" y="hd2"/>
              </a:cxn>
            </a:cxnLst>
            <a:rect l="0" t="0" r="r" b="b"/>
            <a:pathLst>
              <a:path w="21600" h="21600" extrusionOk="0">
                <a:moveTo>
                  <a:pt x="4637" y="0"/>
                </a:moveTo>
                <a:cubicBezTo>
                  <a:pt x="3276" y="0"/>
                  <a:pt x="2463" y="1"/>
                  <a:pt x="1918" y="229"/>
                </a:cubicBezTo>
                <a:cubicBezTo>
                  <a:pt x="1134" y="514"/>
                  <a:pt x="514" y="1133"/>
                  <a:pt x="229" y="1918"/>
                </a:cubicBezTo>
                <a:cubicBezTo>
                  <a:pt x="1" y="2462"/>
                  <a:pt x="0" y="3275"/>
                  <a:pt x="0" y="4636"/>
                </a:cubicBezTo>
                <a:lnTo>
                  <a:pt x="0" y="16964"/>
                </a:lnTo>
                <a:cubicBezTo>
                  <a:pt x="0" y="18325"/>
                  <a:pt x="1" y="19138"/>
                  <a:pt x="229" y="19682"/>
                </a:cubicBezTo>
                <a:cubicBezTo>
                  <a:pt x="514" y="20467"/>
                  <a:pt x="1134" y="21086"/>
                  <a:pt x="1918" y="21371"/>
                </a:cubicBezTo>
                <a:cubicBezTo>
                  <a:pt x="2463" y="21599"/>
                  <a:pt x="3276" y="21600"/>
                  <a:pt x="4637" y="21600"/>
                </a:cubicBezTo>
                <a:lnTo>
                  <a:pt x="16963" y="21600"/>
                </a:lnTo>
                <a:cubicBezTo>
                  <a:pt x="18324" y="21600"/>
                  <a:pt x="19137" y="21599"/>
                  <a:pt x="19682" y="21371"/>
                </a:cubicBezTo>
                <a:cubicBezTo>
                  <a:pt x="20466" y="21086"/>
                  <a:pt x="21086" y="20467"/>
                  <a:pt x="21371" y="19682"/>
                </a:cubicBezTo>
                <a:cubicBezTo>
                  <a:pt x="21599" y="19138"/>
                  <a:pt x="21600" y="18325"/>
                  <a:pt x="21600" y="16964"/>
                </a:cubicBezTo>
                <a:lnTo>
                  <a:pt x="21600" y="4636"/>
                </a:lnTo>
                <a:cubicBezTo>
                  <a:pt x="21600" y="3275"/>
                  <a:pt x="21599" y="2462"/>
                  <a:pt x="21371" y="1918"/>
                </a:cubicBezTo>
                <a:cubicBezTo>
                  <a:pt x="21086" y="1133"/>
                  <a:pt x="20466" y="514"/>
                  <a:pt x="19682" y="229"/>
                </a:cubicBezTo>
                <a:cubicBezTo>
                  <a:pt x="19137" y="1"/>
                  <a:pt x="18324" y="0"/>
                  <a:pt x="16963" y="0"/>
                </a:cubicBezTo>
                <a:lnTo>
                  <a:pt x="4637" y="0"/>
                </a:lnTo>
                <a:close/>
              </a:path>
            </a:pathLst>
          </a:custGeom>
          <a:ln w="6350" cap="flat">
            <a:solidFill>
              <a:srgbClr val="8979AF"/>
            </a:solidFill>
            <a:prstDash val="solid"/>
            <a:miter lim="400000"/>
            <a:headEnd/>
            <a:tailEnd/>
          </a:ln>
          <a:effectLst/>
        </p:spPr>
      </p:pic>
      <p:sp>
        <p:nvSpPr>
          <p:cNvPr id="19" name="价格：$2.10…"/>
          <p:cNvSpPr txBox="1"/>
          <p:nvPr>
            <p:custDataLst>
              <p:tags r:id="rId30"/>
            </p:custDataLst>
          </p:nvPr>
        </p:nvSpPr>
        <p:spPr>
          <a:xfrm>
            <a:off x="2787650" y="14138275"/>
            <a:ext cx="8142605" cy="1907540"/>
          </a:xfrm>
          <a:prstGeom prst="rect">
            <a:avLst/>
          </a:prstGeom>
          <a:noFill/>
          <a:ln w="12700" cap="flat">
            <a:noFill/>
            <a:miter lim="400000"/>
          </a:ln>
          <a:effectLst/>
        </p:spPr>
        <p:txBody>
          <a:bodyPr wrap="square" lIns="8790" tIns="8790" rIns="8790" bIns="8790" numCol="1" anchor="t">
            <a:noAutofit/>
          </a:bodyPr>
          <a:p>
            <a:pPr>
              <a:lnSpc>
                <a:spcPct val="15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Channel: YouTube</a:t>
            </a:r>
            <a:r>
              <a:rPr lang="en-US" sz="2000">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Displayed product: Black whitening toothpaste</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5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Estimated impressions: 105.6M</a:t>
            </a:r>
            <a:r>
              <a:rPr lang="en-US" sz="2000">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Video duration: 15 seconds</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5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Launch time: 2022-02-10 ~ 2024-06-09</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5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Content: After the customer uses the whitening toothpaste, she can't help but take out her mobile phone to take a selfie with the toothpaste and toothbrush.</a:t>
            </a:r>
            <a:endParaRPr lang="zh-CN"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文本框 47"/>
          <p:cNvSpPr txBox="1"/>
          <p:nvPr>
            <p:custDataLst>
              <p:tags r:id="rId1"/>
            </p:custDataLst>
          </p:nvPr>
        </p:nvSpPr>
        <p:spPr>
          <a:xfrm>
            <a:off x="2693035" y="17968595"/>
            <a:ext cx="2182495" cy="3365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8790" tIns="8790" rIns="8790" bIns="8790" numCol="1" spcCol="38100" rtlCol="0" anchor="ctr" forceAA="0">
            <a:noAutofit/>
          </a:bodyPr>
          <a:p>
            <a:pPr marL="0" marR="0" indent="0" algn="l" defTabSz="3352800" rtl="0" fontAlgn="auto" latinLnBrk="0" hangingPunct="0">
              <a:lnSpc>
                <a:spcPct val="90000"/>
              </a:lnSpc>
              <a:spcBef>
                <a:spcPts val="6100"/>
              </a:spcBef>
              <a:spcAft>
                <a:spcPts val="0"/>
              </a:spcAft>
              <a:buClrTx/>
              <a:buSzTx/>
              <a:buFontTx/>
              <a:buNone/>
            </a:pPr>
            <a:r>
              <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rPr>
              <a:t>https://echotik.ai</a:t>
            </a:r>
            <a:endPar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endParaRPr>
          </a:p>
        </p:txBody>
      </p:sp>
      <p:sp>
        <p:nvSpPr>
          <p:cNvPr id="174" name="Freeform 8"/>
          <p:cNvSpPr/>
          <p:nvPr>
            <p:custDataLst>
              <p:tags r:id="rId2"/>
            </p:custDataLst>
          </p:nvPr>
        </p:nvSpPr>
        <p:spPr>
          <a:xfrm>
            <a:off x="941705" y="17797145"/>
            <a:ext cx="1655445" cy="672465"/>
          </a:xfrm>
          <a:prstGeom prst="rect">
            <a:avLst/>
          </a:prstGeom>
          <a:blipFill>
            <a:blip r:embed="rId3"/>
            <a:stretch>
              <a:fillRect/>
            </a:stretch>
          </a:blipFill>
          <a:ln w="12700">
            <a:miter lim="400000"/>
          </a:ln>
        </p:spPr>
        <p:txBody>
          <a:bodyPr lIns="0" tIns="0" rIns="0" bIns="0"/>
          <a:p>
            <a:pPr defTabSz="1219200">
              <a:lnSpc>
                <a:spcPct val="100000"/>
              </a:lnSpc>
              <a:spcBef>
                <a:spcPts val="0"/>
              </a:spcBef>
              <a:defRPr sz="2400">
                <a:latin typeface="Calibri" panose="020F0502020204030204"/>
                <a:ea typeface="Calibri" panose="020F0502020204030204"/>
                <a:cs typeface="Calibri" panose="020F0502020204030204"/>
                <a:sym typeface="Calibri" panose="020F0502020204030204"/>
              </a:defRPr>
            </a:pPr>
            <a:endParaRPr sz="6000">
              <a:latin typeface="Arial Rounded MT Bold" panose="020F0704030504030204" charset="0"/>
              <a:ea typeface="Arial Rounded MT Bold" panose="020F0704030504030204" charset="0"/>
              <a:cs typeface="Arial Rounded MT Bold" panose="020F0704030504030204" charset="0"/>
              <a:sym typeface="Arial Rounded MT Bold" panose="020F0704030504030204" charset="0"/>
            </a:endParaRPr>
          </a:p>
        </p:txBody>
      </p:sp>
      <p:sp>
        <p:nvSpPr>
          <p:cNvPr id="207" name="*更多数据，详见EchoTik官网：https://echotik.ai"/>
          <p:cNvSpPr txBox="1"/>
          <p:nvPr>
            <p:custDataLst>
              <p:tags r:id="rId4"/>
            </p:custDataLst>
          </p:nvPr>
        </p:nvSpPr>
        <p:spPr>
          <a:xfrm>
            <a:off x="941705" y="16901795"/>
            <a:ext cx="7190105" cy="508635"/>
          </a:xfrm>
          <a:prstGeom prst="rect">
            <a:avLst/>
          </a:prstGeom>
          <a:ln w="12700">
            <a:miter lim="400000"/>
          </a:ln>
        </p:spPr>
        <p:txBody>
          <a:bodyPr wrap="none" lIns="8790" tIns="8790" rIns="8790" bIns="8790" anchor="ctr">
            <a:noAutofit/>
          </a:bodyPr>
          <a:lstStyle>
            <a:lvl1pPr>
              <a:lnSpc>
                <a:spcPct val="110000"/>
              </a:lnSpc>
              <a:spcBef>
                <a:spcPts val="0"/>
              </a:spcBef>
              <a:defRPr sz="2200" u="sng">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pPr algn="just"/>
            <a:r>
              <a:rPr u="none">
                <a:latin typeface="Times New Roman" panose="02020603050405020304" charset="0"/>
                <a:ea typeface="Times New Roman" panose="02020603050405020304" charset="0"/>
                <a:cs typeface="Times New Roman" panose="02020603050405020304" charset="0"/>
                <a:sym typeface="Times New Roman" panose="02020603050405020304" charset="0"/>
              </a:rPr>
              <a:t>Data source: BigSpy - The world's leading overseas advertising SPY tool https://bigspy.com/</a:t>
            </a:r>
            <a:endParaRPr u="none">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just"/>
            <a:r>
              <a:rPr u="none">
                <a:latin typeface="Times New Roman" panose="02020603050405020304" charset="0"/>
                <a:ea typeface="Times New Roman" panose="02020603050405020304" charset="0"/>
                <a:cs typeface="Times New Roman" panose="02020603050405020304" charset="0"/>
                <a:sym typeface="Times New Roman" panose="02020603050405020304" charset="0"/>
              </a:rPr>
              <a:t>Statistical time: June 2023 - June 2024</a:t>
            </a:r>
            <a:endParaRPr u="none">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456" name="美国市场…"/>
          <p:cNvSpPr txBox="1"/>
          <p:nvPr>
            <p:custDataLst>
              <p:tags r:id="rId5"/>
            </p:custDataLst>
          </p:nvPr>
        </p:nvSpPr>
        <p:spPr>
          <a:xfrm>
            <a:off x="1273175" y="669290"/>
            <a:ext cx="11170920" cy="1493520"/>
          </a:xfrm>
          <a:prstGeom prst="rect">
            <a:avLst/>
          </a:prstGeom>
          <a:ln w="12700">
            <a:miter lim="400000"/>
          </a:ln>
        </p:spPr>
        <p:txBody>
          <a:bodyPr wrap="square" lIns="8790" tIns="8790" rIns="8790" bIns="8790">
            <a:spAutoFit/>
          </a:bodyPr>
          <a:p>
            <a:pPr algn="l">
              <a:lnSpc>
                <a:spcPct val="100000"/>
              </a:lnSpc>
              <a:spcBef>
                <a:spcPts val="0"/>
              </a:spcBef>
              <a:defRPr sz="3200" u="sng">
                <a:latin typeface="Source Han Sans CN Bold Bold"/>
                <a:ea typeface="Source Han Sans CN Bold Bold"/>
                <a:cs typeface="Source Han Sans CN Bold Bold"/>
                <a:sym typeface="Source Han Sans CN Bold Bold"/>
              </a:defRPr>
            </a:pPr>
            <a:r>
              <a:rPr b="1" u="none">
                <a:solidFill>
                  <a:srgbClr val="625AE3"/>
                </a:solidFill>
                <a:latin typeface="Times New Roman" panose="02020603050405020304" charset="0"/>
                <a:ea typeface="Times New Roman" panose="02020603050405020304" charset="0"/>
                <a:cs typeface="Times New Roman" panose="02020603050405020304" charset="0"/>
              </a:rPr>
              <a:t>Southeast Asian market</a:t>
            </a:r>
            <a:endParaRPr b="1" u="none">
              <a:solidFill>
                <a:srgbClr val="625AE3"/>
              </a:solidFill>
              <a:latin typeface="Times New Roman" panose="02020603050405020304" charset="0"/>
              <a:ea typeface="Times New Roman" panose="02020603050405020304" charset="0"/>
              <a:cs typeface="Times New Roman" panose="02020603050405020304" charset="0"/>
            </a:endParaRPr>
          </a:p>
          <a:p>
            <a:pPr algn="l">
              <a:lnSpc>
                <a:spcPct val="100000"/>
              </a:lnSpc>
              <a:spcBef>
                <a:spcPts val="0"/>
              </a:spcBef>
              <a:defRPr sz="3200" u="sng">
                <a:latin typeface="Source Han Sans CN Bold Bold"/>
                <a:ea typeface="Source Han Sans CN Bold Bold"/>
                <a:cs typeface="Source Han Sans CN Bold Bold"/>
                <a:sym typeface="Source Han Sans CN Bold Bold"/>
              </a:defRPr>
            </a:pPr>
            <a:r>
              <a:rPr b="1" u="none">
                <a:solidFill>
                  <a:srgbClr val="625AE3"/>
                </a:solidFill>
                <a:latin typeface="Times New Roman" panose="02020603050405020304" charset="0"/>
                <a:ea typeface="Times New Roman" panose="02020603050405020304" charset="0"/>
                <a:cs typeface="Times New Roman" panose="02020603050405020304" charset="0"/>
              </a:rPr>
              <a:t>Top 5 Beauty &amp; Personal Care video ads in recent year (sorted by estimated impressions)</a:t>
            </a:r>
            <a:endParaRPr b="1" u="none">
              <a:solidFill>
                <a:srgbClr val="625AE3"/>
              </a:solidFill>
              <a:latin typeface="Times New Roman" panose="02020603050405020304" charset="0"/>
              <a:ea typeface="Times New Roman" panose="02020603050405020304" charset="0"/>
              <a:cs typeface="Times New Roman" panose="02020603050405020304" charset="0"/>
            </a:endParaRPr>
          </a:p>
        </p:txBody>
      </p:sp>
      <p:sp>
        <p:nvSpPr>
          <p:cNvPr id="434" name="圆角矩形"/>
          <p:cNvSpPr/>
          <p:nvPr>
            <p:custDataLst>
              <p:tags r:id="rId6"/>
            </p:custDataLst>
          </p:nvPr>
        </p:nvSpPr>
        <p:spPr>
          <a:xfrm>
            <a:off x="2102485" y="2287270"/>
            <a:ext cx="8827770" cy="2372995"/>
          </a:xfrm>
          <a:prstGeom prst="roundRect">
            <a:avLst>
              <a:gd name="adj" fmla="val 11580"/>
            </a:avLst>
          </a:prstGeom>
          <a:solidFill>
            <a:srgbClr val="D5D5D5">
              <a:alpha val="45705"/>
            </a:srgbClr>
          </a:solidFill>
          <a:ln w="12700" cap="flat">
            <a:noFill/>
            <a:miter lim="400000"/>
          </a:ln>
          <a:effectLst/>
        </p:spPr>
        <p:txBody>
          <a:bodyPr wrap="square" lIns="8790" tIns="8790" rIns="8790" bIns="8790" numCol="1" anchor="ctr">
            <a:noAutofit/>
          </a:bodyP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endParaRPr sz="6000"/>
          </a:p>
        </p:txBody>
      </p:sp>
      <p:pic>
        <p:nvPicPr>
          <p:cNvPr id="437" name="已粘贴的影片.png" descr="/Users/lacey/Desktop/截屏2024-07-31 04.04.07.png截屏2024-07-31 04.04.07"/>
          <p:cNvPicPr>
            <a:picLocks noChangeAspect="1"/>
          </p:cNvPicPr>
          <p:nvPr>
            <p:custDataLst>
              <p:tags r:id="rId7"/>
            </p:custDataLst>
          </p:nvPr>
        </p:nvPicPr>
        <p:blipFill>
          <a:blip r:embed="rId8"/>
          <a:srcRect l="34033" r="34033"/>
          <a:stretch>
            <a:fillRect/>
          </a:stretch>
        </p:blipFill>
        <p:spPr>
          <a:xfrm>
            <a:off x="1273175" y="2256790"/>
            <a:ext cx="1247140" cy="2449830"/>
          </a:xfrm>
          <a:custGeom>
            <a:avLst/>
            <a:gdLst/>
            <a:ahLst/>
            <a:cxnLst>
              <a:cxn ang="0">
                <a:pos x="wd2" y="hd2"/>
              </a:cxn>
              <a:cxn ang="5400000">
                <a:pos x="wd2" y="hd2"/>
              </a:cxn>
              <a:cxn ang="10800000">
                <a:pos x="wd2" y="hd2"/>
              </a:cxn>
              <a:cxn ang="16200000">
                <a:pos x="wd2" y="hd2"/>
              </a:cxn>
            </a:cxnLst>
            <a:rect l="0" t="0" r="r" b="b"/>
            <a:pathLst>
              <a:path w="21600" h="21600" extrusionOk="0">
                <a:moveTo>
                  <a:pt x="4637" y="0"/>
                </a:moveTo>
                <a:cubicBezTo>
                  <a:pt x="3276" y="0"/>
                  <a:pt x="2463" y="1"/>
                  <a:pt x="1918" y="229"/>
                </a:cubicBezTo>
                <a:cubicBezTo>
                  <a:pt x="1134" y="514"/>
                  <a:pt x="514" y="1133"/>
                  <a:pt x="229" y="1918"/>
                </a:cubicBezTo>
                <a:cubicBezTo>
                  <a:pt x="1" y="2462"/>
                  <a:pt x="0" y="3275"/>
                  <a:pt x="0" y="4636"/>
                </a:cubicBezTo>
                <a:lnTo>
                  <a:pt x="0" y="16964"/>
                </a:lnTo>
                <a:cubicBezTo>
                  <a:pt x="0" y="18325"/>
                  <a:pt x="1" y="19138"/>
                  <a:pt x="229" y="19682"/>
                </a:cubicBezTo>
                <a:cubicBezTo>
                  <a:pt x="514" y="20467"/>
                  <a:pt x="1134" y="21086"/>
                  <a:pt x="1918" y="21371"/>
                </a:cubicBezTo>
                <a:cubicBezTo>
                  <a:pt x="2463" y="21599"/>
                  <a:pt x="3276" y="21600"/>
                  <a:pt x="4637" y="21600"/>
                </a:cubicBezTo>
                <a:lnTo>
                  <a:pt x="16963" y="21600"/>
                </a:lnTo>
                <a:cubicBezTo>
                  <a:pt x="18324" y="21600"/>
                  <a:pt x="19137" y="21599"/>
                  <a:pt x="19682" y="21371"/>
                </a:cubicBezTo>
                <a:cubicBezTo>
                  <a:pt x="20466" y="21086"/>
                  <a:pt x="21086" y="20467"/>
                  <a:pt x="21371" y="19682"/>
                </a:cubicBezTo>
                <a:cubicBezTo>
                  <a:pt x="21599" y="19138"/>
                  <a:pt x="21600" y="18325"/>
                  <a:pt x="21600" y="16964"/>
                </a:cubicBezTo>
                <a:lnTo>
                  <a:pt x="21600" y="4636"/>
                </a:lnTo>
                <a:cubicBezTo>
                  <a:pt x="21600" y="3275"/>
                  <a:pt x="21599" y="2462"/>
                  <a:pt x="21371" y="1918"/>
                </a:cubicBezTo>
                <a:cubicBezTo>
                  <a:pt x="21086" y="1133"/>
                  <a:pt x="20466" y="514"/>
                  <a:pt x="19682" y="229"/>
                </a:cubicBezTo>
                <a:cubicBezTo>
                  <a:pt x="19137" y="1"/>
                  <a:pt x="18324" y="0"/>
                  <a:pt x="16963" y="0"/>
                </a:cubicBezTo>
                <a:lnTo>
                  <a:pt x="4637" y="0"/>
                </a:lnTo>
                <a:close/>
              </a:path>
            </a:pathLst>
          </a:custGeom>
          <a:ln w="6350" cap="flat">
            <a:solidFill>
              <a:srgbClr val="8979AF"/>
            </a:solidFill>
            <a:prstDash val="solid"/>
            <a:miter lim="400000"/>
            <a:headEnd/>
            <a:tailEnd/>
          </a:ln>
          <a:effectLst/>
        </p:spPr>
      </p:pic>
      <p:sp>
        <p:nvSpPr>
          <p:cNvPr id="438" name="价格：$2.10…"/>
          <p:cNvSpPr txBox="1"/>
          <p:nvPr>
            <p:custDataLst>
              <p:tags r:id="rId9"/>
            </p:custDataLst>
          </p:nvPr>
        </p:nvSpPr>
        <p:spPr>
          <a:xfrm>
            <a:off x="2596515" y="2381250"/>
            <a:ext cx="8122920" cy="1705610"/>
          </a:xfrm>
          <a:prstGeom prst="rect">
            <a:avLst/>
          </a:prstGeom>
          <a:noFill/>
          <a:ln w="12700" cap="flat">
            <a:noFill/>
            <a:miter lim="400000"/>
          </a:ln>
          <a:effectLst/>
        </p:spPr>
        <p:txBody>
          <a:bodyPr wrap="square" lIns="8790" tIns="8790" rIns="8790" bIns="8790" numCol="1" anchor="t">
            <a:noAutofit/>
          </a:bodyPr>
          <a:lstStyle/>
          <a:p>
            <a:pPr>
              <a:lnSpc>
                <a:spcPct val="15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Channel: YouTube</a:t>
            </a:r>
            <a:r>
              <a:rPr lang="en-US" sz="2000">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Displayed product: Men's oil-control facial cleanser</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5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Estimated impressions: 126.5M</a:t>
            </a:r>
            <a:r>
              <a:rPr lang="en-US" sz="2000">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Video duration: 15 seconds</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5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Launch time: 2024-02-15 ~ 2024-02-29</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5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Content: Product promotion discount information, combined with oral introduction.</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440" name="单色眼影"/>
          <p:cNvSpPr/>
          <p:nvPr>
            <p:custDataLst>
              <p:tags r:id="rId10"/>
            </p:custDataLst>
          </p:nvPr>
        </p:nvSpPr>
        <p:spPr>
          <a:xfrm>
            <a:off x="4563110" y="2091055"/>
            <a:ext cx="3631565" cy="465455"/>
          </a:xfrm>
          <a:prstGeom prst="rect">
            <a:avLst/>
          </a:prstGeom>
          <a:solidFill>
            <a:srgbClr val="F5BFC3"/>
          </a:solidFill>
          <a:ln w="12700" cap="flat">
            <a:noFill/>
            <a:miter lim="400000"/>
          </a:ln>
          <a:effectLst/>
        </p:spPr>
        <p:txBody>
          <a:bodyPr wrap="square" lIns="0" tIns="0" rIns="0" bIns="0" numCol="1" anchor="ctr">
            <a:noAutofit/>
          </a:bodyPr>
          <a:lstStyle>
            <a:lvl1pPr algn="ctr">
              <a:lnSpc>
                <a:spcPct val="100000"/>
              </a:lnSpc>
              <a:spcBef>
                <a:spcPts val="0"/>
              </a:spcBef>
              <a:defRPr sz="24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lang="zh-CN">
                <a:latin typeface="Times New Roman" panose="02020603050405020304" charset="0"/>
                <a:ea typeface="Times New Roman" panose="02020603050405020304" charset="0"/>
                <a:cs typeface="Times New Roman" panose="02020603050405020304" charset="0"/>
                <a:sym typeface="Times New Roman" panose="02020603050405020304" charset="0"/>
              </a:rPr>
              <a:t>Advertiser：</a:t>
            </a:r>
            <a:r>
              <a:rPr lang="en-US" altLang="zh-CN">
                <a:latin typeface="Times New Roman" panose="02020603050405020304" charset="0"/>
                <a:ea typeface="Times New Roman" panose="02020603050405020304" charset="0"/>
                <a:cs typeface="Times New Roman" panose="02020603050405020304" charset="0"/>
                <a:sym typeface="Times New Roman" panose="02020603050405020304" charset="0"/>
              </a:rPr>
              <a:t>L'Oréal</a:t>
            </a:r>
            <a:endParaRPr lang="en-US" altLang="zh-CN">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3" name="圆角矩形"/>
          <p:cNvSpPr/>
          <p:nvPr>
            <p:custDataLst>
              <p:tags r:id="rId11"/>
            </p:custDataLst>
          </p:nvPr>
        </p:nvSpPr>
        <p:spPr>
          <a:xfrm>
            <a:off x="2102485" y="5143500"/>
            <a:ext cx="8827770" cy="2372995"/>
          </a:xfrm>
          <a:prstGeom prst="roundRect">
            <a:avLst>
              <a:gd name="adj" fmla="val 11580"/>
            </a:avLst>
          </a:prstGeom>
          <a:solidFill>
            <a:srgbClr val="D5D5D5">
              <a:alpha val="45705"/>
            </a:srgbClr>
          </a:solidFill>
          <a:ln w="12700" cap="flat">
            <a:noFill/>
            <a:miter lim="400000"/>
          </a:ln>
          <a:effectLst/>
        </p:spPr>
        <p:txBody>
          <a:bodyPr wrap="square" lIns="8790" tIns="8790" rIns="8790" bIns="8790" numCol="1" anchor="ctr">
            <a:noAutofit/>
          </a:bodyP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endParaRPr sz="6000"/>
          </a:p>
        </p:txBody>
      </p:sp>
      <p:sp>
        <p:nvSpPr>
          <p:cNvPr id="5" name="价格：$2.10…"/>
          <p:cNvSpPr txBox="1"/>
          <p:nvPr>
            <p:custDataLst>
              <p:tags r:id="rId12"/>
            </p:custDataLst>
          </p:nvPr>
        </p:nvSpPr>
        <p:spPr>
          <a:xfrm>
            <a:off x="2597150" y="5316220"/>
            <a:ext cx="9095105" cy="2324735"/>
          </a:xfrm>
          <a:prstGeom prst="rect">
            <a:avLst/>
          </a:prstGeom>
          <a:noFill/>
          <a:ln w="12700" cap="flat">
            <a:noFill/>
            <a:miter lim="400000"/>
          </a:ln>
          <a:effectLst/>
        </p:spPr>
        <p:txBody>
          <a:bodyPr wrap="square" lIns="8790" tIns="8790" rIns="8790" bIns="8790" numCol="1" anchor="t">
            <a:spAutoFit/>
          </a:bodyPr>
          <a:lstStyle/>
          <a:p>
            <a:pPr>
              <a:lnSpc>
                <a:spcPct val="15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Channel: YouTube</a:t>
            </a:r>
            <a:r>
              <a:rPr lang="en-US" sz="2000">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Displayed product: Electric hair clipper</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5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Estimated impressions: 123.8M</a:t>
            </a:r>
            <a:r>
              <a:rPr lang="en-US" sz="2000">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Video duration: 15 seconds</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5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Launch time: 2023-11-01 ~ 2023-12-01</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5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Content: The picture of the electric hair clipper scraping over the human head and scratching over the skull model.</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6" name="单色眼影"/>
          <p:cNvSpPr/>
          <p:nvPr>
            <p:custDataLst>
              <p:tags r:id="rId13"/>
            </p:custDataLst>
          </p:nvPr>
        </p:nvSpPr>
        <p:spPr>
          <a:xfrm>
            <a:off x="4563110" y="4947285"/>
            <a:ext cx="3631565" cy="465455"/>
          </a:xfrm>
          <a:prstGeom prst="rect">
            <a:avLst/>
          </a:prstGeom>
          <a:solidFill>
            <a:srgbClr val="F5BFC3"/>
          </a:solidFill>
          <a:ln w="12700" cap="flat">
            <a:noFill/>
            <a:miter lim="400000"/>
          </a:ln>
          <a:effectLst/>
        </p:spPr>
        <p:txBody>
          <a:bodyPr wrap="square" lIns="0" tIns="0" rIns="0" bIns="0" numCol="1" anchor="ctr">
            <a:noAutofit/>
          </a:bodyPr>
          <a:lstStyle>
            <a:lvl1pPr algn="ctr">
              <a:lnSpc>
                <a:spcPct val="100000"/>
              </a:lnSpc>
              <a:spcBef>
                <a:spcPts val="0"/>
              </a:spcBef>
              <a:defRPr sz="24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lang="zh-CN">
                <a:latin typeface="Times New Roman" panose="02020603050405020304" charset="0"/>
                <a:ea typeface="Times New Roman" panose="02020603050405020304" charset="0"/>
                <a:cs typeface="Times New Roman" panose="02020603050405020304" charset="0"/>
                <a:sym typeface="Times New Roman" panose="02020603050405020304" charset="0"/>
              </a:rPr>
              <a:t>Advertiser：</a:t>
            </a:r>
            <a:r>
              <a:rPr lang="en-US" altLang="zh-CN">
                <a:latin typeface="Times New Roman" panose="02020603050405020304" charset="0"/>
                <a:ea typeface="Times New Roman" panose="02020603050405020304" charset="0"/>
                <a:cs typeface="Times New Roman" panose="02020603050405020304" charset="0"/>
                <a:sym typeface="Times New Roman" panose="02020603050405020304" charset="0"/>
              </a:rPr>
              <a:t>Skull Shaver</a:t>
            </a:r>
            <a:endParaRPr lang="en-US" altLang="zh-CN">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pic>
        <p:nvPicPr>
          <p:cNvPr id="7" name="已粘贴的影片.png" descr="/Users/lacey/Desktop/截屏2024-07-31 04.05.23.png截屏2024-07-31 04.05.23"/>
          <p:cNvPicPr>
            <a:picLocks noChangeAspect="1"/>
          </p:cNvPicPr>
          <p:nvPr>
            <p:custDataLst>
              <p:tags r:id="rId14"/>
            </p:custDataLst>
          </p:nvPr>
        </p:nvPicPr>
        <p:blipFill>
          <a:blip r:embed="rId15"/>
          <a:srcRect l="29744" t="-1115" r="42081" b="1115"/>
          <a:stretch>
            <a:fillRect/>
          </a:stretch>
        </p:blipFill>
        <p:spPr>
          <a:xfrm>
            <a:off x="1273175" y="5064125"/>
            <a:ext cx="1247140" cy="2449830"/>
          </a:xfrm>
          <a:custGeom>
            <a:avLst/>
            <a:gdLst/>
            <a:ahLst/>
            <a:cxnLst>
              <a:cxn ang="0">
                <a:pos x="wd2" y="hd2"/>
              </a:cxn>
              <a:cxn ang="5400000">
                <a:pos x="wd2" y="hd2"/>
              </a:cxn>
              <a:cxn ang="10800000">
                <a:pos x="wd2" y="hd2"/>
              </a:cxn>
              <a:cxn ang="16200000">
                <a:pos x="wd2" y="hd2"/>
              </a:cxn>
            </a:cxnLst>
            <a:rect l="0" t="0" r="r" b="b"/>
            <a:pathLst>
              <a:path w="21600" h="21600" extrusionOk="0">
                <a:moveTo>
                  <a:pt x="4637" y="0"/>
                </a:moveTo>
                <a:cubicBezTo>
                  <a:pt x="3276" y="0"/>
                  <a:pt x="2463" y="1"/>
                  <a:pt x="1918" y="229"/>
                </a:cubicBezTo>
                <a:cubicBezTo>
                  <a:pt x="1134" y="514"/>
                  <a:pt x="514" y="1133"/>
                  <a:pt x="229" y="1918"/>
                </a:cubicBezTo>
                <a:cubicBezTo>
                  <a:pt x="1" y="2462"/>
                  <a:pt x="0" y="3275"/>
                  <a:pt x="0" y="4636"/>
                </a:cubicBezTo>
                <a:lnTo>
                  <a:pt x="0" y="16964"/>
                </a:lnTo>
                <a:cubicBezTo>
                  <a:pt x="0" y="18325"/>
                  <a:pt x="1" y="19138"/>
                  <a:pt x="229" y="19682"/>
                </a:cubicBezTo>
                <a:cubicBezTo>
                  <a:pt x="514" y="20467"/>
                  <a:pt x="1134" y="21086"/>
                  <a:pt x="1918" y="21371"/>
                </a:cubicBezTo>
                <a:cubicBezTo>
                  <a:pt x="2463" y="21599"/>
                  <a:pt x="3276" y="21600"/>
                  <a:pt x="4637" y="21600"/>
                </a:cubicBezTo>
                <a:lnTo>
                  <a:pt x="16963" y="21600"/>
                </a:lnTo>
                <a:cubicBezTo>
                  <a:pt x="18324" y="21600"/>
                  <a:pt x="19137" y="21599"/>
                  <a:pt x="19682" y="21371"/>
                </a:cubicBezTo>
                <a:cubicBezTo>
                  <a:pt x="20466" y="21086"/>
                  <a:pt x="21086" y="20467"/>
                  <a:pt x="21371" y="19682"/>
                </a:cubicBezTo>
                <a:cubicBezTo>
                  <a:pt x="21599" y="19138"/>
                  <a:pt x="21600" y="18325"/>
                  <a:pt x="21600" y="16964"/>
                </a:cubicBezTo>
                <a:lnTo>
                  <a:pt x="21600" y="4636"/>
                </a:lnTo>
                <a:cubicBezTo>
                  <a:pt x="21600" y="3275"/>
                  <a:pt x="21599" y="2462"/>
                  <a:pt x="21371" y="1918"/>
                </a:cubicBezTo>
                <a:cubicBezTo>
                  <a:pt x="21086" y="1133"/>
                  <a:pt x="20466" y="514"/>
                  <a:pt x="19682" y="229"/>
                </a:cubicBezTo>
                <a:cubicBezTo>
                  <a:pt x="19137" y="1"/>
                  <a:pt x="18324" y="0"/>
                  <a:pt x="16963" y="0"/>
                </a:cubicBezTo>
                <a:lnTo>
                  <a:pt x="4637" y="0"/>
                </a:lnTo>
                <a:close/>
              </a:path>
            </a:pathLst>
          </a:custGeom>
          <a:ln w="6350" cap="flat">
            <a:solidFill>
              <a:srgbClr val="8979AF"/>
            </a:solidFill>
            <a:prstDash val="solid"/>
            <a:miter lim="400000"/>
            <a:headEnd/>
            <a:tailEnd/>
          </a:ln>
          <a:effectLst/>
        </p:spPr>
      </p:pic>
      <p:sp>
        <p:nvSpPr>
          <p:cNvPr id="8" name="圆角矩形"/>
          <p:cNvSpPr/>
          <p:nvPr>
            <p:custDataLst>
              <p:tags r:id="rId16"/>
            </p:custDataLst>
          </p:nvPr>
        </p:nvSpPr>
        <p:spPr>
          <a:xfrm>
            <a:off x="2102485" y="8086090"/>
            <a:ext cx="8827770" cy="2372995"/>
          </a:xfrm>
          <a:prstGeom prst="roundRect">
            <a:avLst>
              <a:gd name="adj" fmla="val 11580"/>
            </a:avLst>
          </a:prstGeom>
          <a:solidFill>
            <a:srgbClr val="D5D5D5">
              <a:alpha val="45705"/>
            </a:srgbClr>
          </a:solidFill>
          <a:ln w="12700" cap="flat">
            <a:noFill/>
            <a:miter lim="400000"/>
          </a:ln>
          <a:effectLst/>
        </p:spPr>
        <p:txBody>
          <a:bodyPr wrap="square" lIns="8790" tIns="8790" rIns="8790" bIns="8790" numCol="1" anchor="ctr">
            <a:noAutofit/>
          </a:bodyP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endParaRPr sz="6000"/>
          </a:p>
        </p:txBody>
      </p:sp>
      <p:sp>
        <p:nvSpPr>
          <p:cNvPr id="9" name="单色眼影"/>
          <p:cNvSpPr/>
          <p:nvPr>
            <p:custDataLst>
              <p:tags r:id="rId17"/>
            </p:custDataLst>
          </p:nvPr>
        </p:nvSpPr>
        <p:spPr>
          <a:xfrm>
            <a:off x="4563110" y="7889875"/>
            <a:ext cx="3631565" cy="465455"/>
          </a:xfrm>
          <a:prstGeom prst="rect">
            <a:avLst/>
          </a:prstGeom>
          <a:solidFill>
            <a:srgbClr val="F5BFC3"/>
          </a:solidFill>
          <a:ln w="12700" cap="flat">
            <a:noFill/>
            <a:miter lim="400000"/>
          </a:ln>
          <a:effectLst/>
        </p:spPr>
        <p:txBody>
          <a:bodyPr wrap="square" lIns="0" tIns="0" rIns="0" bIns="0" numCol="1" anchor="ctr">
            <a:noAutofit/>
          </a:bodyPr>
          <a:lstStyle>
            <a:lvl1pPr algn="ctr">
              <a:lnSpc>
                <a:spcPct val="100000"/>
              </a:lnSpc>
              <a:spcBef>
                <a:spcPts val="0"/>
              </a:spcBef>
              <a:defRPr sz="24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lang="zh-CN">
                <a:latin typeface="Times New Roman" panose="02020603050405020304" charset="0"/>
                <a:ea typeface="Times New Roman" panose="02020603050405020304" charset="0"/>
                <a:cs typeface="Times New Roman" panose="02020603050405020304" charset="0"/>
                <a:sym typeface="Times New Roman" panose="02020603050405020304" charset="0"/>
              </a:rPr>
              <a:t>Advertiser：</a:t>
            </a:r>
            <a:r>
              <a:rPr lang="en-US" altLang="zh-CN">
                <a:latin typeface="Times New Roman" panose="02020603050405020304" charset="0"/>
                <a:ea typeface="Times New Roman" panose="02020603050405020304" charset="0"/>
                <a:cs typeface="Times New Roman" panose="02020603050405020304" charset="0"/>
                <a:sym typeface="Times New Roman" panose="02020603050405020304" charset="0"/>
              </a:rPr>
              <a:t>pantene</a:t>
            </a:r>
            <a:endParaRPr lang="en-US" altLang="zh-CN">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pic>
        <p:nvPicPr>
          <p:cNvPr id="10" name="已粘贴的影片.png" descr="/Users/lacey/Desktop/截屏2024-07-31 04.08.34.png截屏2024-07-31 04.08.34"/>
          <p:cNvPicPr>
            <a:picLocks noChangeAspect="1"/>
          </p:cNvPicPr>
          <p:nvPr>
            <p:custDataLst>
              <p:tags r:id="rId18"/>
            </p:custDataLst>
          </p:nvPr>
        </p:nvPicPr>
        <p:blipFill>
          <a:blip r:embed="rId19"/>
          <a:srcRect l="35666" r="35666"/>
          <a:stretch>
            <a:fillRect/>
          </a:stretch>
        </p:blipFill>
        <p:spPr>
          <a:xfrm>
            <a:off x="1273175" y="8034020"/>
            <a:ext cx="1247140" cy="2449830"/>
          </a:xfrm>
          <a:custGeom>
            <a:avLst/>
            <a:gdLst/>
            <a:ahLst/>
            <a:cxnLst>
              <a:cxn ang="0">
                <a:pos x="wd2" y="hd2"/>
              </a:cxn>
              <a:cxn ang="5400000">
                <a:pos x="wd2" y="hd2"/>
              </a:cxn>
              <a:cxn ang="10800000">
                <a:pos x="wd2" y="hd2"/>
              </a:cxn>
              <a:cxn ang="16200000">
                <a:pos x="wd2" y="hd2"/>
              </a:cxn>
            </a:cxnLst>
            <a:rect l="0" t="0" r="r" b="b"/>
            <a:pathLst>
              <a:path w="21600" h="21600" extrusionOk="0">
                <a:moveTo>
                  <a:pt x="4637" y="0"/>
                </a:moveTo>
                <a:cubicBezTo>
                  <a:pt x="3276" y="0"/>
                  <a:pt x="2463" y="1"/>
                  <a:pt x="1918" y="229"/>
                </a:cubicBezTo>
                <a:cubicBezTo>
                  <a:pt x="1134" y="514"/>
                  <a:pt x="514" y="1133"/>
                  <a:pt x="229" y="1918"/>
                </a:cubicBezTo>
                <a:cubicBezTo>
                  <a:pt x="1" y="2462"/>
                  <a:pt x="0" y="3275"/>
                  <a:pt x="0" y="4636"/>
                </a:cubicBezTo>
                <a:lnTo>
                  <a:pt x="0" y="16964"/>
                </a:lnTo>
                <a:cubicBezTo>
                  <a:pt x="0" y="18325"/>
                  <a:pt x="1" y="19138"/>
                  <a:pt x="229" y="19682"/>
                </a:cubicBezTo>
                <a:cubicBezTo>
                  <a:pt x="514" y="20467"/>
                  <a:pt x="1134" y="21086"/>
                  <a:pt x="1918" y="21371"/>
                </a:cubicBezTo>
                <a:cubicBezTo>
                  <a:pt x="2463" y="21599"/>
                  <a:pt x="3276" y="21600"/>
                  <a:pt x="4637" y="21600"/>
                </a:cubicBezTo>
                <a:lnTo>
                  <a:pt x="16963" y="21600"/>
                </a:lnTo>
                <a:cubicBezTo>
                  <a:pt x="18324" y="21600"/>
                  <a:pt x="19137" y="21599"/>
                  <a:pt x="19682" y="21371"/>
                </a:cubicBezTo>
                <a:cubicBezTo>
                  <a:pt x="20466" y="21086"/>
                  <a:pt x="21086" y="20467"/>
                  <a:pt x="21371" y="19682"/>
                </a:cubicBezTo>
                <a:cubicBezTo>
                  <a:pt x="21599" y="19138"/>
                  <a:pt x="21600" y="18325"/>
                  <a:pt x="21600" y="16964"/>
                </a:cubicBezTo>
                <a:lnTo>
                  <a:pt x="21600" y="4636"/>
                </a:lnTo>
                <a:cubicBezTo>
                  <a:pt x="21600" y="3275"/>
                  <a:pt x="21599" y="2462"/>
                  <a:pt x="21371" y="1918"/>
                </a:cubicBezTo>
                <a:cubicBezTo>
                  <a:pt x="21086" y="1133"/>
                  <a:pt x="20466" y="514"/>
                  <a:pt x="19682" y="229"/>
                </a:cubicBezTo>
                <a:cubicBezTo>
                  <a:pt x="19137" y="1"/>
                  <a:pt x="18324" y="0"/>
                  <a:pt x="16963" y="0"/>
                </a:cubicBezTo>
                <a:lnTo>
                  <a:pt x="4637" y="0"/>
                </a:lnTo>
                <a:close/>
              </a:path>
            </a:pathLst>
          </a:custGeom>
          <a:ln w="6350" cap="flat">
            <a:solidFill>
              <a:srgbClr val="8979AF"/>
            </a:solidFill>
            <a:prstDash val="solid"/>
            <a:miter lim="400000"/>
            <a:headEnd/>
            <a:tailEnd/>
          </a:ln>
          <a:effectLst/>
        </p:spPr>
      </p:pic>
      <p:sp>
        <p:nvSpPr>
          <p:cNvPr id="11" name="价格：$2.10…"/>
          <p:cNvSpPr txBox="1"/>
          <p:nvPr>
            <p:custDataLst>
              <p:tags r:id="rId20"/>
            </p:custDataLst>
          </p:nvPr>
        </p:nvSpPr>
        <p:spPr>
          <a:xfrm>
            <a:off x="2595245" y="8191500"/>
            <a:ext cx="8124190" cy="1705610"/>
          </a:xfrm>
          <a:prstGeom prst="rect">
            <a:avLst/>
          </a:prstGeom>
          <a:noFill/>
          <a:ln w="12700" cap="flat">
            <a:noFill/>
            <a:miter lim="400000"/>
          </a:ln>
          <a:effectLst/>
        </p:spPr>
        <p:txBody>
          <a:bodyPr wrap="square" lIns="8790" tIns="8790" rIns="8790" bIns="8790" numCol="1" anchor="t">
            <a:noAutofit/>
          </a:bodyPr>
          <a:p>
            <a:pPr>
              <a:lnSpc>
                <a:spcPct val="15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Channel: YouTube</a:t>
            </a:r>
            <a:r>
              <a:rPr lang="en-US" sz="2000">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Displayed product: Shampoo</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5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Estimated impressions: 116.1M</a:t>
            </a:r>
            <a:r>
              <a:rPr lang="en-US" sz="2000">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Video duration: 44 seconds</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5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Launch time: 2024-02-07 ~ 2024-02-29</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5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Content: After the long-haired man uses the shampoo, his hair instantly becomes refreshing and smooth, full of a sense of humor.</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12" name="圆角矩形"/>
          <p:cNvSpPr/>
          <p:nvPr>
            <p:custDataLst>
              <p:tags r:id="rId21"/>
            </p:custDataLst>
          </p:nvPr>
        </p:nvSpPr>
        <p:spPr>
          <a:xfrm>
            <a:off x="2102485" y="10991215"/>
            <a:ext cx="8827770" cy="2372995"/>
          </a:xfrm>
          <a:prstGeom prst="roundRect">
            <a:avLst>
              <a:gd name="adj" fmla="val 11580"/>
            </a:avLst>
          </a:prstGeom>
          <a:solidFill>
            <a:srgbClr val="D5D5D5">
              <a:alpha val="45705"/>
            </a:srgbClr>
          </a:solidFill>
          <a:ln w="12700" cap="flat">
            <a:noFill/>
            <a:miter lim="400000"/>
          </a:ln>
          <a:effectLst/>
        </p:spPr>
        <p:txBody>
          <a:bodyPr wrap="square" lIns="8790" tIns="8790" rIns="8790" bIns="8790" numCol="1" anchor="ctr">
            <a:noAutofit/>
          </a:bodyP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endParaRPr sz="6000"/>
          </a:p>
        </p:txBody>
      </p:sp>
      <p:sp>
        <p:nvSpPr>
          <p:cNvPr id="13" name="单色眼影"/>
          <p:cNvSpPr/>
          <p:nvPr>
            <p:custDataLst>
              <p:tags r:id="rId22"/>
            </p:custDataLst>
          </p:nvPr>
        </p:nvSpPr>
        <p:spPr>
          <a:xfrm>
            <a:off x="4563110" y="10795000"/>
            <a:ext cx="3631565" cy="465455"/>
          </a:xfrm>
          <a:prstGeom prst="rect">
            <a:avLst/>
          </a:prstGeom>
          <a:solidFill>
            <a:srgbClr val="F5BFC3"/>
          </a:solidFill>
          <a:ln w="12700" cap="flat">
            <a:noFill/>
            <a:miter lim="400000"/>
          </a:ln>
          <a:effectLst/>
        </p:spPr>
        <p:txBody>
          <a:bodyPr wrap="square" lIns="0" tIns="0" rIns="0" bIns="0" numCol="1" anchor="ctr">
            <a:noAutofit/>
          </a:bodyPr>
          <a:lstStyle>
            <a:lvl1pPr algn="ctr">
              <a:lnSpc>
                <a:spcPct val="100000"/>
              </a:lnSpc>
              <a:spcBef>
                <a:spcPts val="0"/>
              </a:spcBef>
              <a:defRPr sz="24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lang="zh-CN" sz="2000">
                <a:latin typeface="Times New Roman" panose="02020603050405020304" charset="0"/>
                <a:ea typeface="Times New Roman" panose="02020603050405020304" charset="0"/>
                <a:cs typeface="Times New Roman" panose="02020603050405020304" charset="0"/>
                <a:sym typeface="Times New Roman" panose="02020603050405020304" charset="0"/>
              </a:rPr>
              <a:t>Advertiser：the urban gadget</a:t>
            </a:r>
            <a:endParaRPr lang="zh-CN"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16" name="圆角矩形"/>
          <p:cNvSpPr/>
          <p:nvPr>
            <p:custDataLst>
              <p:tags r:id="rId23"/>
            </p:custDataLst>
          </p:nvPr>
        </p:nvSpPr>
        <p:spPr>
          <a:xfrm>
            <a:off x="2102485" y="13896340"/>
            <a:ext cx="8827770" cy="2372995"/>
          </a:xfrm>
          <a:prstGeom prst="roundRect">
            <a:avLst>
              <a:gd name="adj" fmla="val 11580"/>
            </a:avLst>
          </a:prstGeom>
          <a:solidFill>
            <a:srgbClr val="D5D5D5">
              <a:alpha val="45705"/>
            </a:srgbClr>
          </a:solidFill>
          <a:ln w="12700" cap="flat">
            <a:noFill/>
            <a:miter lim="400000"/>
          </a:ln>
          <a:effectLst/>
        </p:spPr>
        <p:txBody>
          <a:bodyPr wrap="square" lIns="8790" tIns="8790" rIns="8790" bIns="8790" numCol="1" anchor="ctr">
            <a:noAutofit/>
          </a:bodyP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endParaRPr sz="6000"/>
          </a:p>
        </p:txBody>
      </p:sp>
      <p:sp>
        <p:nvSpPr>
          <p:cNvPr id="17" name="单色眼影"/>
          <p:cNvSpPr/>
          <p:nvPr>
            <p:custDataLst>
              <p:tags r:id="rId24"/>
            </p:custDataLst>
          </p:nvPr>
        </p:nvSpPr>
        <p:spPr>
          <a:xfrm>
            <a:off x="4563110" y="13700125"/>
            <a:ext cx="3631565" cy="465455"/>
          </a:xfrm>
          <a:prstGeom prst="rect">
            <a:avLst/>
          </a:prstGeom>
          <a:solidFill>
            <a:srgbClr val="F5BFC3"/>
          </a:solidFill>
          <a:ln w="12700" cap="flat">
            <a:noFill/>
            <a:miter lim="400000"/>
          </a:ln>
          <a:effectLst/>
        </p:spPr>
        <p:txBody>
          <a:bodyPr wrap="square" lIns="0" tIns="0" rIns="0" bIns="0" numCol="1" anchor="ctr">
            <a:noAutofit/>
          </a:bodyPr>
          <a:lstStyle>
            <a:lvl1pPr algn="ctr">
              <a:lnSpc>
                <a:spcPct val="100000"/>
              </a:lnSpc>
              <a:spcBef>
                <a:spcPts val="0"/>
              </a:spcBef>
              <a:defRPr sz="24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lang="zh-CN">
                <a:latin typeface="Times New Roman" panose="02020603050405020304" charset="0"/>
                <a:ea typeface="Times New Roman" panose="02020603050405020304" charset="0"/>
                <a:cs typeface="Times New Roman" panose="02020603050405020304" charset="0"/>
                <a:sym typeface="Times New Roman" panose="02020603050405020304" charset="0"/>
              </a:rPr>
              <a:t>Advertiser：</a:t>
            </a:r>
            <a:r>
              <a:rPr lang="en-US" altLang="zh-CN">
                <a:latin typeface="Times New Roman" panose="02020603050405020304" charset="0"/>
                <a:ea typeface="Times New Roman" panose="02020603050405020304" charset="0"/>
                <a:cs typeface="Times New Roman" panose="02020603050405020304" charset="0"/>
                <a:sym typeface="Times New Roman" panose="02020603050405020304" charset="0"/>
              </a:rPr>
              <a:t>marianneymt</a:t>
            </a:r>
            <a:endParaRPr lang="en-US" altLang="zh-CN">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pic>
        <p:nvPicPr>
          <p:cNvPr id="18" name="已粘贴的影片.png" descr="/Users/lacey/Desktop/截屏2024-07-31 04.11.19.png截屏2024-07-31 04.11.19"/>
          <p:cNvPicPr>
            <a:picLocks noChangeAspect="1"/>
          </p:cNvPicPr>
          <p:nvPr>
            <p:custDataLst>
              <p:tags r:id="rId25"/>
            </p:custDataLst>
          </p:nvPr>
        </p:nvPicPr>
        <p:blipFill>
          <a:blip r:embed="rId26"/>
          <a:srcRect l="5029" r="5029"/>
          <a:stretch>
            <a:fillRect/>
          </a:stretch>
        </p:blipFill>
        <p:spPr>
          <a:xfrm>
            <a:off x="1273175" y="13844270"/>
            <a:ext cx="1247140" cy="2449830"/>
          </a:xfrm>
          <a:custGeom>
            <a:avLst/>
            <a:gdLst/>
            <a:ahLst/>
            <a:cxnLst>
              <a:cxn ang="0">
                <a:pos x="wd2" y="hd2"/>
              </a:cxn>
              <a:cxn ang="5400000">
                <a:pos x="wd2" y="hd2"/>
              </a:cxn>
              <a:cxn ang="10800000">
                <a:pos x="wd2" y="hd2"/>
              </a:cxn>
              <a:cxn ang="16200000">
                <a:pos x="wd2" y="hd2"/>
              </a:cxn>
            </a:cxnLst>
            <a:rect l="0" t="0" r="r" b="b"/>
            <a:pathLst>
              <a:path w="21600" h="21600" extrusionOk="0">
                <a:moveTo>
                  <a:pt x="4637" y="0"/>
                </a:moveTo>
                <a:cubicBezTo>
                  <a:pt x="3276" y="0"/>
                  <a:pt x="2463" y="1"/>
                  <a:pt x="1918" y="229"/>
                </a:cubicBezTo>
                <a:cubicBezTo>
                  <a:pt x="1134" y="514"/>
                  <a:pt x="514" y="1133"/>
                  <a:pt x="229" y="1918"/>
                </a:cubicBezTo>
                <a:cubicBezTo>
                  <a:pt x="1" y="2462"/>
                  <a:pt x="0" y="3275"/>
                  <a:pt x="0" y="4636"/>
                </a:cubicBezTo>
                <a:lnTo>
                  <a:pt x="0" y="16964"/>
                </a:lnTo>
                <a:cubicBezTo>
                  <a:pt x="0" y="18325"/>
                  <a:pt x="1" y="19138"/>
                  <a:pt x="229" y="19682"/>
                </a:cubicBezTo>
                <a:cubicBezTo>
                  <a:pt x="514" y="20467"/>
                  <a:pt x="1134" y="21086"/>
                  <a:pt x="1918" y="21371"/>
                </a:cubicBezTo>
                <a:cubicBezTo>
                  <a:pt x="2463" y="21599"/>
                  <a:pt x="3276" y="21600"/>
                  <a:pt x="4637" y="21600"/>
                </a:cubicBezTo>
                <a:lnTo>
                  <a:pt x="16963" y="21600"/>
                </a:lnTo>
                <a:cubicBezTo>
                  <a:pt x="18324" y="21600"/>
                  <a:pt x="19137" y="21599"/>
                  <a:pt x="19682" y="21371"/>
                </a:cubicBezTo>
                <a:cubicBezTo>
                  <a:pt x="20466" y="21086"/>
                  <a:pt x="21086" y="20467"/>
                  <a:pt x="21371" y="19682"/>
                </a:cubicBezTo>
                <a:cubicBezTo>
                  <a:pt x="21599" y="19138"/>
                  <a:pt x="21600" y="18325"/>
                  <a:pt x="21600" y="16964"/>
                </a:cubicBezTo>
                <a:lnTo>
                  <a:pt x="21600" y="4636"/>
                </a:lnTo>
                <a:cubicBezTo>
                  <a:pt x="21600" y="3275"/>
                  <a:pt x="21599" y="2462"/>
                  <a:pt x="21371" y="1918"/>
                </a:cubicBezTo>
                <a:cubicBezTo>
                  <a:pt x="21086" y="1133"/>
                  <a:pt x="20466" y="514"/>
                  <a:pt x="19682" y="229"/>
                </a:cubicBezTo>
                <a:cubicBezTo>
                  <a:pt x="19137" y="1"/>
                  <a:pt x="18324" y="0"/>
                  <a:pt x="16963" y="0"/>
                </a:cubicBezTo>
                <a:lnTo>
                  <a:pt x="4637" y="0"/>
                </a:lnTo>
                <a:close/>
              </a:path>
            </a:pathLst>
          </a:custGeom>
          <a:ln w="6350" cap="flat">
            <a:solidFill>
              <a:srgbClr val="8979AF"/>
            </a:solidFill>
            <a:prstDash val="solid"/>
            <a:miter lim="400000"/>
            <a:headEnd/>
            <a:tailEnd/>
          </a:ln>
          <a:effectLst/>
        </p:spPr>
      </p:pic>
      <p:sp>
        <p:nvSpPr>
          <p:cNvPr id="19" name="价格：$2.10…"/>
          <p:cNvSpPr txBox="1"/>
          <p:nvPr>
            <p:custDataLst>
              <p:tags r:id="rId27"/>
            </p:custDataLst>
          </p:nvPr>
        </p:nvSpPr>
        <p:spPr>
          <a:xfrm>
            <a:off x="2596515" y="14286865"/>
            <a:ext cx="8122920" cy="1705610"/>
          </a:xfrm>
          <a:prstGeom prst="rect">
            <a:avLst/>
          </a:prstGeom>
          <a:noFill/>
          <a:ln w="12700" cap="flat">
            <a:noFill/>
            <a:miter lim="400000"/>
          </a:ln>
          <a:effectLst/>
        </p:spPr>
        <p:txBody>
          <a:bodyPr wrap="square" lIns="8790" tIns="8790" rIns="8790" bIns="8790" numCol="1" anchor="t">
            <a:noAutofit/>
          </a:bodyPr>
          <a:p>
            <a:pPr>
              <a:lnSpc>
                <a:spcPct val="15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Channel: TikTok</a:t>
            </a:r>
            <a:r>
              <a:rPr lang="en-US" sz="2000">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Displayed product: Body spray</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5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Estimated impressions: 112M</a:t>
            </a:r>
            <a:r>
              <a:rPr lang="en-US" sz="2000">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Video duration: 12 seconds</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5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Launch time: 2024-02-29 ~ 2024-02-29</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5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Content: Product display, combined with music.</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2" name="价格：$2.10…"/>
          <p:cNvSpPr txBox="1"/>
          <p:nvPr>
            <p:custDataLst>
              <p:tags r:id="rId28"/>
            </p:custDataLst>
          </p:nvPr>
        </p:nvSpPr>
        <p:spPr>
          <a:xfrm>
            <a:off x="2597150" y="11155680"/>
            <a:ext cx="7538720" cy="1759585"/>
          </a:xfrm>
          <a:prstGeom prst="rect">
            <a:avLst/>
          </a:prstGeom>
          <a:noFill/>
          <a:ln w="12700" cap="flat">
            <a:noFill/>
            <a:miter lim="400000"/>
          </a:ln>
          <a:effectLst/>
        </p:spPr>
        <p:txBody>
          <a:bodyPr wrap="square" lIns="8790" tIns="8790" rIns="8790" bIns="8790" numCol="1" anchor="t">
            <a:noAutofit/>
          </a:bodyPr>
          <a:p>
            <a:pPr>
              <a:lnSpc>
                <a:spcPct val="15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Channel: YouTube</a:t>
            </a:r>
            <a:r>
              <a:rPr lang="en-US" sz="2000">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Displayed product: Multipurpose razor</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5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Estimated impressions: 112.1M</a:t>
            </a:r>
            <a:r>
              <a:rPr lang="en-US" sz="2000">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Video duration: 32 seconds</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5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Launch time: 2023-08-22 ~ 2024-05-19</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5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Content: Through humorous shots to show the multiple functions of the razor.</a:t>
            </a:r>
            <a:endParaRPr lang="zh-CN"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pic>
        <p:nvPicPr>
          <p:cNvPr id="4" name="已粘贴的影片.png" descr="/Users/lacey/Desktop/截屏2024-07-31 03.02.50.png截屏2024-07-31 03.02.50"/>
          <p:cNvPicPr>
            <a:picLocks noChangeAspect="1"/>
          </p:cNvPicPr>
          <p:nvPr>
            <p:custDataLst>
              <p:tags r:id="rId29"/>
            </p:custDataLst>
          </p:nvPr>
        </p:nvPicPr>
        <p:blipFill>
          <a:blip r:embed="rId30"/>
          <a:srcRect t="785" b="785"/>
          <a:stretch>
            <a:fillRect/>
          </a:stretch>
        </p:blipFill>
        <p:spPr>
          <a:xfrm>
            <a:off x="1273175" y="10965180"/>
            <a:ext cx="1247140" cy="2449830"/>
          </a:xfrm>
          <a:custGeom>
            <a:avLst/>
            <a:gdLst/>
            <a:ahLst/>
            <a:cxnLst>
              <a:cxn ang="0">
                <a:pos x="wd2" y="hd2"/>
              </a:cxn>
              <a:cxn ang="5400000">
                <a:pos x="wd2" y="hd2"/>
              </a:cxn>
              <a:cxn ang="10800000">
                <a:pos x="wd2" y="hd2"/>
              </a:cxn>
              <a:cxn ang="16200000">
                <a:pos x="wd2" y="hd2"/>
              </a:cxn>
            </a:cxnLst>
            <a:rect l="0" t="0" r="r" b="b"/>
            <a:pathLst>
              <a:path w="21600" h="21600" extrusionOk="0">
                <a:moveTo>
                  <a:pt x="4637" y="0"/>
                </a:moveTo>
                <a:cubicBezTo>
                  <a:pt x="3276" y="0"/>
                  <a:pt x="2463" y="1"/>
                  <a:pt x="1918" y="229"/>
                </a:cubicBezTo>
                <a:cubicBezTo>
                  <a:pt x="1134" y="514"/>
                  <a:pt x="514" y="1133"/>
                  <a:pt x="229" y="1918"/>
                </a:cubicBezTo>
                <a:cubicBezTo>
                  <a:pt x="1" y="2462"/>
                  <a:pt x="0" y="3275"/>
                  <a:pt x="0" y="4636"/>
                </a:cubicBezTo>
                <a:lnTo>
                  <a:pt x="0" y="16964"/>
                </a:lnTo>
                <a:cubicBezTo>
                  <a:pt x="0" y="18325"/>
                  <a:pt x="1" y="19138"/>
                  <a:pt x="229" y="19682"/>
                </a:cubicBezTo>
                <a:cubicBezTo>
                  <a:pt x="514" y="20467"/>
                  <a:pt x="1134" y="21086"/>
                  <a:pt x="1918" y="21371"/>
                </a:cubicBezTo>
                <a:cubicBezTo>
                  <a:pt x="2463" y="21599"/>
                  <a:pt x="3276" y="21600"/>
                  <a:pt x="4637" y="21600"/>
                </a:cubicBezTo>
                <a:lnTo>
                  <a:pt x="16963" y="21600"/>
                </a:lnTo>
                <a:cubicBezTo>
                  <a:pt x="18324" y="21600"/>
                  <a:pt x="19137" y="21599"/>
                  <a:pt x="19682" y="21371"/>
                </a:cubicBezTo>
                <a:cubicBezTo>
                  <a:pt x="20466" y="21086"/>
                  <a:pt x="21086" y="20467"/>
                  <a:pt x="21371" y="19682"/>
                </a:cubicBezTo>
                <a:cubicBezTo>
                  <a:pt x="21599" y="19138"/>
                  <a:pt x="21600" y="18325"/>
                  <a:pt x="21600" y="16964"/>
                </a:cubicBezTo>
                <a:lnTo>
                  <a:pt x="21600" y="4636"/>
                </a:lnTo>
                <a:cubicBezTo>
                  <a:pt x="21600" y="3275"/>
                  <a:pt x="21599" y="2462"/>
                  <a:pt x="21371" y="1918"/>
                </a:cubicBezTo>
                <a:cubicBezTo>
                  <a:pt x="21086" y="1133"/>
                  <a:pt x="20466" y="514"/>
                  <a:pt x="19682" y="229"/>
                </a:cubicBezTo>
                <a:cubicBezTo>
                  <a:pt x="19137" y="1"/>
                  <a:pt x="18324" y="0"/>
                  <a:pt x="16963" y="0"/>
                </a:cubicBezTo>
                <a:lnTo>
                  <a:pt x="4637" y="0"/>
                </a:lnTo>
                <a:close/>
              </a:path>
            </a:pathLst>
          </a:custGeom>
          <a:ln w="6350" cap="flat">
            <a:solidFill>
              <a:srgbClr val="8979AF"/>
            </a:solidFill>
            <a:prstDash val="solid"/>
            <a:miter lim="400000"/>
            <a:headEnd/>
            <a:tailEnd/>
          </a:ln>
          <a:effectLst/>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6" name="二维堆叠条形图"/>
          <p:cNvGraphicFramePr/>
          <p:nvPr/>
        </p:nvGraphicFramePr>
        <p:xfrm>
          <a:off x="1490990" y="9009863"/>
          <a:ext cx="9857920" cy="3162586"/>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327" name="二维堆叠条形图"/>
          <p:cNvGraphicFramePr/>
          <p:nvPr/>
        </p:nvGraphicFramePr>
        <p:xfrm>
          <a:off x="1490990" y="4768385"/>
          <a:ext cx="9857920" cy="31623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28" name="二维堆叠条形图"/>
          <p:cNvGraphicFramePr/>
          <p:nvPr/>
        </p:nvGraphicFramePr>
        <p:xfrm>
          <a:off x="1490990" y="13362336"/>
          <a:ext cx="10077087" cy="3830952"/>
        </p:xfrm>
        <a:graphic>
          <a:graphicData uri="http://schemas.openxmlformats.org/drawingml/2006/chart">
            <c:chart xmlns:c="http://schemas.openxmlformats.org/drawingml/2006/chart" xmlns:r="http://schemas.openxmlformats.org/officeDocument/2006/relationships" r:id="rId3"/>
          </a:graphicData>
        </a:graphic>
      </p:graphicFrame>
      <p:sp>
        <p:nvSpPr>
          <p:cNvPr id="329" name="商品销量与GMV价格段分化：发展中国家销量集中在0-10美元，菲律宾市场最下沉，新加坡最适合带货高价商品"/>
          <p:cNvSpPr txBox="1"/>
          <p:nvPr/>
        </p:nvSpPr>
        <p:spPr>
          <a:xfrm>
            <a:off x="1275715" y="382270"/>
            <a:ext cx="11056620" cy="3425825"/>
          </a:xfrm>
          <a:prstGeom prst="rect">
            <a:avLst/>
          </a:prstGeom>
          <a:ln w="12700">
            <a:miter lim="400000"/>
          </a:ln>
        </p:spPr>
        <p:txBody>
          <a:bodyPr lIns="8790" tIns="8790" rIns="8790" bIns="8790">
            <a:noAutofit/>
          </a:bodyPr>
          <a:lstStyle>
            <a:lvl1pPr>
              <a:lnSpc>
                <a:spcPct val="100000"/>
              </a:lnSpc>
              <a:spcBef>
                <a:spcPts val="0"/>
              </a:spcBef>
              <a:defRPr sz="3200">
                <a:latin typeface="Source Han Sans CN Bold Bold"/>
                <a:ea typeface="Source Han Sans CN Bold Bold"/>
                <a:cs typeface="Source Han Sans CN Bold Bold"/>
                <a:sym typeface="Source Han Sans CN Bold Bold"/>
              </a:defRPr>
            </a:lvl1pPr>
          </a:lstStyle>
          <a:p>
            <a:r>
              <a:rPr b="1">
                <a:solidFill>
                  <a:srgbClr val="625AE3"/>
                </a:solidFill>
                <a:latin typeface="Times New Roman" panose="02020603050405020304" charset="0"/>
                <a:ea typeface="Times New Roman" panose="02020603050405020304" charset="0"/>
                <a:cs typeface="Times New Roman" panose="02020603050405020304" charset="0"/>
              </a:rPr>
              <a:t>Commodity sales and GMV price segment differentiation: In developing countries, sales are concentrated in the 0-10 dollar range, the Philippine market is the most depressed one, and Singapore is the most suitable for selling high-priced products.</a:t>
            </a:r>
            <a:endParaRPr b="1">
              <a:solidFill>
                <a:srgbClr val="625AE3"/>
              </a:solidFill>
              <a:latin typeface="Times New Roman" panose="02020603050405020304" charset="0"/>
              <a:ea typeface="Times New Roman" panose="02020603050405020304" charset="0"/>
              <a:cs typeface="Times New Roman" panose="02020603050405020304" charset="0"/>
            </a:endParaRPr>
          </a:p>
        </p:txBody>
      </p:sp>
      <p:sp>
        <p:nvSpPr>
          <p:cNvPr id="330" name="各国销售情况与供货情况较一致，发展中国家销量更集中在0-10美元商品；…"/>
          <p:cNvSpPr txBox="1"/>
          <p:nvPr/>
        </p:nvSpPr>
        <p:spPr>
          <a:xfrm>
            <a:off x="1273004" y="2308031"/>
            <a:ext cx="10788992" cy="1639570"/>
          </a:xfrm>
          <a:prstGeom prst="rect">
            <a:avLst/>
          </a:prstGeom>
          <a:ln w="12700">
            <a:miter lim="400000"/>
          </a:ln>
        </p:spPr>
        <p:txBody>
          <a:bodyPr lIns="8790" tIns="8790" rIns="8790" bIns="8790">
            <a:spAutoFit/>
          </a:bodyPr>
          <a:lstStyle/>
          <a:p>
            <a:pPr>
              <a:lnSpc>
                <a:spcPct val="11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The sales situation and supply situation in various countries are relatively consistent, and sales in developing countries are more concentrated in 0-10 dollar commodities;</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1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The highest GMV commodities in the United States and the United Kingdom are in the 20-30 dollar range, and in Singapore, it is above 100 dollars.</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331" name="矩形"/>
          <p:cNvSpPr/>
          <p:nvPr/>
        </p:nvSpPr>
        <p:spPr>
          <a:xfrm>
            <a:off x="1277767" y="4139353"/>
            <a:ext cx="10779466" cy="4000501"/>
          </a:xfrm>
          <a:prstGeom prst="rect">
            <a:avLst/>
          </a:prstGeom>
          <a:ln>
            <a:solidFill>
              <a:srgbClr val="000000"/>
            </a:solidFill>
            <a:miter lim="400000"/>
          </a:ln>
        </p:spPr>
        <p:txBody>
          <a:bodyPr lIns="8790" tIns="8790" rIns="8790" bIns="8790" anchor="ct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332" name="矩形"/>
          <p:cNvSpPr/>
          <p:nvPr/>
        </p:nvSpPr>
        <p:spPr>
          <a:xfrm>
            <a:off x="1277767" y="8331615"/>
            <a:ext cx="10779466" cy="4000501"/>
          </a:xfrm>
          <a:prstGeom prst="rect">
            <a:avLst/>
          </a:prstGeom>
          <a:ln>
            <a:solidFill>
              <a:srgbClr val="000000"/>
            </a:solidFill>
            <a:miter lim="400000"/>
          </a:ln>
        </p:spPr>
        <p:txBody>
          <a:bodyPr lIns="8790" tIns="8790" rIns="8790" bIns="8790" anchor="ct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333" name="矩形"/>
          <p:cNvSpPr/>
          <p:nvPr/>
        </p:nvSpPr>
        <p:spPr>
          <a:xfrm>
            <a:off x="1277767" y="12523878"/>
            <a:ext cx="10779466" cy="4839501"/>
          </a:xfrm>
          <a:prstGeom prst="rect">
            <a:avLst/>
          </a:prstGeom>
          <a:ln>
            <a:solidFill>
              <a:srgbClr val="000000"/>
            </a:solidFill>
            <a:miter lim="400000"/>
          </a:ln>
        </p:spPr>
        <p:txBody>
          <a:bodyPr lIns="8790" tIns="8790" rIns="8790" bIns="8790" anchor="ct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334" name="文本"/>
          <p:cNvSpPr txBox="1"/>
          <p:nvPr/>
        </p:nvSpPr>
        <p:spPr>
          <a:xfrm>
            <a:off x="-1729021" y="1154264"/>
            <a:ext cx="127001" cy="393958"/>
          </a:xfrm>
          <a:prstGeom prst="rect">
            <a:avLst/>
          </a:prstGeom>
          <a:ln w="12700">
            <a:miter lim="400000"/>
          </a:ln>
        </p:spPr>
        <p:txBody>
          <a:bodyPr wrap="none" lIns="8790" tIns="8790" rIns="8790" bIns="8790" anchor="ctr">
            <a:spAutoFit/>
          </a:bodyPr>
          <a:lstStyle/>
          <a:p>
            <a:pPr defTabSz="355600">
              <a:lnSpc>
                <a:spcPct val="100000"/>
              </a:lnSpc>
              <a:spcBef>
                <a:spcPts val="0"/>
              </a:spcBef>
              <a:defRPr sz="1300"/>
            </a:pPr>
          </a:p>
        </p:txBody>
      </p:sp>
      <p:sp>
        <p:nvSpPr>
          <p:cNvPr id="335" name="文本"/>
          <p:cNvSpPr txBox="1"/>
          <p:nvPr/>
        </p:nvSpPr>
        <p:spPr>
          <a:xfrm>
            <a:off x="4480058" y="992374"/>
            <a:ext cx="127001" cy="393959"/>
          </a:xfrm>
          <a:prstGeom prst="rect">
            <a:avLst/>
          </a:prstGeom>
          <a:ln w="12700">
            <a:miter lim="400000"/>
          </a:ln>
        </p:spPr>
        <p:txBody>
          <a:bodyPr wrap="none" lIns="8790" tIns="8790" rIns="8790" bIns="8790" anchor="ctr">
            <a:spAutoFit/>
          </a:bodyPr>
          <a:lstStyle/>
          <a:p>
            <a:pPr defTabSz="355600">
              <a:lnSpc>
                <a:spcPct val="100000"/>
              </a:lnSpc>
              <a:spcBef>
                <a:spcPts val="0"/>
              </a:spcBef>
              <a:defRPr sz="1300"/>
            </a:pPr>
          </a:p>
        </p:txBody>
      </p:sp>
      <p:sp>
        <p:nvSpPr>
          <p:cNvPr id="336" name="美妆个护品类近一年各价格梯队商品数量占比"/>
          <p:cNvSpPr txBox="1"/>
          <p:nvPr/>
        </p:nvSpPr>
        <p:spPr>
          <a:xfrm>
            <a:off x="165100" y="4316730"/>
            <a:ext cx="13005435" cy="451485"/>
          </a:xfrm>
          <a:prstGeom prst="rect">
            <a:avLst/>
          </a:prstGeom>
          <a:ln w="12700">
            <a:miter lim="400000"/>
          </a:ln>
        </p:spPr>
        <p:txBody>
          <a:bodyPr wrap="none" lIns="8790" tIns="8790" rIns="8790" bIns="8790" anchor="ctr">
            <a:noAutofit/>
          </a:bodyPr>
          <a:lstStyle>
            <a:lvl1pPr algn="ctr">
              <a:lnSpc>
                <a:spcPct val="100000"/>
              </a:lnSpc>
              <a:spcBef>
                <a:spcPts val="0"/>
              </a:spcBef>
              <a:defRPr sz="2400">
                <a:latin typeface="Source Han Sans CN Medium" panose="020B0500000000000000" charset="-122"/>
                <a:ea typeface="Source Han Sans CN Medium" panose="020B0500000000000000" charset="-122"/>
                <a:cs typeface="Source Han Sans CN Medium" panose="020B0500000000000000" charset="-122"/>
                <a:sym typeface="Source Han Sans CN Medium" panose="020B0500000000000000" charset="-122"/>
              </a:defRPr>
            </a:lvl1pPr>
          </a:lstStyle>
          <a:p>
            <a:pPr algn="ctr"/>
            <a:r>
              <a:rPr sz="2000">
                <a:latin typeface="Times New Roman" panose="02020603050405020304" charset="0"/>
                <a:ea typeface="Times New Roman" panose="02020603050405020304" charset="0"/>
              </a:rPr>
              <a:t>Proportion of the number of goods in each price tier</a:t>
            </a:r>
            <a:endParaRPr sz="2000">
              <a:latin typeface="Times New Roman" panose="02020603050405020304" charset="0"/>
              <a:ea typeface="Times New Roman" panose="02020603050405020304" charset="0"/>
            </a:endParaRPr>
          </a:p>
          <a:p>
            <a:pPr algn="ctr"/>
            <a:r>
              <a:rPr sz="2000">
                <a:latin typeface="Times New Roman" panose="02020603050405020304" charset="0"/>
                <a:ea typeface="Times New Roman" panose="02020603050405020304" charset="0"/>
              </a:rPr>
              <a:t> in the Beauty &amp; Personal Care category in recent year</a:t>
            </a:r>
            <a:endParaRPr sz="2000">
              <a:latin typeface="Times New Roman" panose="02020603050405020304" charset="0"/>
              <a:ea typeface="Times New Roman" panose="02020603050405020304" charset="0"/>
            </a:endParaRPr>
          </a:p>
        </p:txBody>
      </p:sp>
      <p:sp>
        <p:nvSpPr>
          <p:cNvPr id="337" name="美妆个护品类近一年各价格梯队销量占比"/>
          <p:cNvSpPr txBox="1"/>
          <p:nvPr/>
        </p:nvSpPr>
        <p:spPr>
          <a:xfrm>
            <a:off x="3917633" y="8500188"/>
            <a:ext cx="5499735" cy="631825"/>
          </a:xfrm>
          <a:prstGeom prst="rect">
            <a:avLst/>
          </a:prstGeom>
          <a:ln w="12700">
            <a:miter lim="400000"/>
          </a:ln>
        </p:spPr>
        <p:txBody>
          <a:bodyPr wrap="none" lIns="8790" tIns="8790" rIns="8790" bIns="8790" anchor="ctr">
            <a:spAutoFit/>
          </a:bodyPr>
          <a:lstStyle>
            <a:lvl1pPr algn="ctr">
              <a:lnSpc>
                <a:spcPct val="100000"/>
              </a:lnSpc>
              <a:spcBef>
                <a:spcPts val="0"/>
              </a:spcBef>
              <a:defRPr sz="2400">
                <a:latin typeface="Source Han Sans CN Medium" panose="020B0500000000000000" charset="-122"/>
                <a:ea typeface="Source Han Sans CN Medium" panose="020B0500000000000000" charset="-122"/>
                <a:cs typeface="Source Han Sans CN Medium" panose="020B0500000000000000" charset="-122"/>
                <a:sym typeface="Source Han Sans CN Medium" panose="020B0500000000000000" charset="-122"/>
              </a:defRPr>
            </a:lvl1pPr>
          </a:lstStyle>
          <a:p>
            <a:pPr algn="ctr"/>
            <a:r>
              <a:rPr sz="2000">
                <a:latin typeface="Times New Roman" panose="02020603050405020304" charset="0"/>
                <a:ea typeface="Times New Roman" panose="02020603050405020304" charset="0"/>
              </a:rPr>
              <a:t>Proportion of sales in each price tier </a:t>
            </a:r>
            <a:endParaRPr sz="2000">
              <a:latin typeface="Times New Roman" panose="02020603050405020304" charset="0"/>
              <a:ea typeface="Times New Roman" panose="02020603050405020304" charset="0"/>
            </a:endParaRPr>
          </a:p>
          <a:p>
            <a:pPr algn="ctr"/>
            <a:r>
              <a:rPr sz="2000">
                <a:latin typeface="Times New Roman" panose="02020603050405020304" charset="0"/>
                <a:ea typeface="Times New Roman" panose="02020603050405020304" charset="0"/>
              </a:rPr>
              <a:t>in the Beauty &amp; Personal Care category in recent year</a:t>
            </a:r>
            <a:endParaRPr sz="2000">
              <a:latin typeface="Times New Roman" panose="02020603050405020304" charset="0"/>
              <a:ea typeface="Times New Roman" panose="02020603050405020304" charset="0"/>
            </a:endParaRPr>
          </a:p>
        </p:txBody>
      </p:sp>
      <p:sp>
        <p:nvSpPr>
          <p:cNvPr id="338" name="美妆个护品类近一年各价格梯队GMV占比"/>
          <p:cNvSpPr txBox="1"/>
          <p:nvPr/>
        </p:nvSpPr>
        <p:spPr>
          <a:xfrm>
            <a:off x="3893468" y="12791336"/>
            <a:ext cx="5499735" cy="631825"/>
          </a:xfrm>
          <a:prstGeom prst="rect">
            <a:avLst/>
          </a:prstGeom>
          <a:ln w="12700">
            <a:miter lim="400000"/>
          </a:ln>
        </p:spPr>
        <p:txBody>
          <a:bodyPr wrap="none" lIns="8790" tIns="8790" rIns="8790" bIns="8790" anchor="ctr">
            <a:spAutoFit/>
          </a:bodyPr>
          <a:lstStyle>
            <a:lvl1pPr algn="ctr">
              <a:lnSpc>
                <a:spcPct val="100000"/>
              </a:lnSpc>
              <a:spcBef>
                <a:spcPts val="0"/>
              </a:spcBef>
              <a:defRPr sz="2400">
                <a:latin typeface="Source Han Sans CN Medium" panose="020B0500000000000000" charset="-122"/>
                <a:ea typeface="Source Han Sans CN Medium" panose="020B0500000000000000" charset="-122"/>
                <a:cs typeface="Source Han Sans CN Medium" panose="020B0500000000000000" charset="-122"/>
                <a:sym typeface="Source Han Sans CN Medium" panose="020B0500000000000000" charset="-122"/>
              </a:defRPr>
            </a:lvl1pPr>
          </a:lstStyle>
          <a:p>
            <a:pPr algn="ctr"/>
            <a:r>
              <a:rPr sz="2000">
                <a:latin typeface="Times New Roman" panose="02020603050405020304" charset="0"/>
                <a:ea typeface="Times New Roman" panose="02020603050405020304" charset="0"/>
                <a:cs typeface="Times New Roman" panose="02020603050405020304" charset="0"/>
              </a:rPr>
              <a:t>Proportion of GMV in each price tier </a:t>
            </a:r>
            <a:endParaRPr sz="2000">
              <a:latin typeface="Times New Roman" panose="02020603050405020304" charset="0"/>
              <a:ea typeface="Times New Roman" panose="02020603050405020304" charset="0"/>
              <a:cs typeface="Times New Roman" panose="02020603050405020304" charset="0"/>
            </a:endParaRPr>
          </a:p>
          <a:p>
            <a:pPr algn="ctr"/>
            <a:r>
              <a:rPr sz="2000">
                <a:latin typeface="Times New Roman" panose="02020603050405020304" charset="0"/>
                <a:ea typeface="Times New Roman" panose="02020603050405020304" charset="0"/>
                <a:cs typeface="Times New Roman" panose="02020603050405020304" charset="0"/>
              </a:rPr>
              <a:t>in the Beauty &amp; Personal Care category in recent year</a:t>
            </a:r>
            <a:endParaRPr sz="2000">
              <a:latin typeface="Times New Roman" panose="02020603050405020304" charset="0"/>
              <a:ea typeface="Times New Roman" panose="02020603050405020304" charset="0"/>
              <a:cs typeface="Times New Roman" panose="02020603050405020304" charset="0"/>
            </a:endParaRPr>
          </a:p>
        </p:txBody>
      </p:sp>
      <p:sp>
        <p:nvSpPr>
          <p:cNvPr id="48" name="文本框 47"/>
          <p:cNvSpPr txBox="1"/>
          <p:nvPr>
            <p:custDataLst>
              <p:tags r:id="rId4"/>
            </p:custDataLst>
          </p:nvPr>
        </p:nvSpPr>
        <p:spPr>
          <a:xfrm>
            <a:off x="2693035" y="17968595"/>
            <a:ext cx="2182495" cy="3365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8790" tIns="8790" rIns="8790" bIns="8790" numCol="1" spcCol="38100" rtlCol="0" anchor="ctr" forceAA="0">
            <a:noAutofit/>
          </a:bodyPr>
          <a:p>
            <a:pPr marL="0" marR="0" indent="0" algn="l" defTabSz="3352800" rtl="0" fontAlgn="auto" latinLnBrk="0" hangingPunct="0">
              <a:lnSpc>
                <a:spcPct val="90000"/>
              </a:lnSpc>
              <a:spcBef>
                <a:spcPts val="6100"/>
              </a:spcBef>
              <a:spcAft>
                <a:spcPts val="0"/>
              </a:spcAft>
              <a:buClrTx/>
              <a:buSzTx/>
              <a:buFontTx/>
              <a:buNone/>
            </a:pPr>
            <a:r>
              <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rPr>
              <a:t>https://echotik.ai</a:t>
            </a:r>
            <a:endPar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endParaRPr>
          </a:p>
        </p:txBody>
      </p:sp>
      <p:sp>
        <p:nvSpPr>
          <p:cNvPr id="174" name="Freeform 8"/>
          <p:cNvSpPr/>
          <p:nvPr>
            <p:custDataLst>
              <p:tags r:id="rId5"/>
            </p:custDataLst>
          </p:nvPr>
        </p:nvSpPr>
        <p:spPr>
          <a:xfrm>
            <a:off x="941705" y="17797145"/>
            <a:ext cx="1655445" cy="672465"/>
          </a:xfrm>
          <a:prstGeom prst="rect">
            <a:avLst/>
          </a:prstGeom>
          <a:blipFill>
            <a:blip r:embed="rId6"/>
            <a:stretch>
              <a:fillRect/>
            </a:stretch>
          </a:blipFill>
          <a:ln w="12700">
            <a:miter lim="400000"/>
          </a:ln>
        </p:spPr>
        <p:txBody>
          <a:bodyPr lIns="0" tIns="0" rIns="0" bIns="0"/>
          <a:p>
            <a:pPr defTabSz="1219200">
              <a:lnSpc>
                <a:spcPct val="100000"/>
              </a:lnSpc>
              <a:spcBef>
                <a:spcPts val="0"/>
              </a:spcBef>
              <a:defRPr sz="2400">
                <a:latin typeface="Calibri" panose="020F0502020204030204"/>
                <a:ea typeface="Calibri" panose="020F0502020204030204"/>
                <a:cs typeface="Calibri" panose="020F0502020204030204"/>
                <a:sym typeface="Calibri" panose="020F0502020204030204"/>
              </a:defRPr>
            </a:pPr>
            <a:endParaRPr>
              <a:latin typeface="Arial Rounded MT Bold" panose="020F0704030504030204" charset="0"/>
              <a:ea typeface="Arial Rounded MT Bold" panose="020F0704030504030204" charset="0"/>
              <a:cs typeface="Arial Rounded MT Bold" panose="020F0704030504030204" charset="0"/>
              <a:sym typeface="Arial Rounded MT Bold" panose="020F0704030504030204" charset="0"/>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主流市场"/>
          <p:cNvSpPr txBox="1"/>
          <p:nvPr/>
        </p:nvSpPr>
        <p:spPr>
          <a:xfrm>
            <a:off x="1246104" y="7379379"/>
            <a:ext cx="4206875" cy="929640"/>
          </a:xfrm>
          <a:prstGeom prst="rect">
            <a:avLst/>
          </a:prstGeom>
          <a:ln w="12700">
            <a:miter lim="400000"/>
          </a:ln>
        </p:spPr>
        <p:txBody>
          <a:bodyPr wrap="none" lIns="8790" tIns="8790" rIns="8790" bIns="8790" anchor="ctr">
            <a:spAutoFit/>
          </a:bodyPr>
          <a:lstStyle>
            <a:lvl1pPr>
              <a:spcBef>
                <a:spcPts val="2000"/>
              </a:spcBef>
              <a:defRPr sz="5600">
                <a:solidFill>
                  <a:srgbClr val="5849EB"/>
                </a:solidFill>
                <a:latin typeface="Source Han Sans CN Medium" panose="020B0500000000000000" charset="-122"/>
                <a:ea typeface="Source Han Sans CN Medium" panose="020B0500000000000000" charset="-122"/>
                <a:cs typeface="Source Han Sans CN Medium" panose="020B0500000000000000" charset="-122"/>
                <a:sym typeface="Source Han Sans CN Medium" panose="020B0500000000000000" charset="-122"/>
              </a:defRPr>
            </a:lvl1pPr>
          </a:lstStyle>
          <a:p>
            <a:pPr algn="l"/>
            <a:r>
              <a:rPr sz="6600" b="1">
                <a:latin typeface="Times New Roman" panose="02020603050405020304" charset="0"/>
                <a:ea typeface="Times New Roman" panose="02020603050405020304" charset="0"/>
              </a:rPr>
              <a:t> US Market</a:t>
            </a:r>
            <a:endParaRPr sz="6600" b="1">
              <a:latin typeface="Times New Roman" panose="02020603050405020304" charset="0"/>
              <a:ea typeface="Times New Roman" panose="02020603050405020304" charset="0"/>
            </a:endParaRPr>
          </a:p>
        </p:txBody>
      </p:sp>
      <p:sp>
        <p:nvSpPr>
          <p:cNvPr id="210" name="美妆个护表现及趋势分析"/>
          <p:cNvSpPr txBox="1"/>
          <p:nvPr/>
        </p:nvSpPr>
        <p:spPr>
          <a:xfrm>
            <a:off x="1355353" y="8822756"/>
            <a:ext cx="10895330" cy="607060"/>
          </a:xfrm>
          <a:prstGeom prst="rect">
            <a:avLst/>
          </a:prstGeom>
          <a:ln w="12700">
            <a:miter lim="400000"/>
          </a:ln>
        </p:spPr>
        <p:txBody>
          <a:bodyPr wrap="none" lIns="8790" tIns="8790" rIns="8790" bIns="8790" anchor="ctr">
            <a:spAutoFit/>
          </a:bodyPr>
          <a:lstStyle>
            <a:lvl1pPr>
              <a:lnSpc>
                <a:spcPct val="120000"/>
              </a:lnSpc>
              <a:defRPr sz="3600">
                <a:latin typeface="Source Han Sans CN Medium" panose="020B0500000000000000" charset="-122"/>
                <a:ea typeface="Source Han Sans CN Medium" panose="020B0500000000000000" charset="-122"/>
                <a:cs typeface="Source Han Sans CN Medium" panose="020B0500000000000000" charset="-122"/>
                <a:sym typeface="Source Han Sans CN Medium" panose="020B0500000000000000" charset="-122"/>
              </a:defRPr>
            </a:lvl1pPr>
          </a:lstStyle>
          <a:p>
            <a:pPr algn="l"/>
            <a:r>
              <a:rPr sz="3200">
                <a:latin typeface="Times New Roman" panose="02020603050405020304" charset="0"/>
                <a:ea typeface="Times New Roman" panose="02020603050405020304" charset="0"/>
              </a:rPr>
              <a:t>Analysis of the Performance and Trend of Beauty &amp; Personal Care</a:t>
            </a:r>
            <a:endParaRPr sz="3200">
              <a:latin typeface="Times New Roman" panose="02020603050405020304" charset="0"/>
              <a:ea typeface="Times New Roman" panose="02020603050405020304" charset="0"/>
            </a:endParaRPr>
          </a:p>
        </p:txBody>
      </p:sp>
      <p:grpSp>
        <p:nvGrpSpPr>
          <p:cNvPr id="4" name="Group 4"/>
          <p:cNvGrpSpPr/>
          <p:nvPr/>
        </p:nvGrpSpPr>
        <p:grpSpPr>
          <a:xfrm>
            <a:off x="0" y="12569825"/>
            <a:ext cx="3168650" cy="3801110"/>
            <a:chOff x="3186" y="6627256"/>
            <a:chExt cx="1530264" cy="1835719"/>
          </a:xfrm>
        </p:grpSpPr>
        <p:sp>
          <p:nvSpPr>
            <p:cNvPr id="5" name="Freeform 5"/>
            <p:cNvSpPr/>
            <p:nvPr>
              <p:custDataLst>
                <p:tags r:id="rId1"/>
              </p:custDataLst>
            </p:nvPr>
          </p:nvSpPr>
          <p:spPr>
            <a:xfrm>
              <a:off x="3186" y="6627256"/>
              <a:ext cx="1530264" cy="1835719"/>
            </a:xfrm>
            <a:custGeom>
              <a:avLst/>
              <a:gdLst/>
              <a:ahLst/>
              <a:cxnLst/>
              <a:rect l="l" t="t" r="r" b="b"/>
              <a:pathLst>
                <a:path w="1530264" h="1835719">
                  <a:moveTo>
                    <a:pt x="612366" y="1835719"/>
                  </a:moveTo>
                  <a:lnTo>
                    <a:pt x="0" y="1835719"/>
                  </a:lnTo>
                  <a:moveTo>
                    <a:pt x="0" y="0"/>
                  </a:moveTo>
                  <a:lnTo>
                    <a:pt x="612366" y="0"/>
                  </a:lnTo>
                  <a:lnTo>
                    <a:pt x="636396" y="310"/>
                  </a:lnTo>
                  <a:lnTo>
                    <a:pt x="660274" y="1234"/>
                  </a:lnTo>
                  <a:lnTo>
                    <a:pt x="683994" y="2767"/>
                  </a:lnTo>
                  <a:lnTo>
                    <a:pt x="707549" y="4898"/>
                  </a:lnTo>
                  <a:lnTo>
                    <a:pt x="730931" y="7622"/>
                  </a:lnTo>
                  <a:lnTo>
                    <a:pt x="754133" y="10930"/>
                  </a:lnTo>
                  <a:lnTo>
                    <a:pt x="777146" y="14814"/>
                  </a:lnTo>
                  <a:lnTo>
                    <a:pt x="799963" y="19268"/>
                  </a:lnTo>
                  <a:lnTo>
                    <a:pt x="822576" y="24283"/>
                  </a:lnTo>
                  <a:lnTo>
                    <a:pt x="844978" y="29852"/>
                  </a:lnTo>
                  <a:lnTo>
                    <a:pt x="867162" y="35968"/>
                  </a:lnTo>
                  <a:lnTo>
                    <a:pt x="889119" y="42622"/>
                  </a:lnTo>
                  <a:lnTo>
                    <a:pt x="910841" y="49807"/>
                  </a:lnTo>
                  <a:lnTo>
                    <a:pt x="932323" y="57516"/>
                  </a:lnTo>
                  <a:lnTo>
                    <a:pt x="953555" y="65741"/>
                  </a:lnTo>
                  <a:lnTo>
                    <a:pt x="974530" y="74473"/>
                  </a:lnTo>
                  <a:lnTo>
                    <a:pt x="995241" y="83707"/>
                  </a:lnTo>
                  <a:lnTo>
                    <a:pt x="1015679" y="93433"/>
                  </a:lnTo>
                  <a:lnTo>
                    <a:pt x="1035838" y="103644"/>
                  </a:lnTo>
                  <a:lnTo>
                    <a:pt x="1055709" y="114334"/>
                  </a:lnTo>
                  <a:lnTo>
                    <a:pt x="1075286" y="125494"/>
                  </a:lnTo>
                  <a:lnTo>
                    <a:pt x="1094560" y="137116"/>
                  </a:lnTo>
                  <a:lnTo>
                    <a:pt x="1113524" y="149193"/>
                  </a:lnTo>
                  <a:lnTo>
                    <a:pt x="1132169" y="161717"/>
                  </a:lnTo>
                  <a:lnTo>
                    <a:pt x="1150490" y="174681"/>
                  </a:lnTo>
                  <a:lnTo>
                    <a:pt x="1168477" y="188077"/>
                  </a:lnTo>
                  <a:lnTo>
                    <a:pt x="1186123" y="201898"/>
                  </a:lnTo>
                  <a:lnTo>
                    <a:pt x="1203422" y="216135"/>
                  </a:lnTo>
                  <a:lnTo>
                    <a:pt x="1220364" y="230781"/>
                  </a:lnTo>
                  <a:lnTo>
                    <a:pt x="1236943" y="245829"/>
                  </a:lnTo>
                  <a:lnTo>
                    <a:pt x="1253151" y="261272"/>
                  </a:lnTo>
                  <a:lnTo>
                    <a:pt x="1268981" y="277100"/>
                  </a:lnTo>
                  <a:lnTo>
                    <a:pt x="1284422" y="293307"/>
                  </a:lnTo>
                  <a:lnTo>
                    <a:pt x="1299471" y="309885"/>
                  </a:lnTo>
                  <a:lnTo>
                    <a:pt x="1314119" y="326828"/>
                  </a:lnTo>
                  <a:lnTo>
                    <a:pt x="1328357" y="344125"/>
                  </a:lnTo>
                  <a:lnTo>
                    <a:pt x="1342177" y="361771"/>
                  </a:lnTo>
                  <a:lnTo>
                    <a:pt x="1355574" y="379758"/>
                  </a:lnTo>
                  <a:lnTo>
                    <a:pt x="1368539" y="398077"/>
                  </a:lnTo>
                  <a:lnTo>
                    <a:pt x="1381063" y="416723"/>
                  </a:lnTo>
                  <a:lnTo>
                    <a:pt x="1393141" y="435686"/>
                  </a:lnTo>
                  <a:lnTo>
                    <a:pt x="1404763" y="454959"/>
                  </a:lnTo>
                  <a:lnTo>
                    <a:pt x="1415924" y="474536"/>
                  </a:lnTo>
                  <a:lnTo>
                    <a:pt x="1426614" y="494406"/>
                  </a:lnTo>
                  <a:lnTo>
                    <a:pt x="1436825" y="514564"/>
                  </a:lnTo>
                  <a:lnTo>
                    <a:pt x="1446552" y="535002"/>
                  </a:lnTo>
                  <a:lnTo>
                    <a:pt x="1455787" y="555712"/>
                  </a:lnTo>
                  <a:lnTo>
                    <a:pt x="1464519" y="576687"/>
                  </a:lnTo>
                  <a:lnTo>
                    <a:pt x="1472744" y="597919"/>
                  </a:lnTo>
                  <a:lnTo>
                    <a:pt x="1480454" y="619399"/>
                  </a:lnTo>
                  <a:lnTo>
                    <a:pt x="1487639" y="641122"/>
                  </a:lnTo>
                  <a:lnTo>
                    <a:pt x="1494293" y="663078"/>
                  </a:lnTo>
                  <a:lnTo>
                    <a:pt x="1500409" y="685262"/>
                  </a:lnTo>
                  <a:lnTo>
                    <a:pt x="1505979" y="707664"/>
                  </a:lnTo>
                  <a:lnTo>
                    <a:pt x="1510995" y="730277"/>
                  </a:lnTo>
                  <a:lnTo>
                    <a:pt x="1515448" y="753094"/>
                  </a:lnTo>
                  <a:lnTo>
                    <a:pt x="1519334" y="776107"/>
                  </a:lnTo>
                  <a:lnTo>
                    <a:pt x="1522642" y="799308"/>
                  </a:lnTo>
                  <a:lnTo>
                    <a:pt x="1525366" y="822689"/>
                  </a:lnTo>
                  <a:lnTo>
                    <a:pt x="1527497" y="846244"/>
                  </a:lnTo>
                  <a:lnTo>
                    <a:pt x="1529029" y="869965"/>
                  </a:lnTo>
                  <a:lnTo>
                    <a:pt x="1529954" y="893843"/>
                  </a:lnTo>
                  <a:lnTo>
                    <a:pt x="1530264" y="917872"/>
                  </a:lnTo>
                  <a:lnTo>
                    <a:pt x="1529954" y="941900"/>
                  </a:lnTo>
                  <a:lnTo>
                    <a:pt x="1529029" y="965777"/>
                  </a:lnTo>
                  <a:lnTo>
                    <a:pt x="1527497" y="989496"/>
                  </a:lnTo>
                  <a:lnTo>
                    <a:pt x="1525366" y="1013049"/>
                  </a:lnTo>
                  <a:lnTo>
                    <a:pt x="1522642" y="1036430"/>
                  </a:lnTo>
                  <a:lnTo>
                    <a:pt x="1519334" y="1059631"/>
                  </a:lnTo>
                  <a:lnTo>
                    <a:pt x="1515448" y="1082643"/>
                  </a:lnTo>
                  <a:lnTo>
                    <a:pt x="1510995" y="1105458"/>
                  </a:lnTo>
                  <a:lnTo>
                    <a:pt x="1505979" y="1128071"/>
                  </a:lnTo>
                  <a:lnTo>
                    <a:pt x="1500409" y="1150472"/>
                  </a:lnTo>
                  <a:lnTo>
                    <a:pt x="1494293" y="1172654"/>
                  </a:lnTo>
                  <a:lnTo>
                    <a:pt x="1487639" y="1194610"/>
                  </a:lnTo>
                  <a:lnTo>
                    <a:pt x="1480454" y="1216332"/>
                  </a:lnTo>
                  <a:lnTo>
                    <a:pt x="1472744" y="1237812"/>
                  </a:lnTo>
                  <a:lnTo>
                    <a:pt x="1464519" y="1259043"/>
                  </a:lnTo>
                  <a:lnTo>
                    <a:pt x="1455787" y="1280016"/>
                  </a:lnTo>
                  <a:lnTo>
                    <a:pt x="1446552" y="1300726"/>
                  </a:lnTo>
                  <a:lnTo>
                    <a:pt x="1436825" y="1321164"/>
                  </a:lnTo>
                  <a:lnTo>
                    <a:pt x="1426614" y="1341321"/>
                  </a:lnTo>
                  <a:lnTo>
                    <a:pt x="1415924" y="1361191"/>
                  </a:lnTo>
                  <a:lnTo>
                    <a:pt x="1404763" y="1380767"/>
                  </a:lnTo>
                  <a:lnTo>
                    <a:pt x="1393141" y="1400040"/>
                  </a:lnTo>
                  <a:lnTo>
                    <a:pt x="1381063" y="1419002"/>
                  </a:lnTo>
                  <a:lnTo>
                    <a:pt x="1368539" y="1437647"/>
                  </a:lnTo>
                  <a:lnTo>
                    <a:pt x="1355574" y="1455966"/>
                  </a:lnTo>
                  <a:lnTo>
                    <a:pt x="1342177" y="1473953"/>
                  </a:lnTo>
                  <a:lnTo>
                    <a:pt x="1328357" y="1491598"/>
                  </a:lnTo>
                  <a:lnTo>
                    <a:pt x="1314119" y="1508896"/>
                  </a:lnTo>
                  <a:lnTo>
                    <a:pt x="1299471" y="1525837"/>
                  </a:lnTo>
                  <a:lnTo>
                    <a:pt x="1284422" y="1542416"/>
                  </a:lnTo>
                  <a:lnTo>
                    <a:pt x="1268981" y="1558622"/>
                  </a:lnTo>
                  <a:lnTo>
                    <a:pt x="1253151" y="1574450"/>
                  </a:lnTo>
                  <a:lnTo>
                    <a:pt x="1236943" y="1589892"/>
                  </a:lnTo>
                  <a:lnTo>
                    <a:pt x="1220364" y="1604940"/>
                  </a:lnTo>
                  <a:lnTo>
                    <a:pt x="1203422" y="1619586"/>
                  </a:lnTo>
                  <a:lnTo>
                    <a:pt x="1186123" y="1633823"/>
                  </a:lnTo>
                  <a:lnTo>
                    <a:pt x="1168477" y="1647643"/>
                  </a:lnTo>
                  <a:lnTo>
                    <a:pt x="1150490" y="1661039"/>
                  </a:lnTo>
                  <a:lnTo>
                    <a:pt x="1132169" y="1674004"/>
                  </a:lnTo>
                  <a:lnTo>
                    <a:pt x="1113524" y="1686527"/>
                  </a:lnTo>
                  <a:lnTo>
                    <a:pt x="1094560" y="1698604"/>
                  </a:lnTo>
                  <a:lnTo>
                    <a:pt x="1075286" y="1710225"/>
                  </a:lnTo>
                  <a:lnTo>
                    <a:pt x="1055709" y="1721386"/>
                  </a:lnTo>
                  <a:lnTo>
                    <a:pt x="1035838" y="1732075"/>
                  </a:lnTo>
                  <a:lnTo>
                    <a:pt x="1015679" y="1742286"/>
                  </a:lnTo>
                  <a:lnTo>
                    <a:pt x="995241" y="1752012"/>
                  </a:lnTo>
                  <a:lnTo>
                    <a:pt x="974530" y="1761246"/>
                  </a:lnTo>
                  <a:lnTo>
                    <a:pt x="953555" y="1769978"/>
                  </a:lnTo>
                  <a:lnTo>
                    <a:pt x="932323" y="1778202"/>
                  </a:lnTo>
                  <a:lnTo>
                    <a:pt x="910841" y="1785912"/>
                  </a:lnTo>
                  <a:lnTo>
                    <a:pt x="889119" y="1793096"/>
                  </a:lnTo>
                  <a:lnTo>
                    <a:pt x="867162" y="1799751"/>
                  </a:lnTo>
                  <a:lnTo>
                    <a:pt x="844978" y="1805867"/>
                  </a:lnTo>
                  <a:lnTo>
                    <a:pt x="822576" y="1811435"/>
                  </a:lnTo>
                  <a:lnTo>
                    <a:pt x="799963" y="1816451"/>
                  </a:lnTo>
                  <a:lnTo>
                    <a:pt x="777146" y="1820905"/>
                  </a:lnTo>
                  <a:lnTo>
                    <a:pt x="754133" y="1824789"/>
                  </a:lnTo>
                  <a:lnTo>
                    <a:pt x="730931" y="1828097"/>
                  </a:lnTo>
                  <a:lnTo>
                    <a:pt x="707549" y="1830820"/>
                  </a:lnTo>
                  <a:lnTo>
                    <a:pt x="683994" y="1832952"/>
                  </a:lnTo>
                  <a:lnTo>
                    <a:pt x="660274" y="1834484"/>
                  </a:lnTo>
                  <a:lnTo>
                    <a:pt x="636396" y="1835409"/>
                  </a:lnTo>
                  <a:lnTo>
                    <a:pt x="612366" y="1835719"/>
                  </a:lnTo>
                </a:path>
              </a:pathLst>
            </a:custGeom>
            <a:noFill/>
            <a:ln w="9525">
              <a:solidFill>
                <a:srgbClr val="A49AFF">
                  <a:alpha val="100000"/>
                </a:srgbClr>
              </a:solidFill>
              <a:prstDash val="solid"/>
            </a:ln>
          </p:spPr>
          <p:txBody>
            <a:bodyPr lIns="0" tIns="0" rIns="0" bIns="0" rtlCol="0" anchor="t">
              <a:noAutofit/>
            </a:bodyPr>
            <a:p>
              <a:pPr algn="l">
                <a:defRPr/>
              </a:pPr>
            </a:p>
          </p:txBody>
        </p:sp>
        <p:sp>
          <p:nvSpPr>
            <p:cNvPr id="6" name="Freeform 6"/>
            <p:cNvSpPr/>
            <p:nvPr>
              <p:custDataLst>
                <p:tags r:id="rId2"/>
              </p:custDataLst>
            </p:nvPr>
          </p:nvSpPr>
          <p:spPr>
            <a:xfrm>
              <a:off x="3186" y="6749211"/>
              <a:ext cx="1408307" cy="1591831"/>
            </a:xfrm>
            <a:custGeom>
              <a:avLst/>
              <a:gdLst/>
              <a:ahLst/>
              <a:cxnLst/>
              <a:rect l="l" t="t" r="r" b="b"/>
              <a:pathLst>
                <a:path w="1408307" h="1591831">
                  <a:moveTo>
                    <a:pt x="612366" y="1591831"/>
                  </a:moveTo>
                  <a:lnTo>
                    <a:pt x="0" y="1591831"/>
                  </a:lnTo>
                  <a:moveTo>
                    <a:pt x="0" y="0"/>
                  </a:moveTo>
                  <a:lnTo>
                    <a:pt x="612366" y="0"/>
                  </a:lnTo>
                  <a:lnTo>
                    <a:pt x="636663" y="365"/>
                  </a:lnTo>
                  <a:lnTo>
                    <a:pt x="660781" y="1455"/>
                  </a:lnTo>
                  <a:lnTo>
                    <a:pt x="684708" y="3259"/>
                  </a:lnTo>
                  <a:lnTo>
                    <a:pt x="708437" y="5765"/>
                  </a:lnTo>
                  <a:lnTo>
                    <a:pt x="731955" y="8965"/>
                  </a:lnTo>
                  <a:lnTo>
                    <a:pt x="755252" y="12846"/>
                  </a:lnTo>
                  <a:lnTo>
                    <a:pt x="778318" y="17400"/>
                  </a:lnTo>
                  <a:lnTo>
                    <a:pt x="801142" y="22615"/>
                  </a:lnTo>
                  <a:lnTo>
                    <a:pt x="823713" y="28481"/>
                  </a:lnTo>
                  <a:lnTo>
                    <a:pt x="846022" y="34986"/>
                  </a:lnTo>
                  <a:lnTo>
                    <a:pt x="868058" y="42122"/>
                  </a:lnTo>
                  <a:lnTo>
                    <a:pt x="889809" y="49878"/>
                  </a:lnTo>
                  <a:lnTo>
                    <a:pt x="911267" y="58242"/>
                  </a:lnTo>
                  <a:lnTo>
                    <a:pt x="932420" y="67204"/>
                  </a:lnTo>
                  <a:lnTo>
                    <a:pt x="953258" y="76753"/>
                  </a:lnTo>
                  <a:lnTo>
                    <a:pt x="973770" y="86880"/>
                  </a:lnTo>
                  <a:lnTo>
                    <a:pt x="993946" y="97575"/>
                  </a:lnTo>
                  <a:lnTo>
                    <a:pt x="1013775" y="108826"/>
                  </a:lnTo>
                  <a:lnTo>
                    <a:pt x="1033247" y="120622"/>
                  </a:lnTo>
                  <a:lnTo>
                    <a:pt x="1052352" y="132955"/>
                  </a:lnTo>
                  <a:lnTo>
                    <a:pt x="1071078" y="145812"/>
                  </a:lnTo>
                  <a:lnTo>
                    <a:pt x="1089416" y="159182"/>
                  </a:lnTo>
                  <a:lnTo>
                    <a:pt x="1107355" y="173058"/>
                  </a:lnTo>
                  <a:lnTo>
                    <a:pt x="1124883" y="187426"/>
                  </a:lnTo>
                  <a:lnTo>
                    <a:pt x="1141992" y="202279"/>
                  </a:lnTo>
                  <a:lnTo>
                    <a:pt x="1158671" y="217602"/>
                  </a:lnTo>
                  <a:lnTo>
                    <a:pt x="1174909" y="233388"/>
                  </a:lnTo>
                  <a:lnTo>
                    <a:pt x="1190695" y="249625"/>
                  </a:lnTo>
                  <a:lnTo>
                    <a:pt x="1206018" y="266305"/>
                  </a:lnTo>
                  <a:lnTo>
                    <a:pt x="1220870" y="283414"/>
                  </a:lnTo>
                  <a:lnTo>
                    <a:pt x="1235238" y="300943"/>
                  </a:lnTo>
                  <a:lnTo>
                    <a:pt x="1249114" y="318882"/>
                  </a:lnTo>
                  <a:lnTo>
                    <a:pt x="1262485" y="337219"/>
                  </a:lnTo>
                  <a:lnTo>
                    <a:pt x="1275342" y="355945"/>
                  </a:lnTo>
                  <a:lnTo>
                    <a:pt x="1287674" y="375050"/>
                  </a:lnTo>
                  <a:lnTo>
                    <a:pt x="1299471" y="394522"/>
                  </a:lnTo>
                  <a:lnTo>
                    <a:pt x="1310721" y="414351"/>
                  </a:lnTo>
                  <a:lnTo>
                    <a:pt x="1321416" y="434527"/>
                  </a:lnTo>
                  <a:lnTo>
                    <a:pt x="1331543" y="455039"/>
                  </a:lnTo>
                  <a:lnTo>
                    <a:pt x="1341093" y="475876"/>
                  </a:lnTo>
                  <a:lnTo>
                    <a:pt x="1350056" y="497028"/>
                  </a:lnTo>
                  <a:lnTo>
                    <a:pt x="1358420" y="518485"/>
                  </a:lnTo>
                  <a:lnTo>
                    <a:pt x="1366176" y="540236"/>
                  </a:lnTo>
                  <a:lnTo>
                    <a:pt x="1373312" y="562271"/>
                  </a:lnTo>
                  <a:lnTo>
                    <a:pt x="1379818" y="584580"/>
                  </a:lnTo>
                  <a:lnTo>
                    <a:pt x="1385684" y="607150"/>
                  </a:lnTo>
                  <a:lnTo>
                    <a:pt x="1390900" y="629974"/>
                  </a:lnTo>
                  <a:lnTo>
                    <a:pt x="1395453" y="653038"/>
                  </a:lnTo>
                  <a:lnTo>
                    <a:pt x="1399337" y="676334"/>
                  </a:lnTo>
                  <a:lnTo>
                    <a:pt x="1402537" y="699851"/>
                  </a:lnTo>
                  <a:lnTo>
                    <a:pt x="1405045" y="723578"/>
                  </a:lnTo>
                  <a:lnTo>
                    <a:pt x="1406849" y="747505"/>
                  </a:lnTo>
                  <a:lnTo>
                    <a:pt x="1407941" y="771621"/>
                  </a:lnTo>
                  <a:lnTo>
                    <a:pt x="1408307" y="795916"/>
                  </a:lnTo>
                  <a:lnTo>
                    <a:pt x="1407942" y="820210"/>
                  </a:lnTo>
                  <a:lnTo>
                    <a:pt x="1406852" y="844326"/>
                  </a:lnTo>
                  <a:lnTo>
                    <a:pt x="1405048" y="868253"/>
                  </a:lnTo>
                  <a:lnTo>
                    <a:pt x="1402542" y="891981"/>
                  </a:lnTo>
                  <a:lnTo>
                    <a:pt x="1399343" y="915498"/>
                  </a:lnTo>
                  <a:lnTo>
                    <a:pt x="1395460" y="938794"/>
                  </a:lnTo>
                  <a:lnTo>
                    <a:pt x="1390907" y="961859"/>
                  </a:lnTo>
                  <a:lnTo>
                    <a:pt x="1385692" y="984682"/>
                  </a:lnTo>
                  <a:lnTo>
                    <a:pt x="1379827" y="1007253"/>
                  </a:lnTo>
                  <a:lnTo>
                    <a:pt x="1373321" y="1029562"/>
                  </a:lnTo>
                  <a:lnTo>
                    <a:pt x="1366185" y="1051596"/>
                  </a:lnTo>
                  <a:lnTo>
                    <a:pt x="1358430" y="1073347"/>
                  </a:lnTo>
                  <a:lnTo>
                    <a:pt x="1350067" y="1094805"/>
                  </a:lnTo>
                  <a:lnTo>
                    <a:pt x="1341105" y="1115958"/>
                  </a:lnTo>
                  <a:lnTo>
                    <a:pt x="1331554" y="1136795"/>
                  </a:lnTo>
                  <a:lnTo>
                    <a:pt x="1321427" y="1157307"/>
                  </a:lnTo>
                  <a:lnTo>
                    <a:pt x="1310732" y="1177482"/>
                  </a:lnTo>
                  <a:lnTo>
                    <a:pt x="1299482" y="1197312"/>
                  </a:lnTo>
                  <a:lnTo>
                    <a:pt x="1287686" y="1216784"/>
                  </a:lnTo>
                  <a:lnTo>
                    <a:pt x="1275353" y="1235888"/>
                  </a:lnTo>
                  <a:lnTo>
                    <a:pt x="1262497" y="1254614"/>
                  </a:lnTo>
                  <a:lnTo>
                    <a:pt x="1249125" y="1272951"/>
                  </a:lnTo>
                  <a:lnTo>
                    <a:pt x="1235250" y="1290890"/>
                  </a:lnTo>
                  <a:lnTo>
                    <a:pt x="1220880" y="1308420"/>
                  </a:lnTo>
                  <a:lnTo>
                    <a:pt x="1206029" y="1325529"/>
                  </a:lnTo>
                  <a:lnTo>
                    <a:pt x="1190705" y="1342207"/>
                  </a:lnTo>
                  <a:lnTo>
                    <a:pt x="1174918" y="1358445"/>
                  </a:lnTo>
                  <a:lnTo>
                    <a:pt x="1158680" y="1374231"/>
                  </a:lnTo>
                  <a:lnTo>
                    <a:pt x="1142001" y="1389555"/>
                  </a:lnTo>
                  <a:lnTo>
                    <a:pt x="1124892" y="1404406"/>
                  </a:lnTo>
                  <a:lnTo>
                    <a:pt x="1107362" y="1418775"/>
                  </a:lnTo>
                  <a:lnTo>
                    <a:pt x="1089424" y="1432650"/>
                  </a:lnTo>
                  <a:lnTo>
                    <a:pt x="1071085" y="1446022"/>
                  </a:lnTo>
                  <a:lnTo>
                    <a:pt x="1052358" y="1458879"/>
                  </a:lnTo>
                  <a:lnTo>
                    <a:pt x="1033253" y="1471210"/>
                  </a:lnTo>
                  <a:lnTo>
                    <a:pt x="1013781" y="1483006"/>
                  </a:lnTo>
                  <a:lnTo>
                    <a:pt x="993951" y="1494256"/>
                  </a:lnTo>
                  <a:lnTo>
                    <a:pt x="973775" y="1504951"/>
                  </a:lnTo>
                  <a:lnTo>
                    <a:pt x="953262" y="1515078"/>
                  </a:lnTo>
                  <a:lnTo>
                    <a:pt x="932424" y="1524629"/>
                  </a:lnTo>
                  <a:lnTo>
                    <a:pt x="911271" y="1533591"/>
                  </a:lnTo>
                  <a:lnTo>
                    <a:pt x="889812" y="1541954"/>
                  </a:lnTo>
                  <a:lnTo>
                    <a:pt x="868061" y="1549709"/>
                  </a:lnTo>
                  <a:lnTo>
                    <a:pt x="846024" y="1556844"/>
                  </a:lnTo>
                  <a:lnTo>
                    <a:pt x="823715" y="1563351"/>
                  </a:lnTo>
                  <a:lnTo>
                    <a:pt x="801143" y="1569216"/>
                  </a:lnTo>
                  <a:lnTo>
                    <a:pt x="778319" y="1574430"/>
                  </a:lnTo>
                  <a:lnTo>
                    <a:pt x="755253" y="1578984"/>
                  </a:lnTo>
                  <a:lnTo>
                    <a:pt x="731955" y="1582865"/>
                  </a:lnTo>
                  <a:lnTo>
                    <a:pt x="708437" y="1586065"/>
                  </a:lnTo>
                  <a:lnTo>
                    <a:pt x="684709" y="1588572"/>
                  </a:lnTo>
                  <a:lnTo>
                    <a:pt x="660781" y="1590376"/>
                  </a:lnTo>
                  <a:lnTo>
                    <a:pt x="636663" y="1591466"/>
                  </a:lnTo>
                  <a:lnTo>
                    <a:pt x="612366" y="1591831"/>
                  </a:lnTo>
                </a:path>
              </a:pathLst>
            </a:custGeom>
            <a:noFill/>
            <a:ln w="9525">
              <a:solidFill>
                <a:srgbClr val="A49AFF">
                  <a:alpha val="100000"/>
                </a:srgbClr>
              </a:solidFill>
              <a:prstDash val="solid"/>
            </a:ln>
          </p:spPr>
          <p:txBody>
            <a:bodyPr lIns="0" tIns="0" rIns="0" bIns="0" rtlCol="0" anchor="t">
              <a:noAutofit/>
            </a:bodyPr>
            <a:p>
              <a:pPr algn="l">
                <a:defRPr/>
              </a:pPr>
            </a:p>
          </p:txBody>
        </p:sp>
        <p:sp>
          <p:nvSpPr>
            <p:cNvPr id="7" name="Freeform 7"/>
            <p:cNvSpPr/>
            <p:nvPr>
              <p:custDataLst>
                <p:tags r:id="rId3"/>
              </p:custDataLst>
            </p:nvPr>
          </p:nvSpPr>
          <p:spPr>
            <a:xfrm>
              <a:off x="3186" y="6871203"/>
              <a:ext cx="1286319" cy="1347854"/>
            </a:xfrm>
            <a:custGeom>
              <a:avLst/>
              <a:gdLst/>
              <a:ahLst/>
              <a:cxnLst/>
              <a:rect l="l" t="t" r="r" b="b"/>
              <a:pathLst>
                <a:path w="1286319" h="1347854">
                  <a:moveTo>
                    <a:pt x="612366" y="1347854"/>
                  </a:moveTo>
                  <a:lnTo>
                    <a:pt x="0" y="1347854"/>
                  </a:lnTo>
                  <a:moveTo>
                    <a:pt x="0" y="0"/>
                  </a:moveTo>
                  <a:lnTo>
                    <a:pt x="612392" y="0"/>
                  </a:lnTo>
                  <a:lnTo>
                    <a:pt x="636526" y="426"/>
                  </a:lnTo>
                  <a:lnTo>
                    <a:pt x="660450" y="1694"/>
                  </a:lnTo>
                  <a:lnTo>
                    <a:pt x="684148" y="3793"/>
                  </a:lnTo>
                  <a:lnTo>
                    <a:pt x="707607" y="6705"/>
                  </a:lnTo>
                  <a:lnTo>
                    <a:pt x="730813" y="10417"/>
                  </a:lnTo>
                  <a:lnTo>
                    <a:pt x="753749" y="14913"/>
                  </a:lnTo>
                  <a:lnTo>
                    <a:pt x="776404" y="20182"/>
                  </a:lnTo>
                  <a:lnTo>
                    <a:pt x="798761" y="26206"/>
                  </a:lnTo>
                  <a:lnTo>
                    <a:pt x="820806" y="32973"/>
                  </a:lnTo>
                  <a:lnTo>
                    <a:pt x="842526" y="40468"/>
                  </a:lnTo>
                  <a:lnTo>
                    <a:pt x="863906" y="48677"/>
                  </a:lnTo>
                  <a:lnTo>
                    <a:pt x="884932" y="57584"/>
                  </a:lnTo>
                  <a:lnTo>
                    <a:pt x="905588" y="67177"/>
                  </a:lnTo>
                  <a:lnTo>
                    <a:pt x="925861" y="77440"/>
                  </a:lnTo>
                  <a:lnTo>
                    <a:pt x="945737" y="88360"/>
                  </a:lnTo>
                  <a:lnTo>
                    <a:pt x="965202" y="99921"/>
                  </a:lnTo>
                  <a:lnTo>
                    <a:pt x="984239" y="112109"/>
                  </a:lnTo>
                  <a:lnTo>
                    <a:pt x="1002836" y="124911"/>
                  </a:lnTo>
                  <a:lnTo>
                    <a:pt x="1020978" y="138311"/>
                  </a:lnTo>
                  <a:lnTo>
                    <a:pt x="1038650" y="152295"/>
                  </a:lnTo>
                  <a:lnTo>
                    <a:pt x="1055839" y="166850"/>
                  </a:lnTo>
                  <a:lnTo>
                    <a:pt x="1072529" y="181960"/>
                  </a:lnTo>
                  <a:lnTo>
                    <a:pt x="1088708" y="197611"/>
                  </a:lnTo>
                  <a:lnTo>
                    <a:pt x="1104359" y="213790"/>
                  </a:lnTo>
                  <a:lnTo>
                    <a:pt x="1119468" y="230480"/>
                  </a:lnTo>
                  <a:lnTo>
                    <a:pt x="1134023" y="247669"/>
                  </a:lnTo>
                  <a:lnTo>
                    <a:pt x="1148007" y="265341"/>
                  </a:lnTo>
                  <a:lnTo>
                    <a:pt x="1161408" y="283483"/>
                  </a:lnTo>
                  <a:lnTo>
                    <a:pt x="1174210" y="302080"/>
                  </a:lnTo>
                  <a:lnTo>
                    <a:pt x="1186398" y="321117"/>
                  </a:lnTo>
                  <a:lnTo>
                    <a:pt x="1197959" y="340582"/>
                  </a:lnTo>
                  <a:lnTo>
                    <a:pt x="1208879" y="360457"/>
                  </a:lnTo>
                  <a:lnTo>
                    <a:pt x="1219142" y="380730"/>
                  </a:lnTo>
                  <a:lnTo>
                    <a:pt x="1228735" y="401387"/>
                  </a:lnTo>
                  <a:lnTo>
                    <a:pt x="1237642" y="422413"/>
                  </a:lnTo>
                  <a:lnTo>
                    <a:pt x="1245850" y="443793"/>
                  </a:lnTo>
                  <a:lnTo>
                    <a:pt x="1253345" y="465512"/>
                  </a:lnTo>
                  <a:lnTo>
                    <a:pt x="1260113" y="487558"/>
                  </a:lnTo>
                  <a:lnTo>
                    <a:pt x="1266137" y="509915"/>
                  </a:lnTo>
                  <a:lnTo>
                    <a:pt x="1271406" y="532569"/>
                  </a:lnTo>
                  <a:lnTo>
                    <a:pt x="1275902" y="555507"/>
                  </a:lnTo>
                  <a:lnTo>
                    <a:pt x="1279614" y="578711"/>
                  </a:lnTo>
                  <a:lnTo>
                    <a:pt x="1282526" y="602170"/>
                  </a:lnTo>
                  <a:lnTo>
                    <a:pt x="1284623" y="625869"/>
                  </a:lnTo>
                  <a:lnTo>
                    <a:pt x="1285892" y="649793"/>
                  </a:lnTo>
                  <a:lnTo>
                    <a:pt x="1286319" y="673927"/>
                  </a:lnTo>
                  <a:lnTo>
                    <a:pt x="1285892" y="698062"/>
                  </a:lnTo>
                  <a:lnTo>
                    <a:pt x="1284623" y="721985"/>
                  </a:lnTo>
                  <a:lnTo>
                    <a:pt x="1282526" y="745684"/>
                  </a:lnTo>
                  <a:lnTo>
                    <a:pt x="1279614" y="769143"/>
                  </a:lnTo>
                  <a:lnTo>
                    <a:pt x="1275902" y="792348"/>
                  </a:lnTo>
                  <a:lnTo>
                    <a:pt x="1271406" y="815285"/>
                  </a:lnTo>
                  <a:lnTo>
                    <a:pt x="1266137" y="837938"/>
                  </a:lnTo>
                  <a:lnTo>
                    <a:pt x="1260113" y="860295"/>
                  </a:lnTo>
                  <a:lnTo>
                    <a:pt x="1253345" y="882342"/>
                  </a:lnTo>
                  <a:lnTo>
                    <a:pt x="1245850" y="904062"/>
                  </a:lnTo>
                  <a:lnTo>
                    <a:pt x="1237642" y="925441"/>
                  </a:lnTo>
                  <a:lnTo>
                    <a:pt x="1228734" y="946467"/>
                  </a:lnTo>
                  <a:lnTo>
                    <a:pt x="1219141" y="967124"/>
                  </a:lnTo>
                  <a:lnTo>
                    <a:pt x="1208878" y="987397"/>
                  </a:lnTo>
                  <a:lnTo>
                    <a:pt x="1197958" y="1007273"/>
                  </a:lnTo>
                  <a:lnTo>
                    <a:pt x="1186397" y="1026736"/>
                  </a:lnTo>
                  <a:lnTo>
                    <a:pt x="1174209" y="1045774"/>
                  </a:lnTo>
                  <a:lnTo>
                    <a:pt x="1161406" y="1064370"/>
                  </a:lnTo>
                  <a:lnTo>
                    <a:pt x="1148006" y="1082512"/>
                  </a:lnTo>
                  <a:lnTo>
                    <a:pt x="1134021" y="1100185"/>
                  </a:lnTo>
                  <a:lnTo>
                    <a:pt x="1119467" y="1117374"/>
                  </a:lnTo>
                  <a:lnTo>
                    <a:pt x="1104356" y="1134065"/>
                  </a:lnTo>
                  <a:lnTo>
                    <a:pt x="1088705" y="1150243"/>
                  </a:lnTo>
                  <a:lnTo>
                    <a:pt x="1072525" y="1165894"/>
                  </a:lnTo>
                  <a:lnTo>
                    <a:pt x="1055835" y="1181004"/>
                  </a:lnTo>
                  <a:lnTo>
                    <a:pt x="1038645" y="1195559"/>
                  </a:lnTo>
                  <a:lnTo>
                    <a:pt x="1020972" y="1209543"/>
                  </a:lnTo>
                  <a:lnTo>
                    <a:pt x="1002830" y="1222942"/>
                  </a:lnTo>
                  <a:lnTo>
                    <a:pt x="984233" y="1235744"/>
                  </a:lnTo>
                  <a:lnTo>
                    <a:pt x="965194" y="1247933"/>
                  </a:lnTo>
                  <a:lnTo>
                    <a:pt x="945730" y="1259494"/>
                  </a:lnTo>
                  <a:lnTo>
                    <a:pt x="925853" y="1270413"/>
                  </a:lnTo>
                  <a:lnTo>
                    <a:pt x="905579" y="1280676"/>
                  </a:lnTo>
                  <a:lnTo>
                    <a:pt x="884921" y="1290270"/>
                  </a:lnTo>
                  <a:lnTo>
                    <a:pt x="863895" y="1299177"/>
                  </a:lnTo>
                  <a:lnTo>
                    <a:pt x="842514" y="1307385"/>
                  </a:lnTo>
                  <a:lnTo>
                    <a:pt x="820793" y="1314881"/>
                  </a:lnTo>
                  <a:lnTo>
                    <a:pt x="798746" y="1321648"/>
                  </a:lnTo>
                  <a:lnTo>
                    <a:pt x="776388" y="1327673"/>
                  </a:lnTo>
                  <a:lnTo>
                    <a:pt x="753732" y="1332941"/>
                  </a:lnTo>
                  <a:lnTo>
                    <a:pt x="730795" y="1337438"/>
                  </a:lnTo>
                  <a:lnTo>
                    <a:pt x="707588" y="1341150"/>
                  </a:lnTo>
                  <a:lnTo>
                    <a:pt x="684128" y="1344060"/>
                  </a:lnTo>
                  <a:lnTo>
                    <a:pt x="660428" y="1346159"/>
                  </a:lnTo>
                  <a:lnTo>
                    <a:pt x="636503" y="1347427"/>
                  </a:lnTo>
                  <a:lnTo>
                    <a:pt x="612366" y="1347854"/>
                  </a:lnTo>
                </a:path>
              </a:pathLst>
            </a:custGeom>
            <a:noFill/>
            <a:ln w="9525">
              <a:solidFill>
                <a:srgbClr val="A49AFF">
                  <a:alpha val="100000"/>
                </a:srgbClr>
              </a:solidFill>
              <a:prstDash val="solid"/>
            </a:ln>
          </p:spPr>
          <p:txBody>
            <a:bodyPr lIns="0" tIns="0" rIns="0" bIns="0" rtlCol="0" anchor="t">
              <a:noAutofit/>
            </a:bodyPr>
            <a:p>
              <a:pPr algn="l">
                <a:defRPr/>
              </a:pPr>
            </a:p>
          </p:txBody>
        </p:sp>
        <p:sp>
          <p:nvSpPr>
            <p:cNvPr id="8" name="Freeform 8"/>
            <p:cNvSpPr/>
            <p:nvPr>
              <p:custDataLst>
                <p:tags r:id="rId4"/>
              </p:custDataLst>
            </p:nvPr>
          </p:nvSpPr>
          <p:spPr>
            <a:xfrm>
              <a:off x="3186" y="6993184"/>
              <a:ext cx="1164335" cy="1103888"/>
            </a:xfrm>
            <a:custGeom>
              <a:avLst/>
              <a:gdLst/>
              <a:ahLst/>
              <a:cxnLst/>
              <a:rect l="l" t="t" r="r" b="b"/>
              <a:pathLst>
                <a:path w="1164335" h="1103888">
                  <a:moveTo>
                    <a:pt x="612392" y="1103888"/>
                  </a:moveTo>
                  <a:lnTo>
                    <a:pt x="0" y="1103888"/>
                  </a:lnTo>
                  <a:moveTo>
                    <a:pt x="0" y="0"/>
                  </a:moveTo>
                  <a:lnTo>
                    <a:pt x="612392" y="0"/>
                  </a:lnTo>
                  <a:lnTo>
                    <a:pt x="636299" y="511"/>
                  </a:lnTo>
                  <a:lnTo>
                    <a:pt x="659948" y="2030"/>
                  </a:lnTo>
                  <a:lnTo>
                    <a:pt x="683320" y="4536"/>
                  </a:lnTo>
                  <a:lnTo>
                    <a:pt x="706394" y="8008"/>
                  </a:lnTo>
                  <a:lnTo>
                    <a:pt x="729148" y="12425"/>
                  </a:lnTo>
                  <a:lnTo>
                    <a:pt x="751563" y="17768"/>
                  </a:lnTo>
                  <a:lnTo>
                    <a:pt x="773616" y="24014"/>
                  </a:lnTo>
                  <a:lnTo>
                    <a:pt x="795287" y="31142"/>
                  </a:lnTo>
                  <a:lnTo>
                    <a:pt x="816555" y="39133"/>
                  </a:lnTo>
                  <a:lnTo>
                    <a:pt x="837400" y="47964"/>
                  </a:lnTo>
                  <a:lnTo>
                    <a:pt x="857801" y="57616"/>
                  </a:lnTo>
                  <a:lnTo>
                    <a:pt x="877735" y="68067"/>
                  </a:lnTo>
                  <a:lnTo>
                    <a:pt x="897185" y="79297"/>
                  </a:lnTo>
                  <a:lnTo>
                    <a:pt x="916126" y="91283"/>
                  </a:lnTo>
                  <a:lnTo>
                    <a:pt x="934539" y="104006"/>
                  </a:lnTo>
                  <a:lnTo>
                    <a:pt x="952404" y="117445"/>
                  </a:lnTo>
                  <a:lnTo>
                    <a:pt x="969699" y="131579"/>
                  </a:lnTo>
                  <a:lnTo>
                    <a:pt x="986403" y="146388"/>
                  </a:lnTo>
                  <a:lnTo>
                    <a:pt x="1002496" y="161849"/>
                  </a:lnTo>
                  <a:lnTo>
                    <a:pt x="1017957" y="177942"/>
                  </a:lnTo>
                  <a:lnTo>
                    <a:pt x="1032764" y="194647"/>
                  </a:lnTo>
                  <a:lnTo>
                    <a:pt x="1046898" y="211943"/>
                  </a:lnTo>
                  <a:lnTo>
                    <a:pt x="1060336" y="229808"/>
                  </a:lnTo>
                  <a:lnTo>
                    <a:pt x="1073059" y="248221"/>
                  </a:lnTo>
                  <a:lnTo>
                    <a:pt x="1085045" y="267163"/>
                  </a:lnTo>
                  <a:lnTo>
                    <a:pt x="1096273" y="286612"/>
                  </a:lnTo>
                  <a:lnTo>
                    <a:pt x="1106724" y="306546"/>
                  </a:lnTo>
                  <a:lnTo>
                    <a:pt x="1116375" y="326947"/>
                  </a:lnTo>
                  <a:lnTo>
                    <a:pt x="1125205" y="347791"/>
                  </a:lnTo>
                  <a:lnTo>
                    <a:pt x="1133196" y="369059"/>
                  </a:lnTo>
                  <a:lnTo>
                    <a:pt x="1140323" y="390729"/>
                  </a:lnTo>
                  <a:lnTo>
                    <a:pt x="1146569" y="412782"/>
                  </a:lnTo>
                  <a:lnTo>
                    <a:pt x="1151911" y="435195"/>
                  </a:lnTo>
                  <a:lnTo>
                    <a:pt x="1156328" y="457948"/>
                  </a:lnTo>
                  <a:lnTo>
                    <a:pt x="1159800" y="481021"/>
                  </a:lnTo>
                  <a:lnTo>
                    <a:pt x="1162306" y="504392"/>
                  </a:lnTo>
                  <a:lnTo>
                    <a:pt x="1163825" y="528039"/>
                  </a:lnTo>
                  <a:lnTo>
                    <a:pt x="1164335" y="551944"/>
                  </a:lnTo>
                  <a:lnTo>
                    <a:pt x="1163825" y="575849"/>
                  </a:lnTo>
                  <a:lnTo>
                    <a:pt x="1162306" y="599497"/>
                  </a:lnTo>
                  <a:lnTo>
                    <a:pt x="1159799" y="622867"/>
                  </a:lnTo>
                  <a:lnTo>
                    <a:pt x="1156327" y="645940"/>
                  </a:lnTo>
                  <a:lnTo>
                    <a:pt x="1151910" y="668693"/>
                  </a:lnTo>
                  <a:lnTo>
                    <a:pt x="1146567" y="691106"/>
                  </a:lnTo>
                  <a:lnTo>
                    <a:pt x="1140322" y="713159"/>
                  </a:lnTo>
                  <a:lnTo>
                    <a:pt x="1133193" y="734829"/>
                  </a:lnTo>
                  <a:lnTo>
                    <a:pt x="1125203" y="756097"/>
                  </a:lnTo>
                  <a:lnTo>
                    <a:pt x="1116371" y="776942"/>
                  </a:lnTo>
                  <a:lnTo>
                    <a:pt x="1106719" y="797342"/>
                  </a:lnTo>
                  <a:lnTo>
                    <a:pt x="1096268" y="817276"/>
                  </a:lnTo>
                  <a:lnTo>
                    <a:pt x="1085039" y="836726"/>
                  </a:lnTo>
                  <a:lnTo>
                    <a:pt x="1073052" y="855667"/>
                  </a:lnTo>
                  <a:lnTo>
                    <a:pt x="1060329" y="874081"/>
                  </a:lnTo>
                  <a:lnTo>
                    <a:pt x="1046890" y="891946"/>
                  </a:lnTo>
                  <a:lnTo>
                    <a:pt x="1032756" y="909241"/>
                  </a:lnTo>
                  <a:lnTo>
                    <a:pt x="1017948" y="925946"/>
                  </a:lnTo>
                  <a:lnTo>
                    <a:pt x="1002486" y="942040"/>
                  </a:lnTo>
                  <a:lnTo>
                    <a:pt x="986393" y="957501"/>
                  </a:lnTo>
                  <a:lnTo>
                    <a:pt x="969689" y="972309"/>
                  </a:lnTo>
                  <a:lnTo>
                    <a:pt x="952393" y="986442"/>
                  </a:lnTo>
                  <a:lnTo>
                    <a:pt x="934528" y="999882"/>
                  </a:lnTo>
                  <a:lnTo>
                    <a:pt x="916115" y="1012606"/>
                  </a:lnTo>
                  <a:lnTo>
                    <a:pt x="897173" y="1024592"/>
                  </a:lnTo>
                  <a:lnTo>
                    <a:pt x="877724" y="1035822"/>
                  </a:lnTo>
                  <a:lnTo>
                    <a:pt x="857789" y="1046273"/>
                  </a:lnTo>
                  <a:lnTo>
                    <a:pt x="837389" y="1055923"/>
                  </a:lnTo>
                  <a:lnTo>
                    <a:pt x="816545" y="1064756"/>
                  </a:lnTo>
                  <a:lnTo>
                    <a:pt x="795277" y="1072746"/>
                  </a:lnTo>
                  <a:lnTo>
                    <a:pt x="773606" y="1079875"/>
                  </a:lnTo>
                  <a:lnTo>
                    <a:pt x="751554" y="1086121"/>
                  </a:lnTo>
                  <a:lnTo>
                    <a:pt x="729141" y="1091462"/>
                  </a:lnTo>
                  <a:lnTo>
                    <a:pt x="706387" y="1095881"/>
                  </a:lnTo>
                  <a:lnTo>
                    <a:pt x="683315" y="1099353"/>
                  </a:lnTo>
                  <a:lnTo>
                    <a:pt x="659944" y="1101859"/>
                  </a:lnTo>
                  <a:lnTo>
                    <a:pt x="636297" y="1103377"/>
                  </a:lnTo>
                  <a:lnTo>
                    <a:pt x="612392" y="1103888"/>
                  </a:lnTo>
                </a:path>
              </a:pathLst>
            </a:custGeom>
            <a:noFill/>
            <a:ln w="9525">
              <a:solidFill>
                <a:srgbClr val="A49AFF">
                  <a:alpha val="100000"/>
                </a:srgbClr>
              </a:solidFill>
              <a:prstDash val="solid"/>
            </a:ln>
          </p:spPr>
          <p:txBody>
            <a:bodyPr lIns="0" tIns="0" rIns="0" bIns="0" rtlCol="0" anchor="t">
              <a:noAutofit/>
            </a:bodyPr>
            <a:p>
              <a:pPr algn="l">
                <a:defRPr/>
              </a:pPr>
            </a:p>
          </p:txBody>
        </p:sp>
        <p:sp>
          <p:nvSpPr>
            <p:cNvPr id="9" name="Freeform 9"/>
            <p:cNvSpPr/>
            <p:nvPr>
              <p:custDataLst>
                <p:tags r:id="rId5"/>
              </p:custDataLst>
            </p:nvPr>
          </p:nvSpPr>
          <p:spPr>
            <a:xfrm>
              <a:off x="3186" y="7115195"/>
              <a:ext cx="1042353" cy="859891"/>
            </a:xfrm>
            <a:custGeom>
              <a:avLst/>
              <a:gdLst/>
              <a:ahLst/>
              <a:cxnLst/>
              <a:rect l="l" t="t" r="r" b="b"/>
              <a:pathLst>
                <a:path w="1042353" h="859891">
                  <a:moveTo>
                    <a:pt x="612392" y="859891"/>
                  </a:moveTo>
                  <a:lnTo>
                    <a:pt x="0" y="859891"/>
                  </a:lnTo>
                  <a:moveTo>
                    <a:pt x="0" y="0"/>
                  </a:moveTo>
                  <a:lnTo>
                    <a:pt x="612366" y="0"/>
                  </a:lnTo>
                  <a:lnTo>
                    <a:pt x="636730" y="681"/>
                  </a:lnTo>
                  <a:lnTo>
                    <a:pt x="660742" y="2703"/>
                  </a:lnTo>
                  <a:lnTo>
                    <a:pt x="684366" y="6026"/>
                  </a:lnTo>
                  <a:lnTo>
                    <a:pt x="707563" y="10617"/>
                  </a:lnTo>
                  <a:lnTo>
                    <a:pt x="730300" y="16436"/>
                  </a:lnTo>
                  <a:lnTo>
                    <a:pt x="752538" y="23450"/>
                  </a:lnTo>
                  <a:lnTo>
                    <a:pt x="774241" y="31618"/>
                  </a:lnTo>
                  <a:lnTo>
                    <a:pt x="795373" y="40908"/>
                  </a:lnTo>
                  <a:lnTo>
                    <a:pt x="815896" y="51281"/>
                  </a:lnTo>
                  <a:lnTo>
                    <a:pt x="835775" y="62700"/>
                  </a:lnTo>
                  <a:lnTo>
                    <a:pt x="854973" y="75129"/>
                  </a:lnTo>
                  <a:lnTo>
                    <a:pt x="873453" y="88533"/>
                  </a:lnTo>
                  <a:lnTo>
                    <a:pt x="891179" y="102873"/>
                  </a:lnTo>
                  <a:lnTo>
                    <a:pt x="908114" y="118114"/>
                  </a:lnTo>
                  <a:lnTo>
                    <a:pt x="924220" y="134220"/>
                  </a:lnTo>
                  <a:lnTo>
                    <a:pt x="939464" y="151151"/>
                  </a:lnTo>
                  <a:lnTo>
                    <a:pt x="953807" y="168874"/>
                  </a:lnTo>
                  <a:lnTo>
                    <a:pt x="967211" y="187352"/>
                  </a:lnTo>
                  <a:lnTo>
                    <a:pt x="979643" y="206548"/>
                  </a:lnTo>
                  <a:lnTo>
                    <a:pt x="991064" y="226424"/>
                  </a:lnTo>
                  <a:lnTo>
                    <a:pt x="1001438" y="246945"/>
                  </a:lnTo>
                  <a:lnTo>
                    <a:pt x="1010729" y="268074"/>
                  </a:lnTo>
                  <a:lnTo>
                    <a:pt x="1018900" y="289774"/>
                  </a:lnTo>
                  <a:lnTo>
                    <a:pt x="1025914" y="312009"/>
                  </a:lnTo>
                  <a:lnTo>
                    <a:pt x="1031735" y="334743"/>
                  </a:lnTo>
                  <a:lnTo>
                    <a:pt x="1036325" y="357938"/>
                  </a:lnTo>
                  <a:lnTo>
                    <a:pt x="1039650" y="381559"/>
                  </a:lnTo>
                  <a:lnTo>
                    <a:pt x="1041671" y="405568"/>
                  </a:lnTo>
                  <a:lnTo>
                    <a:pt x="1042353" y="429930"/>
                  </a:lnTo>
                  <a:lnTo>
                    <a:pt x="1041671" y="454293"/>
                  </a:lnTo>
                  <a:lnTo>
                    <a:pt x="1039650" y="478305"/>
                  </a:lnTo>
                  <a:lnTo>
                    <a:pt x="1036325" y="501928"/>
                  </a:lnTo>
                  <a:lnTo>
                    <a:pt x="1031735" y="525126"/>
                  </a:lnTo>
                  <a:lnTo>
                    <a:pt x="1025914" y="547861"/>
                  </a:lnTo>
                  <a:lnTo>
                    <a:pt x="1018900" y="570098"/>
                  </a:lnTo>
                  <a:lnTo>
                    <a:pt x="1010729" y="591801"/>
                  </a:lnTo>
                  <a:lnTo>
                    <a:pt x="1001439" y="612931"/>
                  </a:lnTo>
                  <a:lnTo>
                    <a:pt x="991065" y="633453"/>
                  </a:lnTo>
                  <a:lnTo>
                    <a:pt x="979644" y="653331"/>
                  </a:lnTo>
                  <a:lnTo>
                    <a:pt x="967213" y="672528"/>
                  </a:lnTo>
                  <a:lnTo>
                    <a:pt x="953808" y="691006"/>
                  </a:lnTo>
                  <a:lnTo>
                    <a:pt x="939466" y="708731"/>
                  </a:lnTo>
                  <a:lnTo>
                    <a:pt x="924224" y="725665"/>
                  </a:lnTo>
                  <a:lnTo>
                    <a:pt x="908117" y="741771"/>
                  </a:lnTo>
                  <a:lnTo>
                    <a:pt x="891183" y="757013"/>
                  </a:lnTo>
                  <a:lnTo>
                    <a:pt x="873458" y="771354"/>
                  </a:lnTo>
                  <a:lnTo>
                    <a:pt x="854979" y="784757"/>
                  </a:lnTo>
                  <a:lnTo>
                    <a:pt x="835783" y="797188"/>
                  </a:lnTo>
                  <a:lnTo>
                    <a:pt x="815905" y="808608"/>
                  </a:lnTo>
                  <a:lnTo>
                    <a:pt x="795382" y="818981"/>
                  </a:lnTo>
                  <a:lnTo>
                    <a:pt x="774252" y="828271"/>
                  </a:lnTo>
                  <a:lnTo>
                    <a:pt x="752550" y="836441"/>
                  </a:lnTo>
                  <a:lnTo>
                    <a:pt x="730314" y="843453"/>
                  </a:lnTo>
                  <a:lnTo>
                    <a:pt x="707580" y="849274"/>
                  </a:lnTo>
                  <a:lnTo>
                    <a:pt x="684384" y="853864"/>
                  </a:lnTo>
                  <a:lnTo>
                    <a:pt x="660763" y="857188"/>
                  </a:lnTo>
                  <a:lnTo>
                    <a:pt x="636753" y="859209"/>
                  </a:lnTo>
                  <a:lnTo>
                    <a:pt x="612392" y="859891"/>
                  </a:lnTo>
                </a:path>
              </a:pathLst>
            </a:custGeom>
            <a:noFill/>
            <a:ln w="9525">
              <a:solidFill>
                <a:srgbClr val="A49AFF">
                  <a:alpha val="100000"/>
                </a:srgbClr>
              </a:solidFill>
              <a:prstDash val="solid"/>
            </a:ln>
          </p:spPr>
          <p:txBody>
            <a:bodyPr lIns="0" tIns="0" rIns="0" bIns="0" rtlCol="0" anchor="t">
              <a:noAutofit/>
            </a:bodyPr>
            <a:p>
              <a:pPr algn="l">
                <a:defRPr/>
              </a:pPr>
            </a:p>
          </p:txBody>
        </p:sp>
        <p:sp>
          <p:nvSpPr>
            <p:cNvPr id="10" name="Freeform 10"/>
            <p:cNvSpPr/>
            <p:nvPr>
              <p:custDataLst>
                <p:tags r:id="rId6"/>
              </p:custDataLst>
            </p:nvPr>
          </p:nvSpPr>
          <p:spPr>
            <a:xfrm>
              <a:off x="3186" y="7237152"/>
              <a:ext cx="920370" cy="615969"/>
            </a:xfrm>
            <a:custGeom>
              <a:avLst/>
              <a:gdLst/>
              <a:ahLst/>
              <a:cxnLst/>
              <a:rect l="l" t="t" r="r" b="b"/>
              <a:pathLst>
                <a:path w="920370" h="615969">
                  <a:moveTo>
                    <a:pt x="612391" y="615952"/>
                  </a:moveTo>
                  <a:lnTo>
                    <a:pt x="0" y="615969"/>
                  </a:lnTo>
                  <a:moveTo>
                    <a:pt x="0" y="0"/>
                  </a:moveTo>
                  <a:lnTo>
                    <a:pt x="612391" y="0"/>
                  </a:lnTo>
                  <a:lnTo>
                    <a:pt x="636424" y="929"/>
                  </a:lnTo>
                  <a:lnTo>
                    <a:pt x="659959" y="3668"/>
                  </a:lnTo>
                  <a:lnTo>
                    <a:pt x="682923" y="8149"/>
                  </a:lnTo>
                  <a:lnTo>
                    <a:pt x="705251" y="14303"/>
                  </a:lnTo>
                  <a:lnTo>
                    <a:pt x="726871" y="22061"/>
                  </a:lnTo>
                  <a:lnTo>
                    <a:pt x="747715" y="31353"/>
                  </a:lnTo>
                  <a:lnTo>
                    <a:pt x="767715" y="42112"/>
                  </a:lnTo>
                  <a:lnTo>
                    <a:pt x="786800" y="54267"/>
                  </a:lnTo>
                  <a:lnTo>
                    <a:pt x="804904" y="67749"/>
                  </a:lnTo>
                  <a:lnTo>
                    <a:pt x="821955" y="82490"/>
                  </a:lnTo>
                  <a:lnTo>
                    <a:pt x="837886" y="98421"/>
                  </a:lnTo>
                  <a:lnTo>
                    <a:pt x="852627" y="115473"/>
                  </a:lnTo>
                  <a:lnTo>
                    <a:pt x="866108" y="133576"/>
                  </a:lnTo>
                  <a:lnTo>
                    <a:pt x="878263" y="152661"/>
                  </a:lnTo>
                  <a:lnTo>
                    <a:pt x="889021" y="172661"/>
                  </a:lnTo>
                  <a:lnTo>
                    <a:pt x="898312" y="193504"/>
                  </a:lnTo>
                  <a:lnTo>
                    <a:pt x="906069" y="215123"/>
                  </a:lnTo>
                  <a:lnTo>
                    <a:pt x="912223" y="237449"/>
                  </a:lnTo>
                  <a:lnTo>
                    <a:pt x="916703" y="260412"/>
                  </a:lnTo>
                  <a:lnTo>
                    <a:pt x="919442" y="283942"/>
                  </a:lnTo>
                  <a:lnTo>
                    <a:pt x="920370" y="307973"/>
                  </a:lnTo>
                  <a:lnTo>
                    <a:pt x="919442" y="332006"/>
                  </a:lnTo>
                  <a:lnTo>
                    <a:pt x="916703" y="355541"/>
                  </a:lnTo>
                  <a:lnTo>
                    <a:pt x="912223" y="378506"/>
                  </a:lnTo>
                  <a:lnTo>
                    <a:pt x="906069" y="400835"/>
                  </a:lnTo>
                  <a:lnTo>
                    <a:pt x="898312" y="422456"/>
                  </a:lnTo>
                  <a:lnTo>
                    <a:pt x="889021" y="443302"/>
                  </a:lnTo>
                  <a:lnTo>
                    <a:pt x="878263" y="463303"/>
                  </a:lnTo>
                  <a:lnTo>
                    <a:pt x="866108" y="482389"/>
                  </a:lnTo>
                  <a:lnTo>
                    <a:pt x="852627" y="500494"/>
                  </a:lnTo>
                  <a:lnTo>
                    <a:pt x="837886" y="517546"/>
                  </a:lnTo>
                  <a:lnTo>
                    <a:pt x="821955" y="533477"/>
                  </a:lnTo>
                  <a:lnTo>
                    <a:pt x="804904" y="548219"/>
                  </a:lnTo>
                  <a:lnTo>
                    <a:pt x="786800" y="561701"/>
                  </a:lnTo>
                  <a:lnTo>
                    <a:pt x="767715" y="573856"/>
                  </a:lnTo>
                  <a:lnTo>
                    <a:pt x="747715" y="584613"/>
                  </a:lnTo>
                  <a:lnTo>
                    <a:pt x="726871" y="593904"/>
                  </a:lnTo>
                  <a:lnTo>
                    <a:pt x="705251" y="601660"/>
                  </a:lnTo>
                  <a:lnTo>
                    <a:pt x="682923" y="607812"/>
                  </a:lnTo>
                  <a:lnTo>
                    <a:pt x="659959" y="612291"/>
                  </a:lnTo>
                  <a:lnTo>
                    <a:pt x="636424" y="615027"/>
                  </a:lnTo>
                  <a:lnTo>
                    <a:pt x="612391" y="615952"/>
                  </a:lnTo>
                </a:path>
              </a:pathLst>
            </a:custGeom>
            <a:noFill/>
            <a:ln w="9525">
              <a:solidFill>
                <a:srgbClr val="A49AFF">
                  <a:alpha val="100000"/>
                </a:srgbClr>
              </a:solidFill>
              <a:prstDash val="solid"/>
            </a:ln>
          </p:spPr>
          <p:txBody>
            <a:bodyPr lIns="0" tIns="0" rIns="0" bIns="0" rtlCol="0" anchor="t">
              <a:noAutofit/>
            </a:bodyPr>
            <a:p>
              <a:pPr algn="l">
                <a:defRPr/>
              </a:pPr>
            </a:p>
          </p:txBody>
        </p:sp>
        <p:sp>
          <p:nvSpPr>
            <p:cNvPr id="11" name="Freeform 11"/>
            <p:cNvSpPr/>
            <p:nvPr>
              <p:custDataLst>
                <p:tags r:id="rId7"/>
              </p:custDataLst>
            </p:nvPr>
          </p:nvSpPr>
          <p:spPr>
            <a:xfrm>
              <a:off x="3186" y="7359139"/>
              <a:ext cx="798407" cy="372006"/>
            </a:xfrm>
            <a:custGeom>
              <a:avLst/>
              <a:gdLst/>
              <a:ahLst/>
              <a:cxnLst/>
              <a:rect l="l" t="t" r="r" b="b"/>
              <a:pathLst>
                <a:path w="798407" h="372006">
                  <a:moveTo>
                    <a:pt x="612392" y="372006"/>
                  </a:moveTo>
                  <a:lnTo>
                    <a:pt x="0" y="372006"/>
                  </a:lnTo>
                  <a:moveTo>
                    <a:pt x="0" y="0"/>
                  </a:moveTo>
                  <a:lnTo>
                    <a:pt x="612366" y="0"/>
                  </a:lnTo>
                  <a:lnTo>
                    <a:pt x="635673" y="1452"/>
                  </a:lnTo>
                  <a:lnTo>
                    <a:pt x="658124" y="5690"/>
                  </a:lnTo>
                  <a:lnTo>
                    <a:pt x="679545" y="12540"/>
                  </a:lnTo>
                  <a:lnTo>
                    <a:pt x="699759" y="21825"/>
                  </a:lnTo>
                  <a:lnTo>
                    <a:pt x="718590" y="33369"/>
                  </a:lnTo>
                  <a:lnTo>
                    <a:pt x="735863" y="46997"/>
                  </a:lnTo>
                  <a:lnTo>
                    <a:pt x="751403" y="62534"/>
                  </a:lnTo>
                  <a:lnTo>
                    <a:pt x="765035" y="79802"/>
                  </a:lnTo>
                  <a:lnTo>
                    <a:pt x="776581" y="98629"/>
                  </a:lnTo>
                  <a:lnTo>
                    <a:pt x="785866" y="118837"/>
                  </a:lnTo>
                  <a:lnTo>
                    <a:pt x="792716" y="140250"/>
                  </a:lnTo>
                  <a:lnTo>
                    <a:pt x="796956" y="162693"/>
                  </a:lnTo>
                  <a:lnTo>
                    <a:pt x="798407" y="185991"/>
                  </a:lnTo>
                  <a:lnTo>
                    <a:pt x="796956" y="209293"/>
                  </a:lnTo>
                  <a:lnTo>
                    <a:pt x="792716" y="231739"/>
                  </a:lnTo>
                  <a:lnTo>
                    <a:pt x="785867" y="253156"/>
                  </a:lnTo>
                  <a:lnTo>
                    <a:pt x="776581" y="273367"/>
                  </a:lnTo>
                  <a:lnTo>
                    <a:pt x="765036" y="292196"/>
                  </a:lnTo>
                  <a:lnTo>
                    <a:pt x="751406" y="309466"/>
                  </a:lnTo>
                  <a:lnTo>
                    <a:pt x="735867" y="325005"/>
                  </a:lnTo>
                  <a:lnTo>
                    <a:pt x="718596" y="338635"/>
                  </a:lnTo>
                  <a:lnTo>
                    <a:pt x="699767" y="350181"/>
                  </a:lnTo>
                  <a:lnTo>
                    <a:pt x="679556" y="359466"/>
                  </a:lnTo>
                  <a:lnTo>
                    <a:pt x="658140" y="366316"/>
                  </a:lnTo>
                  <a:lnTo>
                    <a:pt x="635693" y="370555"/>
                  </a:lnTo>
                  <a:lnTo>
                    <a:pt x="612392" y="372006"/>
                  </a:lnTo>
                </a:path>
              </a:pathLst>
            </a:custGeom>
            <a:noFill/>
            <a:ln w="9525">
              <a:solidFill>
                <a:srgbClr val="A49AFF">
                  <a:alpha val="100000"/>
                </a:srgbClr>
              </a:solidFill>
              <a:prstDash val="solid"/>
            </a:ln>
          </p:spPr>
          <p:txBody>
            <a:bodyPr lIns="0" tIns="0" rIns="0" bIns="0" rtlCol="0" anchor="t">
              <a:noAutofit/>
            </a:bodyPr>
            <a:p>
              <a:pPr algn="l">
                <a:defRPr/>
              </a:pPr>
            </a:p>
          </p:txBody>
        </p:sp>
        <p:sp>
          <p:nvSpPr>
            <p:cNvPr id="12" name="Freeform 12"/>
            <p:cNvSpPr/>
            <p:nvPr>
              <p:custDataLst>
                <p:tags r:id="rId8"/>
              </p:custDataLst>
            </p:nvPr>
          </p:nvSpPr>
          <p:spPr>
            <a:xfrm>
              <a:off x="3186" y="7481101"/>
              <a:ext cx="676425" cy="128061"/>
            </a:xfrm>
            <a:custGeom>
              <a:avLst/>
              <a:gdLst/>
              <a:ahLst/>
              <a:cxnLst/>
              <a:rect l="l" t="t" r="r" b="b"/>
              <a:pathLst>
                <a:path w="676425" h="128061">
                  <a:moveTo>
                    <a:pt x="676425" y="64026"/>
                  </a:moveTo>
                  <a:lnTo>
                    <a:pt x="671391" y="88954"/>
                  </a:lnTo>
                  <a:lnTo>
                    <a:pt x="657665" y="109308"/>
                  </a:lnTo>
                  <a:lnTo>
                    <a:pt x="637311" y="123030"/>
                  </a:lnTo>
                  <a:lnTo>
                    <a:pt x="612391" y="128061"/>
                  </a:lnTo>
                  <a:lnTo>
                    <a:pt x="0" y="128061"/>
                  </a:lnTo>
                  <a:moveTo>
                    <a:pt x="0" y="0"/>
                  </a:moveTo>
                  <a:lnTo>
                    <a:pt x="612391" y="17"/>
                  </a:lnTo>
                  <a:lnTo>
                    <a:pt x="637311" y="5038"/>
                  </a:lnTo>
                  <a:lnTo>
                    <a:pt x="657665" y="18758"/>
                  </a:lnTo>
                  <a:lnTo>
                    <a:pt x="671391" y="39110"/>
                  </a:lnTo>
                  <a:lnTo>
                    <a:pt x="676425" y="64026"/>
                  </a:lnTo>
                </a:path>
              </a:pathLst>
            </a:custGeom>
            <a:noFill/>
            <a:ln w="9525">
              <a:solidFill>
                <a:srgbClr val="A49AFF">
                  <a:alpha val="100000"/>
                </a:srgbClr>
              </a:solidFill>
              <a:prstDash val="solid"/>
            </a:ln>
          </p:spPr>
          <p:txBody>
            <a:bodyPr lIns="0" tIns="0" rIns="0" bIns="0" rtlCol="0" anchor="t">
              <a:noAutofit/>
            </a:bodyPr>
            <a:p>
              <a:pPr algn="l">
                <a:defRPr/>
              </a:pPr>
            </a:p>
          </p:txBody>
        </p:sp>
      </p:grpSp>
      <p:pic>
        <p:nvPicPr>
          <p:cNvPr id="13" name="Picture 17"/>
          <p:cNvPicPr>
            <a:picLocks noChangeAspect="1"/>
          </p:cNvPicPr>
          <p:nvPr>
            <p:custDataLst>
              <p:tags r:id="rId9"/>
            </p:custDataLst>
          </p:nvPr>
        </p:nvPicPr>
        <p:blipFill>
          <a:blip r:embed="rId10"/>
          <a:srcRect/>
          <a:stretch>
            <a:fillRect/>
          </a:stretch>
        </p:blipFill>
        <p:spPr>
          <a:xfrm>
            <a:off x="8426715" y="0"/>
            <a:ext cx="4769074" cy="5120748"/>
          </a:xfrm>
          <a:prstGeom prst="rect">
            <a:avLst/>
          </a:prstGeom>
          <a:ln w="9525">
            <a:noFill/>
            <a:prstDash val="solid"/>
          </a:ln>
        </p:spPr>
      </p:pic>
      <p:sp>
        <p:nvSpPr>
          <p:cNvPr id="14" name="AutoShape 3"/>
          <p:cNvSpPr/>
          <p:nvPr>
            <p:custDataLst>
              <p:tags r:id="rId11"/>
            </p:custDataLst>
          </p:nvPr>
        </p:nvSpPr>
        <p:spPr>
          <a:xfrm>
            <a:off x="1350060" y="8309066"/>
            <a:ext cx="4102981" cy="360548"/>
          </a:xfrm>
          <a:prstGeom prst="rect">
            <a:avLst/>
          </a:prstGeom>
          <a:gradFill>
            <a:gsLst>
              <a:gs pos="0">
                <a:srgbClr val="FFFFFF">
                  <a:alpha val="100000"/>
                </a:srgbClr>
              </a:gs>
              <a:gs pos="100000">
                <a:srgbClr val="A49AFF">
                  <a:alpha val="100000"/>
                </a:srgbClr>
              </a:gs>
            </a:gsLst>
            <a:lin ang="10800000"/>
          </a:gradFill>
          <a:ln w="9525">
            <a:noFill/>
            <a:prstDash val="solid"/>
          </a:ln>
        </p:spPr>
        <p:txBody>
          <a:bodyPr lIns="181341" tIns="90670" rIns="181341" bIns="90670" rtlCol="0" anchor="ctr">
            <a:noAutofit/>
          </a:bodyPr>
          <a:p>
            <a:pPr algn="ctr">
              <a:defRPr/>
            </a:pPr>
            <a:endParaRPr sz="11425"/>
          </a:p>
        </p:txBody>
      </p:sp>
      <p:sp>
        <p:nvSpPr>
          <p:cNvPr id="16" name="AutoShape 2"/>
          <p:cNvSpPr/>
          <p:nvPr>
            <p:custDataLst>
              <p:tags r:id="rId12"/>
            </p:custDataLst>
          </p:nvPr>
        </p:nvSpPr>
        <p:spPr>
          <a:xfrm>
            <a:off x="9897286" y="12194940"/>
            <a:ext cx="1958030" cy="4913024"/>
          </a:xfrm>
          <a:prstGeom prst="rect">
            <a:avLst/>
          </a:prstGeom>
          <a:noFill/>
          <a:ln w="9525">
            <a:noFill/>
            <a:prstDash val="solid"/>
          </a:ln>
        </p:spPr>
        <p:txBody>
          <a:bodyPr lIns="181341" tIns="90670" rIns="181341" bIns="90670" rtlCol="0" anchor="ctr">
            <a:noAutofit/>
          </a:bodyPr>
          <a:p>
            <a:pPr indent="0" algn="r">
              <a:lnSpc>
                <a:spcPct val="100000"/>
              </a:lnSpc>
              <a:defRPr/>
            </a:pPr>
            <a:r>
              <a:rPr lang="en-US" sz="30700" b="1" i="0" u="none" strike="noStrike" spc="81">
                <a:solidFill>
                  <a:srgbClr val="EEEFFF"/>
                </a:solidFill>
                <a:latin typeface="Arial" panose="020B0604020202020204"/>
              </a:rPr>
              <a:t>2</a:t>
            </a:r>
            <a:endParaRPr lang="en-US" sz="2095"/>
          </a:p>
        </p:txBody>
      </p:sp>
      <p:sp>
        <p:nvSpPr>
          <p:cNvPr id="18" name="AutoShape 14"/>
          <p:cNvSpPr/>
          <p:nvPr>
            <p:custDataLst>
              <p:tags r:id="rId13"/>
            </p:custDataLst>
          </p:nvPr>
        </p:nvSpPr>
        <p:spPr>
          <a:xfrm>
            <a:off x="9167572" y="14364837"/>
            <a:ext cx="2913408" cy="747098"/>
          </a:xfrm>
          <a:prstGeom prst="rect">
            <a:avLst/>
          </a:prstGeom>
          <a:noFill/>
          <a:ln w="9525">
            <a:noFill/>
            <a:prstDash val="solid"/>
          </a:ln>
        </p:spPr>
        <p:txBody>
          <a:bodyPr lIns="181341" tIns="90670" rIns="181341" bIns="90670" rtlCol="0" anchor="t">
            <a:noAutofit/>
          </a:bodyPr>
          <a:p>
            <a:pPr indent="0" algn="r">
              <a:lnSpc>
                <a:spcPct val="100000"/>
              </a:lnSpc>
              <a:defRPr/>
            </a:pPr>
            <a:endParaRPr lang="en-US" sz="2095">
              <a:latin typeface="Times New Roman" panose="02020603050405020304" charset="0"/>
              <a:ea typeface="Times New Roman" panose="02020603050405020304" charset="0"/>
            </a:endParaRPr>
          </a:p>
        </p:txBody>
      </p:sp>
      <p:sp>
        <p:nvSpPr>
          <p:cNvPr id="19" name="AutoShape 15"/>
          <p:cNvSpPr/>
          <p:nvPr>
            <p:custDataLst>
              <p:tags r:id="rId14"/>
            </p:custDataLst>
          </p:nvPr>
        </p:nvSpPr>
        <p:spPr>
          <a:xfrm>
            <a:off x="7906454" y="14603242"/>
            <a:ext cx="4344069" cy="556662"/>
          </a:xfrm>
          <a:prstGeom prst="rect">
            <a:avLst/>
          </a:prstGeom>
          <a:noFill/>
          <a:ln w="9525">
            <a:noFill/>
            <a:prstDash val="solid"/>
          </a:ln>
        </p:spPr>
        <p:txBody>
          <a:bodyPr lIns="181341" tIns="90670" rIns="181341" bIns="90670" rtlCol="0" anchor="t">
            <a:noAutofit/>
          </a:bodyPr>
          <a:p>
            <a:pPr indent="0" algn="r">
              <a:lnSpc>
                <a:spcPct val="100000"/>
              </a:lnSpc>
              <a:defRPr/>
            </a:pPr>
            <a:r>
              <a:rPr lang="en-US" sz="2425" b="1" i="0" u="none" strike="noStrike" spc="81">
                <a:solidFill>
                  <a:srgbClr val="6559ED"/>
                </a:solidFill>
                <a:latin typeface="Times New Roman" panose="02020603050405020304" charset="0"/>
                <a:ea typeface="Times New Roman" panose="02020603050405020304" charset="0"/>
              </a:rPr>
              <a:t>CHAPTER TWO</a:t>
            </a:r>
            <a:endParaRPr lang="en-US" sz="2425" b="1" i="0" u="none" strike="noStrike" spc="81">
              <a:solidFill>
                <a:srgbClr val="6559ED"/>
              </a:solidFill>
              <a:latin typeface="Times New Roman" panose="02020603050405020304" charset="0"/>
              <a:ea typeface="Times New Roman" panose="02020603050405020304" charset="0"/>
            </a:endParaRPr>
          </a:p>
        </p:txBody>
      </p:sp>
      <p:sp>
        <p:nvSpPr>
          <p:cNvPr id="48" name="文本框 47"/>
          <p:cNvSpPr txBox="1"/>
          <p:nvPr>
            <p:custDataLst>
              <p:tags r:id="rId15"/>
            </p:custDataLst>
          </p:nvPr>
        </p:nvSpPr>
        <p:spPr>
          <a:xfrm>
            <a:off x="2693035" y="17968595"/>
            <a:ext cx="2182495" cy="3365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8790" tIns="8790" rIns="8790" bIns="8790" numCol="1" spcCol="38100" rtlCol="0" anchor="ctr" forceAA="0">
            <a:noAutofit/>
          </a:bodyPr>
          <a:p>
            <a:pPr marL="0" marR="0" indent="0" algn="l" defTabSz="3352800" rtl="0" fontAlgn="auto" latinLnBrk="0" hangingPunct="0">
              <a:lnSpc>
                <a:spcPct val="90000"/>
              </a:lnSpc>
              <a:spcBef>
                <a:spcPts val="6100"/>
              </a:spcBef>
              <a:spcAft>
                <a:spcPts val="0"/>
              </a:spcAft>
              <a:buClrTx/>
              <a:buSzTx/>
              <a:buFontTx/>
              <a:buNone/>
            </a:pPr>
            <a:r>
              <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rPr>
              <a:t>https://echotik.ai</a:t>
            </a:r>
            <a:endPar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endParaRPr>
          </a:p>
        </p:txBody>
      </p:sp>
      <p:sp>
        <p:nvSpPr>
          <p:cNvPr id="174" name="Freeform 8"/>
          <p:cNvSpPr/>
          <p:nvPr>
            <p:custDataLst>
              <p:tags r:id="rId16"/>
            </p:custDataLst>
          </p:nvPr>
        </p:nvSpPr>
        <p:spPr>
          <a:xfrm>
            <a:off x="941705" y="17797145"/>
            <a:ext cx="1655445" cy="672465"/>
          </a:xfrm>
          <a:prstGeom prst="rect">
            <a:avLst/>
          </a:prstGeom>
          <a:blipFill>
            <a:blip r:embed="rId17"/>
            <a:stretch>
              <a:fillRect/>
            </a:stretch>
          </a:blipFill>
          <a:ln w="12700">
            <a:miter lim="400000"/>
          </a:ln>
        </p:spPr>
        <p:txBody>
          <a:bodyPr lIns="0" tIns="0" rIns="0" bIns="0"/>
          <a:p>
            <a:pPr defTabSz="1219200">
              <a:lnSpc>
                <a:spcPct val="100000"/>
              </a:lnSpc>
              <a:spcBef>
                <a:spcPts val="0"/>
              </a:spcBef>
              <a:defRPr sz="2400">
                <a:latin typeface="Calibri" panose="020F0502020204030204"/>
                <a:ea typeface="Calibri" panose="020F0502020204030204"/>
                <a:cs typeface="Calibri" panose="020F0502020204030204"/>
                <a:sym typeface="Calibri" panose="020F0502020204030204"/>
              </a:defRPr>
            </a:pPr>
            <a:endParaRPr>
              <a:latin typeface="Arial Rounded MT Bold" panose="020F0704030504030204" charset="0"/>
              <a:ea typeface="Arial Rounded MT Bold" panose="020F0704030504030204" charset="0"/>
              <a:cs typeface="Arial Rounded MT Bold" panose="020F0704030504030204" charset="0"/>
              <a:sym typeface="Arial Rounded MT Bold" panose="020F0704030504030204" charset="0"/>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7" name="二维柱形图"/>
          <p:cNvGraphicFramePr/>
          <p:nvPr/>
        </p:nvGraphicFramePr>
        <p:xfrm>
          <a:off x="1808225" y="4845215"/>
          <a:ext cx="9880093" cy="5448301"/>
        </p:xfrm>
        <a:graphic>
          <a:graphicData uri="http://schemas.openxmlformats.org/drawingml/2006/chart">
            <c:chart xmlns:c="http://schemas.openxmlformats.org/drawingml/2006/chart" xmlns:r="http://schemas.openxmlformats.org/officeDocument/2006/relationships" r:id="rId1"/>
          </a:graphicData>
        </a:graphic>
      </p:graphicFrame>
      <p:sp>
        <p:nvSpPr>
          <p:cNvPr id="348" name="历经半年爆发增长，美国市场当前增势趋于平稳"/>
          <p:cNvSpPr txBox="1"/>
          <p:nvPr/>
        </p:nvSpPr>
        <p:spPr>
          <a:xfrm>
            <a:off x="1278084" y="515308"/>
            <a:ext cx="11664315" cy="1001395"/>
          </a:xfrm>
          <a:prstGeom prst="rect">
            <a:avLst/>
          </a:prstGeom>
          <a:ln w="12700">
            <a:miter lim="400000"/>
          </a:ln>
        </p:spPr>
        <p:txBody>
          <a:bodyPr wrap="none" lIns="8790" tIns="8790" rIns="8790" bIns="8790">
            <a:spAutoFit/>
          </a:bodyPr>
          <a:lstStyle>
            <a:lvl1pPr>
              <a:lnSpc>
                <a:spcPct val="100000"/>
              </a:lnSpc>
              <a:spcBef>
                <a:spcPts val="0"/>
              </a:spcBef>
              <a:defRPr sz="3200">
                <a:latin typeface="Source Han Sans CN Bold Bold"/>
                <a:ea typeface="Source Han Sans CN Bold Bold"/>
                <a:cs typeface="Source Han Sans CN Bold Bold"/>
                <a:sym typeface="Source Han Sans CN Bold Bold"/>
              </a:defRPr>
            </a:lvl1pPr>
          </a:lstStyle>
          <a:p>
            <a:pPr algn="l"/>
            <a:r>
              <a:rPr b="1">
                <a:solidFill>
                  <a:srgbClr val="625AE3"/>
                </a:solidFill>
                <a:latin typeface="Times New Roman" panose="02020603050405020304" charset="0"/>
                <a:ea typeface="Times New Roman" panose="02020603050405020304" charset="0"/>
              </a:rPr>
              <a:t>After half a year of explosive growth, </a:t>
            </a:r>
            <a:endParaRPr b="1">
              <a:solidFill>
                <a:srgbClr val="625AE3"/>
              </a:solidFill>
              <a:latin typeface="Times New Roman" panose="02020603050405020304" charset="0"/>
              <a:ea typeface="Times New Roman" panose="02020603050405020304" charset="0"/>
            </a:endParaRPr>
          </a:p>
          <a:p>
            <a:pPr algn="l"/>
            <a:r>
              <a:rPr b="1">
                <a:solidFill>
                  <a:srgbClr val="625AE3"/>
                </a:solidFill>
                <a:latin typeface="Times New Roman" panose="02020603050405020304" charset="0"/>
                <a:ea typeface="Times New Roman" panose="02020603050405020304" charset="0"/>
              </a:rPr>
              <a:t>the current growth momentum in the US market tends to be stable.</a:t>
            </a:r>
            <a:endParaRPr b="1">
              <a:solidFill>
                <a:srgbClr val="625AE3"/>
              </a:solidFill>
              <a:latin typeface="Times New Roman" panose="02020603050405020304" charset="0"/>
              <a:ea typeface="Times New Roman" panose="02020603050405020304" charset="0"/>
            </a:endParaRPr>
          </a:p>
        </p:txBody>
      </p:sp>
      <p:sp>
        <p:nvSpPr>
          <p:cNvPr id="349" name="美国TikTok市场GMV最高的品类为：美妆个护、女士服装、健康，整体头部趋势较弱，前三品类约占据所有以及品类GMV的42%；…"/>
          <p:cNvSpPr txBox="1"/>
          <p:nvPr/>
        </p:nvSpPr>
        <p:spPr>
          <a:xfrm>
            <a:off x="1278255" y="1572895"/>
            <a:ext cx="11669395" cy="2511425"/>
          </a:xfrm>
          <a:prstGeom prst="rect">
            <a:avLst/>
          </a:prstGeom>
          <a:ln w="12700">
            <a:miter lim="400000"/>
          </a:ln>
        </p:spPr>
        <p:txBody>
          <a:bodyPr lIns="8790" tIns="8790" rIns="8790" bIns="8790">
            <a:noAutofit/>
          </a:bodyPr>
          <a:lstStyle/>
          <a:p>
            <a:pPr algn="just">
              <a:lnSpc>
                <a:spcPct val="11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The categories with the highest GMV in the US TikTok market are: Beauty &amp; Personal Care, womenswear &amp; underwear, and health. The overall trend of the top is relatively weak, and the top three categories account for about 42% of the GMV of all and other categories.</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just">
              <a:lnSpc>
                <a:spcPct val="11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Each first-level category shows a multiple increase during the shopping peak season in the third and fourth quarters of 2023. The growth slows down in the first half of 2024 and tends to be stable.</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350" name="矩形"/>
          <p:cNvSpPr/>
          <p:nvPr/>
        </p:nvSpPr>
        <p:spPr>
          <a:xfrm>
            <a:off x="1277767" y="4139353"/>
            <a:ext cx="10779466" cy="6295760"/>
          </a:xfrm>
          <a:prstGeom prst="rect">
            <a:avLst/>
          </a:prstGeom>
          <a:ln>
            <a:solidFill>
              <a:srgbClr val="000000"/>
            </a:solidFill>
            <a:miter lim="400000"/>
          </a:ln>
        </p:spPr>
        <p:txBody>
          <a:bodyPr lIns="8790" tIns="8790" rIns="8790" bIns="8790" anchor="ct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351" name="近一年TikTok美国市场各一级品类GMV（百万美元）"/>
          <p:cNvSpPr txBox="1"/>
          <p:nvPr/>
        </p:nvSpPr>
        <p:spPr>
          <a:xfrm>
            <a:off x="2914523" y="4231901"/>
            <a:ext cx="8403590" cy="878205"/>
          </a:xfrm>
          <a:prstGeom prst="rect">
            <a:avLst/>
          </a:prstGeom>
          <a:ln w="12700">
            <a:miter lim="400000"/>
          </a:ln>
        </p:spPr>
        <p:txBody>
          <a:bodyPr wrap="none" lIns="8790" tIns="8790" rIns="8790" bIns="8790" anchor="ctr">
            <a:spAutoFit/>
          </a:bodyPr>
          <a:lstStyle>
            <a:lvl1pPr algn="ctr">
              <a:lnSpc>
                <a:spcPct val="100000"/>
              </a:lnSpc>
              <a:spcBef>
                <a:spcPts val="0"/>
              </a:spcBef>
              <a:defRPr sz="2800">
                <a:latin typeface="Source Han Sans CN Bold Bold"/>
                <a:ea typeface="Source Han Sans CN Bold Bold"/>
                <a:cs typeface="Source Han Sans CN Bold Bold"/>
                <a:sym typeface="Source Han Sans CN Bold Bold"/>
              </a:defRPr>
            </a:lvl1pPr>
          </a:lstStyle>
          <a:p>
            <a:pPr algn="ctr"/>
            <a:r>
              <a:rPr>
                <a:latin typeface="Times New Roman" panose="02020603050405020304" charset="0"/>
                <a:ea typeface="Times New Roman" panose="02020603050405020304" charset="0"/>
                <a:cs typeface="Times New Roman" panose="02020603050405020304" charset="0"/>
              </a:rPr>
              <a:t>GMV (in millions of dollars) of each </a:t>
            </a:r>
            <a:endParaRPr>
              <a:latin typeface="Times New Roman" panose="02020603050405020304" charset="0"/>
              <a:ea typeface="Times New Roman" panose="02020603050405020304" charset="0"/>
              <a:cs typeface="Times New Roman" panose="02020603050405020304" charset="0"/>
            </a:endParaRPr>
          </a:p>
          <a:p>
            <a:pPr algn="ctr"/>
            <a:r>
              <a:rPr>
                <a:latin typeface="Times New Roman" panose="02020603050405020304" charset="0"/>
                <a:ea typeface="Times New Roman" panose="02020603050405020304" charset="0"/>
                <a:cs typeface="Times New Roman" panose="02020603050405020304" charset="0"/>
              </a:rPr>
              <a:t>first-level category in the TikTok US market in recent year</a:t>
            </a:r>
            <a:endParaRPr>
              <a:latin typeface="Times New Roman" panose="02020603050405020304" charset="0"/>
              <a:ea typeface="Times New Roman" panose="02020603050405020304" charset="0"/>
              <a:cs typeface="Times New Roman" panose="02020603050405020304" charset="0"/>
            </a:endParaRPr>
          </a:p>
        </p:txBody>
      </p:sp>
      <p:graphicFrame>
        <p:nvGraphicFramePr>
          <p:cNvPr id="352" name="表格 2"/>
          <p:cNvGraphicFramePr/>
          <p:nvPr/>
        </p:nvGraphicFramePr>
        <p:xfrm>
          <a:off x="1273004" y="12037479"/>
          <a:ext cx="10337795" cy="5003346"/>
        </p:xfrm>
        <a:graphic>
          <a:graphicData uri="http://schemas.openxmlformats.org/drawingml/2006/table">
            <a:tbl>
              <a:tblPr>
                <a:tableStyleId>{4C3C2611-4C71-4FC5-86AE-919BDF0F9419}</a:tableStyleId>
              </a:tblPr>
              <a:tblGrid>
                <a:gridCol w="2372995"/>
                <a:gridCol w="1340645"/>
                <a:gridCol w="1324831"/>
                <a:gridCol w="1324831"/>
                <a:gridCol w="1324831"/>
                <a:gridCol w="1324831"/>
                <a:gridCol w="1324831"/>
              </a:tblGrid>
              <a:tr h="802141">
                <a:tc>
                  <a:txBody>
                    <a:bodyPr/>
                    <a:lstStyle/>
                    <a:p>
                      <a:pPr algn="ctr" defTabSz="914400">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914400">
                        <a:defRPr sz="1800"/>
                      </a:pPr>
                      <a:r>
                        <a:rPr sz="2400">
                          <a:latin typeface="Times New Roman" panose="02020603050405020304" charset="0"/>
                          <a:ea typeface="Times New Roman" panose="02020603050405020304" charset="0"/>
                          <a:cs typeface="Times New Roman" panose="02020603050405020304" charset="0"/>
                          <a:sym typeface="Times New Roman" panose="02020603050405020304" charset="0"/>
                        </a:rPr>
                        <a:t>2023.7</a:t>
                      </a:r>
                      <a:endParaRPr sz="24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0" marR="0" marT="0" marB="0" anchor="ctr" horzOverflow="overflow">
                    <a:lnL w="0">
                      <a:miter lim="400000"/>
                    </a:lnL>
                    <a:lnR w="0">
                      <a:miter lim="400000"/>
                    </a:lnR>
                    <a:lnT w="0">
                      <a:miter lim="400000"/>
                    </a:lnT>
                    <a:lnB w="0">
                      <a:miter lim="400000"/>
                    </a:lnB>
                  </a:tcPr>
                </a:tc>
                <a:tc>
                  <a:txBody>
                    <a:bodyPr/>
                    <a:lstStyle/>
                    <a:p>
                      <a:pPr algn="ctr" defTabSz="914400">
                        <a:defRPr sz="1800"/>
                      </a:pPr>
                      <a:r>
                        <a:rPr sz="2400">
                          <a:latin typeface="Times New Roman" panose="02020603050405020304" charset="0"/>
                          <a:ea typeface="Times New Roman" panose="02020603050405020304" charset="0"/>
                          <a:cs typeface="Times New Roman" panose="02020603050405020304" charset="0"/>
                          <a:sym typeface="Times New Roman" panose="02020603050405020304" charset="0"/>
                        </a:rPr>
                        <a:t>2023.9</a:t>
                      </a:r>
                      <a:endParaRPr sz="24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0" marR="0" marT="0" marB="0" anchor="ctr" horzOverflow="overflow">
                    <a:lnL w="0">
                      <a:miter lim="400000"/>
                    </a:lnL>
                    <a:lnR w="0">
                      <a:miter lim="400000"/>
                    </a:lnR>
                    <a:lnT w="0">
                      <a:miter lim="400000"/>
                    </a:lnT>
                    <a:lnB w="0">
                      <a:miter lim="400000"/>
                    </a:lnB>
                  </a:tcPr>
                </a:tc>
                <a:tc>
                  <a:txBody>
                    <a:bodyPr/>
                    <a:lstStyle/>
                    <a:p>
                      <a:pPr algn="ctr" defTabSz="914400">
                        <a:defRPr sz="1800"/>
                      </a:pPr>
                      <a:r>
                        <a:rPr sz="2400">
                          <a:latin typeface="Times New Roman" panose="02020603050405020304" charset="0"/>
                          <a:ea typeface="Times New Roman" panose="02020603050405020304" charset="0"/>
                          <a:cs typeface="Times New Roman" panose="02020603050405020304" charset="0"/>
                          <a:sym typeface="Times New Roman" panose="02020603050405020304" charset="0"/>
                        </a:rPr>
                        <a:t>2023.11</a:t>
                      </a:r>
                      <a:endParaRPr sz="24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0" marR="0" marT="0" marB="0" anchor="ctr" horzOverflow="overflow">
                    <a:lnL w="0">
                      <a:miter lim="400000"/>
                    </a:lnL>
                    <a:lnR w="0">
                      <a:miter lim="400000"/>
                    </a:lnR>
                    <a:lnT w="0">
                      <a:miter lim="400000"/>
                    </a:lnT>
                    <a:lnB w="0">
                      <a:miter lim="400000"/>
                    </a:lnB>
                  </a:tcPr>
                </a:tc>
                <a:tc>
                  <a:txBody>
                    <a:bodyPr/>
                    <a:lstStyle/>
                    <a:p>
                      <a:pPr algn="ctr" defTabSz="914400">
                        <a:defRPr sz="1800"/>
                      </a:pPr>
                      <a:r>
                        <a:rPr sz="2400">
                          <a:latin typeface="Times New Roman" panose="02020603050405020304" charset="0"/>
                          <a:ea typeface="Times New Roman" panose="02020603050405020304" charset="0"/>
                          <a:cs typeface="Times New Roman" panose="02020603050405020304" charset="0"/>
                          <a:sym typeface="Times New Roman" panose="02020603050405020304" charset="0"/>
                        </a:rPr>
                        <a:t>2024.1</a:t>
                      </a:r>
                      <a:endParaRPr sz="24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0" marR="0" marT="0" marB="0" anchor="ctr" horzOverflow="overflow">
                    <a:lnL w="0">
                      <a:miter lim="400000"/>
                    </a:lnL>
                    <a:lnR w="0">
                      <a:miter lim="400000"/>
                    </a:lnR>
                    <a:lnT w="0">
                      <a:miter lim="400000"/>
                    </a:lnT>
                    <a:lnB w="0">
                      <a:miter lim="400000"/>
                    </a:lnB>
                  </a:tcPr>
                </a:tc>
                <a:tc>
                  <a:txBody>
                    <a:bodyPr/>
                    <a:lstStyle/>
                    <a:p>
                      <a:pPr algn="ctr" defTabSz="914400">
                        <a:defRPr sz="1800"/>
                      </a:pPr>
                      <a:r>
                        <a:rPr sz="2400">
                          <a:latin typeface="Times New Roman" panose="02020603050405020304" charset="0"/>
                          <a:ea typeface="Times New Roman" panose="02020603050405020304" charset="0"/>
                          <a:cs typeface="Times New Roman" panose="02020603050405020304" charset="0"/>
                          <a:sym typeface="Times New Roman" panose="02020603050405020304" charset="0"/>
                        </a:rPr>
                        <a:t>2024.3</a:t>
                      </a:r>
                      <a:endParaRPr sz="24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0" marR="0" marT="0" marB="0" anchor="ctr" horzOverflow="overflow">
                    <a:lnL w="0">
                      <a:miter lim="400000"/>
                    </a:lnL>
                    <a:lnR w="0">
                      <a:miter lim="400000"/>
                    </a:lnR>
                    <a:lnT w="0">
                      <a:miter lim="400000"/>
                    </a:lnT>
                    <a:lnB w="0">
                      <a:miter lim="400000"/>
                    </a:lnB>
                  </a:tcPr>
                </a:tc>
                <a:tc>
                  <a:txBody>
                    <a:bodyPr/>
                    <a:lstStyle/>
                    <a:p>
                      <a:pPr algn="ctr" defTabSz="914400">
                        <a:defRPr sz="1800"/>
                      </a:pPr>
                      <a:r>
                        <a:rPr sz="2400">
                          <a:latin typeface="Times New Roman" panose="02020603050405020304" charset="0"/>
                          <a:ea typeface="Times New Roman" panose="02020603050405020304" charset="0"/>
                          <a:cs typeface="Times New Roman" panose="02020603050405020304" charset="0"/>
                          <a:sym typeface="Times New Roman" panose="02020603050405020304" charset="0"/>
                        </a:rPr>
                        <a:t>2024.5</a:t>
                      </a:r>
                      <a:endParaRPr sz="24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0" marR="0" marT="0" marB="0" anchor="ctr" horzOverflow="overflow">
                    <a:lnL w="0">
                      <a:miter lim="400000"/>
                    </a:lnL>
                    <a:lnR w="0">
                      <a:miter lim="400000"/>
                    </a:lnR>
                    <a:lnT w="0">
                      <a:miter lim="400000"/>
                    </a:lnT>
                    <a:lnB w="0">
                      <a:miter lim="400000"/>
                    </a:lnB>
                  </a:tcPr>
                </a:tc>
              </a:tr>
              <a:tr h="840241">
                <a:tc>
                  <a:txBody>
                    <a:bodyPr/>
                    <a:lstStyle/>
                    <a:p>
                      <a:pPr algn="ctr" defTabSz="914400">
                        <a:defRPr sz="1800"/>
                      </a:pPr>
                      <a:r>
                        <a:rPr sz="2400">
                          <a:latin typeface="Times New Roman" panose="02020603050405020304" charset="0"/>
                          <a:ea typeface="Times New Roman" panose="02020603050405020304" charset="0"/>
                          <a:cs typeface="Times New Roman" panose="02020603050405020304" charset="0"/>
                          <a:sym typeface="Times New Roman" panose="02020603050405020304" charset="0"/>
                        </a:rPr>
                        <a:t>Beauty &amp; Personal Care</a:t>
                      </a:r>
                      <a:endParaRPr sz="24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2576.85%</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80000"/>
                      </a:srgbClr>
                    </a:solidFill>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529.54%</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60000"/>
                      </a:srgbClr>
                    </a:solidFill>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166.88%</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40000"/>
                      </a:srgbClr>
                    </a:solidFill>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-23.70%</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F5BFC4">
                        <a:alpha val="40000"/>
                      </a:srgbClr>
                    </a:solidFill>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24.54%</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64512"/>
                      </a:srgbClr>
                    </a:solidFill>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-15.04%</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F5BFC4">
                        <a:alpha val="25000"/>
                      </a:srgbClr>
                    </a:solidFill>
                  </a:tcPr>
                </a:tc>
              </a:tr>
              <a:tr h="840241">
                <a:tc>
                  <a:txBody>
                    <a:bodyPr/>
                    <a:lstStyle/>
                    <a:p>
                      <a:pPr algn="ctr" defTabSz="914400">
                        <a:defRPr sz="1800"/>
                      </a:pPr>
                      <a:r>
                        <a:rPr sz="2400">
                          <a:latin typeface="Times New Roman" panose="02020603050405020304" charset="0"/>
                          <a:ea typeface="Times New Roman" panose="02020603050405020304" charset="0"/>
                          <a:cs typeface="Times New Roman" panose="02020603050405020304" charset="0"/>
                          <a:sym typeface="Times New Roman" panose="02020603050405020304" charset="0"/>
                        </a:rPr>
                        <a:t>Womenswear &amp; Underwear</a:t>
                      </a:r>
                      <a:endParaRPr sz="24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1178.91%</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80000"/>
                      </a:srgbClr>
                    </a:solidFill>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214.80%</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40000"/>
                      </a:srgbClr>
                    </a:solidFill>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153.67%</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40000"/>
                      </a:srgbClr>
                    </a:solidFill>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7.85%</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10000"/>
                      </a:srgbClr>
                    </a:solidFill>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-2.55%</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F5BFC4">
                        <a:alpha val="25000"/>
                      </a:srgbClr>
                    </a:solidFill>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-23.83%</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F5BFC4">
                        <a:alpha val="40000"/>
                      </a:srgbClr>
                    </a:solidFill>
                  </a:tcPr>
                </a:tc>
              </a:tr>
              <a:tr h="840241">
                <a:tc>
                  <a:txBody>
                    <a:bodyPr/>
                    <a:lstStyle/>
                    <a:p>
                      <a:pPr algn="ctr" defTabSz="914400">
                        <a:defRPr sz="1800"/>
                      </a:pPr>
                      <a:r>
                        <a:rPr sz="2400">
                          <a:latin typeface="Times New Roman" panose="02020603050405020304" charset="0"/>
                          <a:ea typeface="Times New Roman" panose="02020603050405020304" charset="0"/>
                          <a:cs typeface="Times New Roman" panose="02020603050405020304" charset="0"/>
                          <a:sym typeface="Times New Roman" panose="02020603050405020304" charset="0"/>
                        </a:rPr>
                        <a:t>Health</a:t>
                      </a:r>
                      <a:endParaRPr sz="24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51252.82%</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80000"/>
                      </a:srgbClr>
                    </a:solidFill>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1576.14%</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80000"/>
                      </a:srgbClr>
                    </a:solidFill>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825.23%</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60000"/>
                      </a:srgbClr>
                    </a:solidFill>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-5.33%</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F5BFC4">
                        <a:alpha val="25000"/>
                      </a:srgbClr>
                    </a:solidFill>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51.00%</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25000"/>
                      </a:srgbClr>
                    </a:solidFill>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49.71%</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25000"/>
                      </a:srgbClr>
                    </a:solidFill>
                  </a:tcPr>
                </a:tc>
              </a:tr>
              <a:tr h="840241">
                <a:tc>
                  <a:txBody>
                    <a:bodyPr/>
                    <a:lstStyle/>
                    <a:p>
                      <a:pPr algn="ctr" defTabSz="914400">
                        <a:defRPr sz="1800"/>
                      </a:pPr>
                      <a:r>
                        <a:rPr sz="2400">
                          <a:latin typeface="Times New Roman" panose="02020603050405020304" charset="0"/>
                          <a:ea typeface="Times New Roman" panose="02020603050405020304" charset="0"/>
                          <a:cs typeface="Times New Roman" panose="02020603050405020304" charset="0"/>
                          <a:sym typeface="Times New Roman" panose="02020603050405020304" charset="0"/>
                        </a:rPr>
                        <a:t>Collections</a:t>
                      </a:r>
                      <a:endParaRPr sz="24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1242.22%</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80000"/>
                      </a:srgbClr>
                    </a:solidFill>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224.55%</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40000"/>
                      </a:srgbClr>
                    </a:solidFill>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304.89%</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40000"/>
                      </a:srgbClr>
                    </a:solidFill>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75.13%</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25000"/>
                      </a:srgbClr>
                    </a:solidFill>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15.83%</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10000"/>
                      </a:srgbClr>
                    </a:solidFill>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-54.55%</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F5BFC4">
                        <a:alpha val="60000"/>
                      </a:srgbClr>
                    </a:solidFill>
                  </a:tcPr>
                </a:tc>
              </a:tr>
              <a:tr h="840241">
                <a:tc>
                  <a:txBody>
                    <a:bodyPr/>
                    <a:lstStyle/>
                    <a:p>
                      <a:pPr algn="ctr" defTabSz="914400">
                        <a:defRPr sz="1800"/>
                      </a:pPr>
                      <a:r>
                        <a:rPr sz="2400">
                          <a:latin typeface="Times New Roman" panose="02020603050405020304" charset="0"/>
                          <a:ea typeface="Times New Roman" panose="02020603050405020304" charset="0"/>
                          <a:cs typeface="Times New Roman" panose="02020603050405020304" charset="0"/>
                          <a:sym typeface="Times New Roman" panose="02020603050405020304" charset="0"/>
                        </a:rPr>
                        <a:t>Sports &amp; Outdoor</a:t>
                      </a:r>
                      <a:endParaRPr sz="24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754.95%</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60000"/>
                      </a:srgbClr>
                    </a:solidFill>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357.92%</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40000"/>
                      </a:srgbClr>
                    </a:solidFill>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627.88%</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60000"/>
                      </a:srgbClr>
                    </a:solidFill>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-1.54%</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F5BFC4">
                        <a:alpha val="25000"/>
                      </a:srgbClr>
                    </a:solidFill>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2.99%</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10000"/>
                      </a:srgbClr>
                    </a:solidFill>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-17.75%</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F5BFC4">
                        <a:alpha val="25000"/>
                      </a:srgbClr>
                    </a:solidFill>
                  </a:tcPr>
                </a:tc>
              </a:tr>
            </a:tbl>
          </a:graphicData>
        </a:graphic>
      </p:graphicFrame>
      <p:sp>
        <p:nvSpPr>
          <p:cNvPr id="353" name="近一年TikTok美国市场各一级品类双月环比增速"/>
          <p:cNvSpPr txBox="1"/>
          <p:nvPr/>
        </p:nvSpPr>
        <p:spPr>
          <a:xfrm>
            <a:off x="2821273" y="11006881"/>
            <a:ext cx="8403590" cy="878205"/>
          </a:xfrm>
          <a:prstGeom prst="rect">
            <a:avLst/>
          </a:prstGeom>
          <a:ln w="12700">
            <a:miter lim="400000"/>
          </a:ln>
        </p:spPr>
        <p:txBody>
          <a:bodyPr wrap="none" lIns="8790" tIns="8790" rIns="8790" bIns="8790" anchor="ctr">
            <a:spAutoFit/>
          </a:bodyPr>
          <a:lstStyle>
            <a:lvl1pPr algn="ctr">
              <a:lnSpc>
                <a:spcPct val="100000"/>
              </a:lnSpc>
              <a:spcBef>
                <a:spcPts val="0"/>
              </a:spcBef>
              <a:defRPr sz="2800">
                <a:latin typeface="Source Han Sans CN Bold Bold"/>
                <a:ea typeface="Source Han Sans CN Bold Bold"/>
                <a:cs typeface="Source Han Sans CN Bold Bold"/>
                <a:sym typeface="Source Han Sans CN Bold Bold"/>
              </a:defRPr>
            </a:lvl1pPr>
          </a:lstStyle>
          <a:p>
            <a:pPr algn="ctr"/>
            <a:r>
              <a:rPr>
                <a:latin typeface="Times New Roman" panose="02020603050405020304" charset="0"/>
                <a:ea typeface="Times New Roman" panose="02020603050405020304" charset="0"/>
                <a:cs typeface="Times New Roman" panose="02020603050405020304" charset="0"/>
              </a:rPr>
              <a:t>The bimonthly sequential growth rate of each </a:t>
            </a:r>
            <a:endParaRPr>
              <a:latin typeface="Times New Roman" panose="02020603050405020304" charset="0"/>
              <a:ea typeface="Times New Roman" panose="02020603050405020304" charset="0"/>
              <a:cs typeface="Times New Roman" panose="02020603050405020304" charset="0"/>
            </a:endParaRPr>
          </a:p>
          <a:p>
            <a:pPr algn="ctr"/>
            <a:r>
              <a:rPr>
                <a:latin typeface="Times New Roman" panose="02020603050405020304" charset="0"/>
                <a:ea typeface="Times New Roman" panose="02020603050405020304" charset="0"/>
                <a:cs typeface="Times New Roman" panose="02020603050405020304" charset="0"/>
              </a:rPr>
              <a:t>first-level category in the TikTok US market in recent year</a:t>
            </a:r>
            <a:endParaRPr>
              <a:latin typeface="Times New Roman" panose="02020603050405020304" charset="0"/>
              <a:ea typeface="Times New Roman" panose="02020603050405020304" charset="0"/>
              <a:cs typeface="Times New Roman" panose="02020603050405020304" charset="0"/>
            </a:endParaRPr>
          </a:p>
        </p:txBody>
      </p:sp>
      <p:sp>
        <p:nvSpPr>
          <p:cNvPr id="354" name="矩形"/>
          <p:cNvSpPr/>
          <p:nvPr/>
        </p:nvSpPr>
        <p:spPr>
          <a:xfrm>
            <a:off x="1277767" y="10839222"/>
            <a:ext cx="10779466" cy="6295760"/>
          </a:xfrm>
          <a:prstGeom prst="rect">
            <a:avLst/>
          </a:prstGeom>
          <a:ln>
            <a:solidFill>
              <a:srgbClr val="000000"/>
            </a:solidFill>
            <a:miter lim="400000"/>
          </a:ln>
        </p:spPr>
        <p:txBody>
          <a:bodyPr lIns="8790" tIns="8790" rIns="8790" bIns="8790" anchor="ct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48" name="文本框 47"/>
          <p:cNvSpPr txBox="1"/>
          <p:nvPr>
            <p:custDataLst>
              <p:tags r:id="rId2"/>
            </p:custDataLst>
          </p:nvPr>
        </p:nvSpPr>
        <p:spPr>
          <a:xfrm>
            <a:off x="2693035" y="17968595"/>
            <a:ext cx="2182495" cy="3365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8790" tIns="8790" rIns="8790" bIns="8790" numCol="1" spcCol="38100" rtlCol="0" anchor="ctr" forceAA="0">
            <a:noAutofit/>
          </a:bodyPr>
          <a:p>
            <a:pPr marL="0" marR="0" indent="0" algn="l" defTabSz="3352800" rtl="0" fontAlgn="auto" latinLnBrk="0" hangingPunct="0">
              <a:lnSpc>
                <a:spcPct val="90000"/>
              </a:lnSpc>
              <a:spcBef>
                <a:spcPts val="6100"/>
              </a:spcBef>
              <a:spcAft>
                <a:spcPts val="0"/>
              </a:spcAft>
              <a:buClrTx/>
              <a:buSzTx/>
              <a:buFontTx/>
              <a:buNone/>
            </a:pPr>
            <a:r>
              <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rPr>
              <a:t>https://echotik.ai</a:t>
            </a:r>
            <a:endPar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endParaRPr>
          </a:p>
        </p:txBody>
      </p:sp>
      <p:sp>
        <p:nvSpPr>
          <p:cNvPr id="174" name="Freeform 8"/>
          <p:cNvSpPr/>
          <p:nvPr>
            <p:custDataLst>
              <p:tags r:id="rId3"/>
            </p:custDataLst>
          </p:nvPr>
        </p:nvSpPr>
        <p:spPr>
          <a:xfrm>
            <a:off x="941705" y="17797145"/>
            <a:ext cx="1655445" cy="672465"/>
          </a:xfrm>
          <a:prstGeom prst="rect">
            <a:avLst/>
          </a:prstGeom>
          <a:blipFill>
            <a:blip r:embed="rId4"/>
            <a:stretch>
              <a:fillRect/>
            </a:stretch>
          </a:blipFill>
          <a:ln w="12700">
            <a:miter lim="400000"/>
          </a:ln>
        </p:spPr>
        <p:txBody>
          <a:bodyPr lIns="0" tIns="0" rIns="0" bIns="0"/>
          <a:p>
            <a:pPr defTabSz="1219200">
              <a:lnSpc>
                <a:spcPct val="100000"/>
              </a:lnSpc>
              <a:spcBef>
                <a:spcPts val="0"/>
              </a:spcBef>
              <a:defRPr sz="2400">
                <a:latin typeface="Calibri" panose="020F0502020204030204"/>
                <a:ea typeface="Calibri" panose="020F0502020204030204"/>
                <a:cs typeface="Calibri" panose="020F0502020204030204"/>
                <a:sym typeface="Calibri" panose="020F0502020204030204"/>
              </a:defRPr>
            </a:pPr>
            <a:endParaRPr>
              <a:latin typeface="Arial Rounded MT Bold" panose="020F0704030504030204" charset="0"/>
              <a:ea typeface="Arial Rounded MT Bold" panose="020F0704030504030204" charset="0"/>
              <a:cs typeface="Arial Rounded MT Bold" panose="020F0704030504030204" charset="0"/>
              <a:sym typeface="Arial Rounded MT Bold" panose="020F0704030504030204" charset="0"/>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6" name="二维柱形图"/>
          <p:cNvGraphicFramePr/>
          <p:nvPr/>
        </p:nvGraphicFramePr>
        <p:xfrm>
          <a:off x="1786147" y="5826282"/>
          <a:ext cx="9902171" cy="5173989"/>
        </p:xfrm>
        <a:graphic>
          <a:graphicData uri="http://schemas.openxmlformats.org/drawingml/2006/chart">
            <c:chart xmlns:c="http://schemas.openxmlformats.org/drawingml/2006/chart" xmlns:r="http://schemas.openxmlformats.org/officeDocument/2006/relationships" r:id="rId1"/>
          </a:graphicData>
        </a:graphic>
      </p:graphicFrame>
      <p:sp>
        <p:nvSpPr>
          <p:cNvPr id="357" name="矩形"/>
          <p:cNvSpPr/>
          <p:nvPr/>
        </p:nvSpPr>
        <p:spPr>
          <a:xfrm>
            <a:off x="1277767" y="4846108"/>
            <a:ext cx="10779466" cy="6295760"/>
          </a:xfrm>
          <a:prstGeom prst="rect">
            <a:avLst/>
          </a:prstGeom>
          <a:ln>
            <a:solidFill>
              <a:srgbClr val="000000"/>
            </a:solidFill>
            <a:miter lim="400000"/>
          </a:ln>
        </p:spPr>
        <p:txBody>
          <a:bodyPr lIns="8790" tIns="8790" rIns="8790" bIns="8790" anchor="ct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358" name="美国市场美妆个护二级品类GMV分布"/>
          <p:cNvSpPr txBox="1"/>
          <p:nvPr/>
        </p:nvSpPr>
        <p:spPr>
          <a:xfrm>
            <a:off x="3524060" y="4824419"/>
            <a:ext cx="6448425" cy="878205"/>
          </a:xfrm>
          <a:prstGeom prst="rect">
            <a:avLst/>
          </a:prstGeom>
          <a:ln w="12700">
            <a:miter lim="400000"/>
          </a:ln>
        </p:spPr>
        <p:txBody>
          <a:bodyPr wrap="none" lIns="8790" tIns="8790" rIns="8790" bIns="8790" anchor="ctr">
            <a:spAutoFit/>
          </a:bodyPr>
          <a:lstStyle>
            <a:lvl1pPr algn="ctr">
              <a:lnSpc>
                <a:spcPct val="100000"/>
              </a:lnSpc>
              <a:spcBef>
                <a:spcPts val="0"/>
              </a:spcBef>
              <a:defRPr sz="2800">
                <a:latin typeface="Source Han Sans CN Bold Bold"/>
                <a:ea typeface="Source Han Sans CN Bold Bold"/>
                <a:cs typeface="Source Han Sans CN Bold Bold"/>
                <a:sym typeface="Source Han Sans CN Bold Bold"/>
              </a:defRPr>
            </a:lvl1pPr>
          </a:lstStyle>
          <a:p>
            <a:pPr algn="ctr"/>
            <a:r>
              <a:rPr>
                <a:latin typeface="Times New Roman" panose="02020603050405020304" charset="0"/>
                <a:ea typeface="Times New Roman" panose="02020603050405020304" charset="0"/>
                <a:cs typeface="Times New Roman" panose="02020603050405020304" charset="0"/>
              </a:rPr>
              <a:t>GMV distribution of secondary categories</a:t>
            </a:r>
            <a:endParaRPr>
              <a:latin typeface="Times New Roman" panose="02020603050405020304" charset="0"/>
              <a:ea typeface="Times New Roman" panose="02020603050405020304" charset="0"/>
              <a:cs typeface="Times New Roman" panose="02020603050405020304" charset="0"/>
            </a:endParaRPr>
          </a:p>
          <a:p>
            <a:pPr algn="ctr"/>
            <a:r>
              <a:rPr>
                <a:latin typeface="Times New Roman" panose="02020603050405020304" charset="0"/>
                <a:ea typeface="Times New Roman" panose="02020603050405020304" charset="0"/>
                <a:cs typeface="Times New Roman" panose="02020603050405020304" charset="0"/>
              </a:rPr>
              <a:t> of Beauty &amp; Personal Care in the US market</a:t>
            </a:r>
            <a:endParaRPr>
              <a:latin typeface="Times New Roman" panose="02020603050405020304" charset="0"/>
              <a:ea typeface="Times New Roman" panose="02020603050405020304" charset="0"/>
              <a:cs typeface="Times New Roman" panose="02020603050405020304" charset="0"/>
            </a:endParaRPr>
          </a:p>
        </p:txBody>
      </p:sp>
      <p:sp>
        <p:nvSpPr>
          <p:cNvPr id="359" name="矩形"/>
          <p:cNvSpPr/>
          <p:nvPr/>
        </p:nvSpPr>
        <p:spPr>
          <a:xfrm>
            <a:off x="1277767" y="11545977"/>
            <a:ext cx="10779466" cy="6295760"/>
          </a:xfrm>
          <a:prstGeom prst="rect">
            <a:avLst/>
          </a:prstGeom>
          <a:ln>
            <a:solidFill>
              <a:srgbClr val="000000"/>
            </a:solidFill>
            <a:miter lim="400000"/>
          </a:ln>
        </p:spPr>
        <p:txBody>
          <a:bodyPr lIns="8790" tIns="8790" rIns="8790" bIns="8790" anchor="ct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360" name="矩形"/>
          <p:cNvSpPr/>
          <p:nvPr/>
        </p:nvSpPr>
        <p:spPr>
          <a:xfrm>
            <a:off x="1680152" y="12926628"/>
            <a:ext cx="4907521" cy="4142445"/>
          </a:xfrm>
          <a:prstGeom prst="rect">
            <a:avLst/>
          </a:prstGeom>
          <a:ln w="25400">
            <a:solidFill>
              <a:srgbClr val="6559E9"/>
            </a:solidFill>
            <a:miter lim="400000"/>
          </a:ln>
        </p:spPr>
        <p:txBody>
          <a:bodyPr lIns="8790" tIns="8790" rIns="8790" bIns="8790" anchor="ct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361" name="鼻子和口腔护理"/>
          <p:cNvSpPr/>
          <p:nvPr/>
        </p:nvSpPr>
        <p:spPr>
          <a:xfrm>
            <a:off x="2734650" y="12591482"/>
            <a:ext cx="2950979" cy="714126"/>
          </a:xfrm>
          <a:prstGeom prst="rect">
            <a:avLst/>
          </a:prstGeom>
          <a:solidFill>
            <a:srgbClr val="6559E9"/>
          </a:solidFill>
          <a:ln w="12700">
            <a:miter lim="400000"/>
          </a:ln>
        </p:spPr>
        <p:txBody>
          <a:bodyPr lIns="0" tIns="0" rIns="0" bIns="0" anchor="b" anchorCtr="0"/>
          <a:lstStyle>
            <a:lvl1pPr algn="ctr" defTabSz="1134745">
              <a:lnSpc>
                <a:spcPct val="60000"/>
              </a:lnSpc>
              <a:spcBef>
                <a:spcPts val="0"/>
              </a:spcBef>
              <a:defRPr sz="24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pPr algn="ctr"/>
            <a:r>
              <a:rPr>
                <a:latin typeface="Times New Roman" panose="02020603050405020304" charset="0"/>
                <a:ea typeface="Times New Roman" panose="02020603050405020304" charset="0"/>
                <a:cs typeface="Times New Roman" panose="02020603050405020304" charset="0"/>
                <a:sym typeface="Times New Roman" panose="02020603050405020304" charset="0"/>
              </a:rPr>
              <a:t>Nasal &amp; Oral Car</a:t>
            </a:r>
            <a:r>
              <a:rPr lang="en-US">
                <a:latin typeface="Times New Roman" panose="02020603050405020304" charset="0"/>
                <a:ea typeface="Times New Roman" panose="02020603050405020304" charset="0"/>
                <a:cs typeface="Times New Roman" panose="02020603050405020304" charset="0"/>
                <a:sym typeface="Times New Roman" panose="02020603050405020304" charset="0"/>
              </a:rPr>
              <a:t>e</a:t>
            </a:r>
            <a:endParaRPr lang="en-US">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362" name="矩形"/>
          <p:cNvSpPr/>
          <p:nvPr/>
        </p:nvSpPr>
        <p:spPr>
          <a:xfrm>
            <a:off x="6886792" y="12926628"/>
            <a:ext cx="4907522" cy="4142445"/>
          </a:xfrm>
          <a:prstGeom prst="rect">
            <a:avLst/>
          </a:prstGeom>
          <a:ln w="25400">
            <a:solidFill>
              <a:srgbClr val="6559E9"/>
            </a:solidFill>
            <a:miter lim="400000"/>
          </a:ln>
        </p:spPr>
        <p:txBody>
          <a:bodyPr lIns="8790" tIns="8790" rIns="8790" bIns="8790" anchor="ct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363" name="化妆和香水"/>
          <p:cNvSpPr/>
          <p:nvPr/>
        </p:nvSpPr>
        <p:spPr>
          <a:xfrm>
            <a:off x="7865063" y="12591482"/>
            <a:ext cx="2950979" cy="714126"/>
          </a:xfrm>
          <a:prstGeom prst="rect">
            <a:avLst/>
          </a:prstGeom>
          <a:solidFill>
            <a:srgbClr val="6559E9"/>
          </a:solidFill>
          <a:ln w="12700">
            <a:miter lim="400000"/>
          </a:ln>
        </p:spPr>
        <p:txBody>
          <a:bodyPr lIns="0" tIns="0" rIns="0" bIns="0" anchor="b" anchorCtr="0"/>
          <a:lstStyle>
            <a:lvl1pPr algn="ctr" defTabSz="1134745">
              <a:lnSpc>
                <a:spcPct val="60000"/>
              </a:lnSpc>
              <a:spcBef>
                <a:spcPts val="0"/>
              </a:spcBef>
              <a:defRPr sz="24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pPr algn="ctr"/>
            <a:r>
              <a:rPr>
                <a:latin typeface="Times New Roman" panose="02020603050405020304" charset="0"/>
                <a:ea typeface="Times New Roman" panose="02020603050405020304" charset="0"/>
                <a:cs typeface="Times New Roman" panose="02020603050405020304" charset="0"/>
                <a:sym typeface="Times New Roman" panose="02020603050405020304" charset="0"/>
              </a:rPr>
              <a:t>Makeup &amp; Perfume</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364" name="美国消费者最偏好鼻子和口腔护理"/>
          <p:cNvSpPr txBox="1"/>
          <p:nvPr/>
        </p:nvSpPr>
        <p:spPr>
          <a:xfrm>
            <a:off x="1273004" y="526738"/>
            <a:ext cx="11517630" cy="1001395"/>
          </a:xfrm>
          <a:prstGeom prst="rect">
            <a:avLst/>
          </a:prstGeom>
          <a:ln w="12700">
            <a:miter lim="400000"/>
          </a:ln>
        </p:spPr>
        <p:txBody>
          <a:bodyPr wrap="none" lIns="8790" tIns="8790" rIns="8790" bIns="8790">
            <a:spAutoFit/>
          </a:bodyPr>
          <a:lstStyle>
            <a:lvl1pPr>
              <a:lnSpc>
                <a:spcPct val="100000"/>
              </a:lnSpc>
              <a:spcBef>
                <a:spcPts val="0"/>
              </a:spcBef>
              <a:defRPr sz="3200">
                <a:latin typeface="Source Han Sans CN Bold Bold"/>
                <a:ea typeface="Source Han Sans CN Bold Bold"/>
                <a:cs typeface="Source Han Sans CN Bold Bold"/>
                <a:sym typeface="Source Han Sans CN Bold Bold"/>
              </a:defRPr>
            </a:lvl1pPr>
          </a:lstStyle>
          <a:p>
            <a:pPr algn="l"/>
            <a:r>
              <a:rPr b="1">
                <a:solidFill>
                  <a:srgbClr val="625AE3"/>
                </a:solidFill>
                <a:latin typeface="Times New Roman" panose="02020603050405020304" charset="0"/>
                <a:ea typeface="Times New Roman" panose="02020603050405020304" charset="0"/>
              </a:rPr>
              <a:t>American consumers have a preference for nose and oral </a:t>
            </a:r>
            <a:endParaRPr b="1">
              <a:solidFill>
                <a:srgbClr val="625AE3"/>
              </a:solidFill>
              <a:latin typeface="Times New Roman" panose="02020603050405020304" charset="0"/>
              <a:ea typeface="Times New Roman" panose="02020603050405020304" charset="0"/>
            </a:endParaRPr>
          </a:p>
          <a:p>
            <a:pPr algn="l"/>
            <a:r>
              <a:rPr b="1">
                <a:solidFill>
                  <a:srgbClr val="625AE3"/>
                </a:solidFill>
                <a:latin typeface="Times New Roman" panose="02020603050405020304" charset="0"/>
                <a:ea typeface="Times New Roman" panose="02020603050405020304" charset="0"/>
              </a:rPr>
              <a:t>care, and more segmented market demands await to be developed.</a:t>
            </a:r>
            <a:endParaRPr b="1">
              <a:solidFill>
                <a:srgbClr val="625AE3"/>
              </a:solidFill>
              <a:latin typeface="Times New Roman" panose="02020603050405020304" charset="0"/>
              <a:ea typeface="Times New Roman" panose="02020603050405020304" charset="0"/>
            </a:endParaRPr>
          </a:p>
        </p:txBody>
      </p:sp>
      <p:sp>
        <p:nvSpPr>
          <p:cNvPr id="365" name="在美妆个护二级品类中，美国消费者最关注鼻子和口腔护理、化妆和香水、护肤品，三者占比约84%；…"/>
          <p:cNvSpPr txBox="1"/>
          <p:nvPr/>
        </p:nvSpPr>
        <p:spPr>
          <a:xfrm>
            <a:off x="1277620" y="1848485"/>
            <a:ext cx="11170285" cy="2386330"/>
          </a:xfrm>
          <a:prstGeom prst="rect">
            <a:avLst/>
          </a:prstGeom>
          <a:ln w="12700">
            <a:miter lim="400000"/>
          </a:ln>
        </p:spPr>
        <p:txBody>
          <a:bodyPr wrap="square" lIns="8790" tIns="8790" rIns="8790" bIns="8790">
            <a:spAutoFit/>
          </a:bodyPr>
          <a:lstStyle/>
          <a:p>
            <a:pPr>
              <a:lnSpc>
                <a:spcPct val="11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rPr>
              <a:t>From the perspective of the secondary categories of Beauty &amp; Personal Care, different from other national markets that pay more attention to basic skin care, American consumers pay the most attention to nose and oral care. For nose and oral care, American consumers value teeth whitening and oral cleaning the most.</a:t>
            </a:r>
            <a:endParaRPr sz="2000">
              <a:latin typeface="Times New Roman" panose="02020603050405020304" charset="0"/>
              <a:ea typeface="Times New Roman" panose="02020603050405020304" charset="0"/>
              <a:cs typeface="Times New Roman" panose="02020603050405020304" charset="0"/>
            </a:endParaRPr>
          </a:p>
          <a:p>
            <a:pPr>
              <a:lnSpc>
                <a:spcPct val="11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rPr>
              <a:t>Makeup and perfume, and skin care products rank second and third among the secondary categories respectively, and the top three account for about 84%. It is worth noting that from the perspective of keywords, the skin care and beauty needs of men have received the attention of many consumers in the US market.</a:t>
            </a:r>
            <a:endParaRPr sz="2000">
              <a:latin typeface="Times New Roman" panose="02020603050405020304" charset="0"/>
              <a:ea typeface="Times New Roman" panose="02020603050405020304" charset="0"/>
              <a:cs typeface="Times New Roman" panose="02020603050405020304" charset="0"/>
            </a:endParaRPr>
          </a:p>
        </p:txBody>
      </p:sp>
      <p:sp>
        <p:nvSpPr>
          <p:cNvPr id="48" name="文本框 47"/>
          <p:cNvSpPr txBox="1"/>
          <p:nvPr>
            <p:custDataLst>
              <p:tags r:id="rId2"/>
            </p:custDataLst>
          </p:nvPr>
        </p:nvSpPr>
        <p:spPr>
          <a:xfrm>
            <a:off x="2693035" y="17968595"/>
            <a:ext cx="2182495" cy="3365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8790" tIns="8790" rIns="8790" bIns="8790" numCol="1" spcCol="38100" rtlCol="0" anchor="ctr" forceAA="0">
            <a:noAutofit/>
          </a:bodyPr>
          <a:p>
            <a:pPr marL="0" marR="0" indent="0" algn="l" defTabSz="3352800" rtl="0" fontAlgn="auto" latinLnBrk="0" hangingPunct="0">
              <a:lnSpc>
                <a:spcPct val="90000"/>
              </a:lnSpc>
              <a:spcBef>
                <a:spcPts val="6100"/>
              </a:spcBef>
              <a:spcAft>
                <a:spcPts val="0"/>
              </a:spcAft>
              <a:buClrTx/>
              <a:buSzTx/>
              <a:buFontTx/>
              <a:buNone/>
            </a:pPr>
            <a:r>
              <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rPr>
              <a:t>https://echotik.ai</a:t>
            </a:r>
            <a:endPar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endParaRPr>
          </a:p>
        </p:txBody>
      </p:sp>
      <p:sp>
        <p:nvSpPr>
          <p:cNvPr id="174" name="Freeform 8"/>
          <p:cNvSpPr/>
          <p:nvPr>
            <p:custDataLst>
              <p:tags r:id="rId3"/>
            </p:custDataLst>
          </p:nvPr>
        </p:nvSpPr>
        <p:spPr>
          <a:xfrm>
            <a:off x="941705" y="17797145"/>
            <a:ext cx="1655445" cy="672465"/>
          </a:xfrm>
          <a:prstGeom prst="rect">
            <a:avLst/>
          </a:prstGeom>
          <a:blipFill>
            <a:blip r:embed="rId4"/>
            <a:stretch>
              <a:fillRect/>
            </a:stretch>
          </a:blipFill>
          <a:ln w="12700">
            <a:miter lim="400000"/>
          </a:ln>
        </p:spPr>
        <p:txBody>
          <a:bodyPr lIns="0" tIns="0" rIns="0" bIns="0"/>
          <a:p>
            <a:pPr defTabSz="1219200">
              <a:lnSpc>
                <a:spcPct val="100000"/>
              </a:lnSpc>
              <a:spcBef>
                <a:spcPts val="0"/>
              </a:spcBef>
              <a:defRPr sz="2400">
                <a:latin typeface="Calibri" panose="020F0502020204030204"/>
                <a:ea typeface="Calibri" panose="020F0502020204030204"/>
                <a:cs typeface="Calibri" panose="020F0502020204030204"/>
                <a:sym typeface="Calibri" panose="020F0502020204030204"/>
              </a:defRPr>
            </a:pPr>
            <a:endParaRPr>
              <a:latin typeface="Arial Rounded MT Bold" panose="020F0704030504030204" charset="0"/>
              <a:ea typeface="Arial Rounded MT Bold" panose="020F0704030504030204" charset="0"/>
              <a:cs typeface="Arial Rounded MT Bold" panose="020F0704030504030204" charset="0"/>
              <a:sym typeface="Arial Rounded MT Bold" panose="020F0704030504030204" charset="0"/>
            </a:endParaRPr>
          </a:p>
        </p:txBody>
      </p:sp>
      <p:pic>
        <p:nvPicPr>
          <p:cNvPr id="2" name="图片 1"/>
          <p:cNvPicPr>
            <a:picLocks noChangeAspect="1"/>
          </p:cNvPicPr>
          <p:nvPr>
            <p:custDataLst>
              <p:tags r:id="rId5"/>
            </p:custDataLst>
          </p:nvPr>
        </p:nvPicPr>
        <p:blipFill>
          <a:blip r:embed="rId6"/>
          <a:stretch>
            <a:fillRect/>
          </a:stretch>
        </p:blipFill>
        <p:spPr>
          <a:xfrm>
            <a:off x="2310130" y="13996035"/>
            <a:ext cx="3801110" cy="2379345"/>
          </a:xfrm>
          <a:prstGeom prst="rect">
            <a:avLst/>
          </a:prstGeom>
        </p:spPr>
      </p:pic>
      <p:pic>
        <p:nvPicPr>
          <p:cNvPr id="3" name="图片 2"/>
          <p:cNvPicPr>
            <a:picLocks noChangeAspect="1"/>
          </p:cNvPicPr>
          <p:nvPr>
            <p:custDataLst>
              <p:tags r:id="rId7"/>
            </p:custDataLst>
          </p:nvPr>
        </p:nvPicPr>
        <p:blipFill>
          <a:blip r:embed="rId8"/>
          <a:stretch>
            <a:fillRect/>
          </a:stretch>
        </p:blipFill>
        <p:spPr>
          <a:xfrm>
            <a:off x="7070090" y="13996035"/>
            <a:ext cx="4540885" cy="2535555"/>
          </a:xfrm>
          <a:prstGeom prst="rect">
            <a:avLst/>
          </a:prstGeom>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9" name="表格 2"/>
          <p:cNvGraphicFramePr/>
          <p:nvPr>
            <p:custDataLst>
              <p:tags r:id="rId1"/>
            </p:custDataLst>
          </p:nvPr>
        </p:nvGraphicFramePr>
        <p:xfrm>
          <a:off x="1264920" y="6773545"/>
          <a:ext cx="10687050" cy="10303510"/>
        </p:xfrm>
        <a:graphic>
          <a:graphicData uri="http://schemas.openxmlformats.org/drawingml/2006/table">
            <a:tbl>
              <a:tblPr>
                <a:tableStyleId>{4C3C2611-4C71-4FC5-86AE-919BDF0F9419}</a:tableStyleId>
              </a:tblPr>
              <a:tblGrid>
                <a:gridCol w="2271395"/>
                <a:gridCol w="1683385"/>
                <a:gridCol w="1683385"/>
                <a:gridCol w="1683385"/>
                <a:gridCol w="1682750"/>
                <a:gridCol w="1682750"/>
              </a:tblGrid>
              <a:tr h="1210945">
                <a:tc>
                  <a:txBody>
                    <a:bodyPr/>
                    <a:lstStyle/>
                    <a:p>
                      <a:pPr algn="ctr" defTabSz="914400">
                        <a:lnSpc>
                          <a:spcPct val="80000"/>
                        </a:lnSpc>
                        <a:defRPr sz="1800"/>
                      </a:pPr>
                      <a:r>
                        <a:rPr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Store name</a:t>
                      </a:r>
                      <a:endParaRPr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50800">
                      <a:solidFill>
                        <a:srgbClr val="6559E9"/>
                      </a:solidFill>
                      <a:miter lim="400000"/>
                    </a:lnT>
                    <a:lnB w="12700">
                      <a:solidFill>
                        <a:srgbClr val="6559E9">
                          <a:alpha val="50000"/>
                        </a:srgbClr>
                      </a:solidFill>
                      <a:miter lim="400000"/>
                    </a:lnB>
                    <a:solidFill>
                      <a:srgbClr val="6559EA">
                        <a:alpha val="30000"/>
                      </a:srgbClr>
                    </a:solidFill>
                  </a:tcPr>
                </a:tc>
                <a:tc>
                  <a:txBody>
                    <a:bodyPr/>
                    <a:lstStyle/>
                    <a:p>
                      <a:pPr algn="ctr" defTabSz="914400">
                        <a:lnSpc>
                          <a:spcPct val="80000"/>
                        </a:lnSpc>
                        <a:defRPr sz="1800"/>
                      </a:pPr>
                      <a:r>
                        <a:rPr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Type</a:t>
                      </a:r>
                      <a:endParaRPr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50800">
                      <a:solidFill>
                        <a:srgbClr val="6559E9"/>
                      </a:solidFill>
                      <a:miter lim="400000"/>
                    </a:lnT>
                    <a:lnB w="12700">
                      <a:solidFill>
                        <a:srgbClr val="6559E9">
                          <a:alpha val="50000"/>
                        </a:srgbClr>
                      </a:solidFill>
                      <a:miter lim="400000"/>
                    </a:lnB>
                    <a:solidFill>
                      <a:srgbClr val="6559EA">
                        <a:alpha val="30000"/>
                      </a:srgbClr>
                    </a:solidFill>
                  </a:tcPr>
                </a:tc>
                <a:tc>
                  <a:txBody>
                    <a:bodyPr/>
                    <a:lstStyle/>
                    <a:p>
                      <a:pPr algn="ctr" defTabSz="914400">
                        <a:lnSpc>
                          <a:spcPct val="80000"/>
                        </a:lnSpc>
                        <a:defRPr sz="1800"/>
                      </a:pPr>
                      <a:r>
                        <a:rPr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rPr>
                        <a:t>Number of products</a:t>
                      </a:r>
                      <a:endParaRPr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ctr" defTabSz="914400">
                        <a:lnSpc>
                          <a:spcPct val="80000"/>
                        </a:lnSpc>
                        <a:defRPr sz="1800"/>
                      </a:pPr>
                      <a:r>
                        <a:rPr lang="en-US"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rPr>
                        <a:t>(piece)</a:t>
                      </a:r>
                      <a:endParaRPr lang="en-US"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50800">
                      <a:solidFill>
                        <a:srgbClr val="6559E9"/>
                      </a:solidFill>
                      <a:miter lim="400000"/>
                    </a:lnT>
                    <a:lnB w="12700">
                      <a:solidFill>
                        <a:srgbClr val="6559E9">
                          <a:alpha val="50000"/>
                        </a:srgbClr>
                      </a:solidFill>
                      <a:miter lim="400000"/>
                    </a:lnB>
                    <a:solidFill>
                      <a:srgbClr val="6559EA">
                        <a:alpha val="30000"/>
                      </a:srgbClr>
                    </a:solidFill>
                  </a:tcPr>
                </a:tc>
                <a:tc>
                  <a:txBody>
                    <a:bodyPr/>
                    <a:lstStyle/>
                    <a:p>
                      <a:pPr algn="ctr" defTabSz="914400">
                        <a:lnSpc>
                          <a:spcPct val="80000"/>
                        </a:lnSpc>
                        <a:defRPr sz="1800"/>
                      </a:pPr>
                      <a:r>
                        <a:rPr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Sales volume (thousand pieces)</a:t>
                      </a:r>
                      <a:endParaRPr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50800">
                      <a:solidFill>
                        <a:srgbClr val="6559E9"/>
                      </a:solidFill>
                      <a:miter lim="400000"/>
                    </a:lnT>
                    <a:lnB w="12700">
                      <a:solidFill>
                        <a:srgbClr val="6559E9">
                          <a:alpha val="50000"/>
                        </a:srgbClr>
                      </a:solidFill>
                      <a:miter lim="400000"/>
                    </a:lnB>
                    <a:solidFill>
                      <a:srgbClr val="6559EA">
                        <a:alpha val="30000"/>
                      </a:srgbClr>
                    </a:solidFill>
                  </a:tcPr>
                </a:tc>
                <a:tc>
                  <a:txBody>
                    <a:bodyPr/>
                    <a:lstStyle/>
                    <a:p>
                      <a:pPr algn="ctr" defTabSz="914400">
                        <a:lnSpc>
                          <a:spcPct val="80000"/>
                        </a:lnSpc>
                        <a:defRPr sz="1800"/>
                      </a:pPr>
                      <a:r>
                        <a:rPr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rPr>
                        <a:t>GMV (US dollars)</a:t>
                      </a:r>
                      <a:endParaRPr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50800">
                      <a:solidFill>
                        <a:srgbClr val="6559E9"/>
                      </a:solidFill>
                      <a:miter lim="400000"/>
                    </a:lnT>
                    <a:lnB w="12700">
                      <a:solidFill>
                        <a:srgbClr val="6559E9">
                          <a:alpha val="50000"/>
                        </a:srgbClr>
                      </a:solidFill>
                      <a:miter lim="400000"/>
                    </a:lnB>
                    <a:solidFill>
                      <a:srgbClr val="6559EA">
                        <a:alpha val="30000"/>
                      </a:srgbClr>
                    </a:solidFill>
                  </a:tcPr>
                </a:tc>
                <a:tc>
                  <a:txBody>
                    <a:bodyPr/>
                    <a:lstStyle/>
                    <a:p>
                      <a:pPr algn="ctr" defTabSz="914400">
                        <a:lnSpc>
                          <a:spcPct val="80000"/>
                        </a:lnSpc>
                        <a:defRPr sz="1800"/>
                      </a:pPr>
                      <a:r>
                        <a:rPr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rPr>
                        <a:t>Proportion of Beauty &amp; Personal Care in the total store sales</a:t>
                      </a:r>
                      <a:endParaRPr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50800">
                      <a:solidFill>
                        <a:srgbClr val="6559E9"/>
                      </a:solidFill>
                      <a:miter lim="400000"/>
                    </a:lnT>
                    <a:lnB w="12700">
                      <a:solidFill>
                        <a:srgbClr val="6559E9">
                          <a:alpha val="50000"/>
                        </a:srgbClr>
                      </a:solidFill>
                      <a:miter lim="400000"/>
                    </a:lnB>
                    <a:solidFill>
                      <a:srgbClr val="6559EA">
                        <a:alpha val="30000"/>
                      </a:srgbClr>
                    </a:solidFill>
                  </a:tcPr>
                </a:tc>
              </a:tr>
              <a:tr h="909320">
                <a:tc>
                  <a:txBody>
                    <a:bodyPr/>
                    <a:lstStyle/>
                    <a:p>
                      <a:pPr algn="ctr" defTabSz="914400">
                        <a:lnSpc>
                          <a:spcPct val="80000"/>
                        </a:lnSpc>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Tarte Cosmetics</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lang="en-US"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Local</a:t>
                      </a:r>
                      <a:endParaRPr lang="en-US"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75</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124.01</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5.33M</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91.32%</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909320">
                <a:tc>
                  <a:txBody>
                    <a:bodyPr/>
                    <a:lstStyle/>
                    <a:p>
                      <a:pPr algn="ctr" defTabSz="914400">
                        <a:lnSpc>
                          <a:spcPct val="80000"/>
                        </a:lnSpc>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Cocomint Beauty</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Local</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109</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120.81</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2.59M</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99.16%</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909320">
                <a:tc>
                  <a:txBody>
                    <a:bodyPr/>
                    <a:lstStyle/>
                    <a:p>
                      <a:pPr algn="ctr" defTabSz="914400">
                        <a:lnSpc>
                          <a:spcPct val="80000"/>
                        </a:lnSpc>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Jeffree Star Cosmetics</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Local</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153</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169.29</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1.90M</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rPr>
                        <a:t>67.50%</a:t>
                      </a:r>
                      <a:endParaRPr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909320">
                <a:tc>
                  <a:txBody>
                    <a:bodyPr/>
                    <a:lstStyle/>
                    <a:p>
                      <a:pPr algn="ctr" defTabSz="914400">
                        <a:lnSpc>
                          <a:spcPct val="80000"/>
                        </a:lnSpc>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Herfessmartlife</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Local</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8</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66.11</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1.82M</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99.03%</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909320">
                <a:tc>
                  <a:txBody>
                    <a:bodyPr/>
                    <a:lstStyle/>
                    <a:p>
                      <a:pPr algn="ctr" defTabSz="914400">
                        <a:lnSpc>
                          <a:spcPct val="80000"/>
                        </a:lnSpc>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Gopure</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Local</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32</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69.08</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1.81M</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99.28%</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908685">
                <a:tc>
                  <a:txBody>
                    <a:bodyPr/>
                    <a:lstStyle/>
                    <a:p>
                      <a:pPr algn="ctr" defTabSz="914400">
                        <a:lnSpc>
                          <a:spcPct val="80000"/>
                        </a:lnSpc>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simplymandys</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Local</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46</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98.79</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1.78M</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88.01%</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909320">
                <a:tc>
                  <a:txBody>
                    <a:bodyPr/>
                    <a:lstStyle/>
                    <a:p>
                      <a:pPr algn="ctr" defTabSz="914400">
                        <a:lnSpc>
                          <a:spcPct val="80000"/>
                        </a:lnSpc>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The Beachwaver</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Local</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108</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40.01</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1.75M</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rPr>
                        <a:t>45.47%</a:t>
                      </a:r>
                      <a:endParaRPr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909320">
                <a:tc>
                  <a:txBody>
                    <a:bodyPr/>
                    <a:lstStyle/>
                    <a:p>
                      <a:pPr algn="ctr" defTabSz="914400">
                        <a:lnSpc>
                          <a:spcPct val="80000"/>
                        </a:lnSpc>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wavytalk</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Local</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9</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77.90</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1.72M</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99.59%</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909320">
                <a:tc>
                  <a:txBody>
                    <a:bodyPr/>
                    <a:lstStyle/>
                    <a:p>
                      <a:pPr algn="ctr" defTabSz="914400">
                        <a:lnSpc>
                          <a:spcPct val="80000"/>
                        </a:lnSpc>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ONE SIZE BEAUTY</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Local</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32</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71.22</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1.71M</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98.24%</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909320">
                <a:tc>
                  <a:txBody>
                    <a:bodyPr/>
                    <a:lstStyle/>
                    <a:p>
                      <a:pPr algn="ctr" defTabSz="914400">
                        <a:lnSpc>
                          <a:spcPct val="80000"/>
                        </a:lnSpc>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The Ordinary Store</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50800">
                      <a:solidFill>
                        <a:srgbClr val="6559E9"/>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Local</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50800">
                      <a:solidFill>
                        <a:srgbClr val="6559E9"/>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68</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50800">
                      <a:solidFill>
                        <a:srgbClr val="6559E9"/>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146.19</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50800">
                      <a:solidFill>
                        <a:srgbClr val="6559E9"/>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1.62M</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50800">
                      <a:solidFill>
                        <a:srgbClr val="6559E9"/>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97.89%</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50800">
                      <a:solidFill>
                        <a:srgbClr val="6559E9"/>
                      </a:solidFill>
                      <a:miter lim="400000"/>
                    </a:lnB>
                  </a:tcPr>
                </a:tc>
              </a:tr>
            </a:tbl>
          </a:graphicData>
        </a:graphic>
      </p:graphicFrame>
      <p:sp>
        <p:nvSpPr>
          <p:cNvPr id="370" name="2024年5月美妆个护品类TOP10店铺"/>
          <p:cNvSpPr/>
          <p:nvPr/>
        </p:nvSpPr>
        <p:spPr>
          <a:xfrm>
            <a:off x="1269365" y="5800725"/>
            <a:ext cx="10681970" cy="854710"/>
          </a:xfrm>
          <a:prstGeom prst="rect">
            <a:avLst/>
          </a:prstGeom>
          <a:solidFill>
            <a:srgbClr val="6559E9"/>
          </a:solidFill>
          <a:ln w="12700">
            <a:miter lim="400000"/>
          </a:ln>
        </p:spPr>
        <p:txBody>
          <a:bodyPr lIns="8790" tIns="8790" rIns="8790" bIns="8790" anchor="ctr"/>
          <a:lstStyle>
            <a:lvl1pPr algn="ctr" defTabSz="1134745">
              <a:lnSpc>
                <a:spcPct val="100000"/>
              </a:lnSpc>
              <a:spcBef>
                <a:spcPts val="0"/>
              </a:spcBef>
              <a:defRPr sz="28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Top 10 stores in the Beauty &amp; Personal Care category in May 2024</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371" name="美国市场…"/>
          <p:cNvSpPr txBox="1"/>
          <p:nvPr/>
        </p:nvSpPr>
        <p:spPr>
          <a:xfrm>
            <a:off x="1264920" y="791845"/>
            <a:ext cx="11061065" cy="1493520"/>
          </a:xfrm>
          <a:prstGeom prst="rect">
            <a:avLst/>
          </a:prstGeom>
          <a:ln w="12700">
            <a:miter lim="400000"/>
          </a:ln>
        </p:spPr>
        <p:txBody>
          <a:bodyPr wrap="square" lIns="8790" tIns="8790" rIns="8790" bIns="8790">
            <a:spAutoFit/>
          </a:bodyPr>
          <a:lstStyle/>
          <a:p>
            <a:pPr>
              <a:lnSpc>
                <a:spcPct val="100000"/>
              </a:lnSpc>
              <a:spcBef>
                <a:spcPts val="0"/>
              </a:spcBef>
              <a:defRPr sz="3200" u="sng">
                <a:latin typeface="Source Han Sans CN Bold Bold"/>
                <a:ea typeface="Source Han Sans CN Bold Bold"/>
                <a:cs typeface="Source Han Sans CN Bold Bold"/>
                <a:sym typeface="Source Han Sans CN Bold Bold"/>
              </a:defRPr>
            </a:pPr>
            <a:r>
              <a:rPr b="1" u="none" dirty="0">
                <a:solidFill>
                  <a:srgbClr val="625AE3"/>
                </a:solidFill>
                <a:latin typeface="Times New Roman" panose="02020603050405020304" charset="0"/>
                <a:ea typeface="Times New Roman" panose="02020603050405020304" charset="0"/>
                <a:cs typeface="Times New Roman" panose="02020603050405020304" charset="0"/>
              </a:rPr>
              <a:t>The GMV of the top 10 shops is more than 1.6 million dollars</a:t>
            </a:r>
            <a:endParaRPr b="1" u="none" dirty="0">
              <a:solidFill>
                <a:srgbClr val="625AE3"/>
              </a:solidFill>
              <a:latin typeface="Times New Roman" panose="02020603050405020304" charset="0"/>
              <a:ea typeface="Times New Roman" panose="02020603050405020304" charset="0"/>
              <a:cs typeface="Times New Roman" panose="02020603050405020304" charset="0"/>
            </a:endParaRPr>
          </a:p>
          <a:p>
            <a:pPr>
              <a:lnSpc>
                <a:spcPct val="100000"/>
              </a:lnSpc>
              <a:spcBef>
                <a:spcPts val="0"/>
              </a:spcBef>
              <a:defRPr sz="3200" u="sng">
                <a:latin typeface="Source Han Sans CN Bold Bold"/>
                <a:ea typeface="Source Han Sans CN Bold Bold"/>
                <a:cs typeface="Source Han Sans CN Bold Bold"/>
                <a:sym typeface="Source Han Sans CN Bold Bold"/>
              </a:defRPr>
            </a:pPr>
            <a:r>
              <a:rPr b="1" u="none" dirty="0">
                <a:solidFill>
                  <a:srgbClr val="625AE3"/>
                </a:solidFill>
                <a:latin typeface="Times New Roman" panose="02020603050405020304" charset="0"/>
                <a:ea typeface="Times New Roman" panose="02020603050405020304" charset="0"/>
                <a:cs typeface="Times New Roman" panose="02020603050405020304" charset="0"/>
              </a:rPr>
              <a:t>Natural vegan ingredients and no animal testing are the selling points of the hot-selling brands</a:t>
            </a:r>
            <a:r>
              <a:rPr lang="en-US" b="1" u="none" dirty="0">
                <a:solidFill>
                  <a:srgbClr val="625AE3"/>
                </a:solidFill>
                <a:latin typeface="Times New Roman" panose="02020603050405020304" charset="0"/>
                <a:ea typeface="Times New Roman" panose="02020603050405020304" charset="0"/>
                <a:cs typeface="Times New Roman" panose="02020603050405020304" charset="0"/>
              </a:rPr>
              <a:t>.</a:t>
            </a:r>
            <a:endParaRPr lang="en-US" b="1" u="none" dirty="0">
              <a:solidFill>
                <a:srgbClr val="625AE3"/>
              </a:solidFill>
              <a:latin typeface="Times New Roman" panose="02020603050405020304" charset="0"/>
              <a:ea typeface="Times New Roman" panose="02020603050405020304" charset="0"/>
              <a:cs typeface="Times New Roman" panose="02020603050405020304" charset="0"/>
            </a:endParaRPr>
          </a:p>
        </p:txBody>
      </p:sp>
      <p:sp>
        <p:nvSpPr>
          <p:cNvPr id="372" name="泰国美妆个护品类top1小店GMV在500万美元左右，其他小店差距不明显，GMV在160万到260万美元之间；…"/>
          <p:cNvSpPr txBox="1"/>
          <p:nvPr/>
        </p:nvSpPr>
        <p:spPr>
          <a:xfrm>
            <a:off x="1264920" y="2520950"/>
            <a:ext cx="11060430" cy="2724785"/>
          </a:xfrm>
          <a:prstGeom prst="rect">
            <a:avLst/>
          </a:prstGeom>
          <a:ln w="12700">
            <a:miter lim="400000"/>
          </a:ln>
        </p:spPr>
        <p:txBody>
          <a:bodyPr wrap="square" lIns="8790" tIns="8790" rIns="8790" bIns="8790">
            <a:spAutoFit/>
          </a:bodyPr>
          <a:lstStyle/>
          <a:p>
            <a:pPr algn="just">
              <a:lnSpc>
                <a:spcPct val="11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The GMV of the top 1 shop in the US Beauty &amp; Personal Care category is about 5 million dollars, and the gap between other shops is not obvious, with the GMV ranging from 1.6 million to 2.6 million dollars. Among the top 10 shops, all shops are local shops. Eight shops mainly sell Beauty &amp; Personal Care categories, and the GMV accounts for about 90%. The proportion of the Beauty &amp; Personal Care category in the total store sales of other shops is about 45% to 70%.</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just">
              <a:lnSpc>
                <a:spcPct val="11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Among the top 10 stores, brands that claim to use natural vegan ingredients account for the majority; the environmentalism that the brand advocates not using animal testing in the historical origin and entrepreneurial concept has also gradually become the focus of consumers' attention.</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48" name="文本框 47"/>
          <p:cNvSpPr txBox="1"/>
          <p:nvPr>
            <p:custDataLst>
              <p:tags r:id="rId2"/>
            </p:custDataLst>
          </p:nvPr>
        </p:nvSpPr>
        <p:spPr>
          <a:xfrm>
            <a:off x="2693035" y="17968595"/>
            <a:ext cx="2182495" cy="3365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8790" tIns="8790" rIns="8790" bIns="8790" numCol="1" spcCol="38100" rtlCol="0" anchor="ctr" forceAA="0">
            <a:noAutofit/>
          </a:bodyPr>
          <a:p>
            <a:pPr marL="0" marR="0" indent="0" algn="l" defTabSz="3352800" rtl="0" fontAlgn="auto" latinLnBrk="0" hangingPunct="0">
              <a:lnSpc>
                <a:spcPct val="90000"/>
              </a:lnSpc>
              <a:spcBef>
                <a:spcPts val="6100"/>
              </a:spcBef>
              <a:spcAft>
                <a:spcPts val="0"/>
              </a:spcAft>
              <a:buClrTx/>
              <a:buSzTx/>
              <a:buFontTx/>
              <a:buNone/>
            </a:pPr>
            <a:r>
              <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rPr>
              <a:t>https://echotik.ai</a:t>
            </a:r>
            <a:endPar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endParaRPr>
          </a:p>
        </p:txBody>
      </p:sp>
      <p:sp>
        <p:nvSpPr>
          <p:cNvPr id="174" name="Freeform 8"/>
          <p:cNvSpPr/>
          <p:nvPr>
            <p:custDataLst>
              <p:tags r:id="rId3"/>
            </p:custDataLst>
          </p:nvPr>
        </p:nvSpPr>
        <p:spPr>
          <a:xfrm>
            <a:off x="941705" y="17797145"/>
            <a:ext cx="1655445" cy="672465"/>
          </a:xfrm>
          <a:prstGeom prst="rect">
            <a:avLst/>
          </a:prstGeom>
          <a:blipFill>
            <a:blip r:embed="rId4"/>
            <a:stretch>
              <a:fillRect/>
            </a:stretch>
          </a:blipFill>
          <a:ln w="12700">
            <a:miter lim="400000"/>
          </a:ln>
        </p:spPr>
        <p:txBody>
          <a:bodyPr lIns="0" tIns="0" rIns="0" bIns="0"/>
          <a:p>
            <a:pPr defTabSz="1219200">
              <a:lnSpc>
                <a:spcPct val="100000"/>
              </a:lnSpc>
              <a:spcBef>
                <a:spcPts val="0"/>
              </a:spcBef>
              <a:defRPr sz="2400">
                <a:latin typeface="Calibri" panose="020F0502020204030204"/>
                <a:ea typeface="Calibri" panose="020F0502020204030204"/>
                <a:cs typeface="Calibri" panose="020F0502020204030204"/>
                <a:sym typeface="Calibri" panose="020F0502020204030204"/>
              </a:defRPr>
            </a:pPr>
            <a:endParaRPr>
              <a:latin typeface="Arial Rounded MT Bold" panose="020F0704030504030204" charset="0"/>
              <a:ea typeface="Arial Rounded MT Bold" panose="020F0704030504030204" charset="0"/>
              <a:cs typeface="Arial Rounded MT Bold" panose="020F0704030504030204" charset="0"/>
              <a:sym typeface="Arial Rounded MT Bold" panose="020F0704030504030204" charset="0"/>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美国市场"/>
          <p:cNvSpPr txBox="1"/>
          <p:nvPr/>
        </p:nvSpPr>
        <p:spPr>
          <a:xfrm>
            <a:off x="1688294" y="1397958"/>
            <a:ext cx="5875020" cy="508635"/>
          </a:xfrm>
          <a:prstGeom prst="rect">
            <a:avLst/>
          </a:prstGeom>
          <a:ln w="12700">
            <a:miter lim="400000"/>
          </a:ln>
        </p:spPr>
        <p:txBody>
          <a:bodyPr wrap="none" lIns="8790" tIns="8790" rIns="8790" bIns="8790">
            <a:spAutoFit/>
          </a:bodyPr>
          <a:lstStyle>
            <a:lvl1pPr>
              <a:lnSpc>
                <a:spcPct val="100000"/>
              </a:lnSpc>
              <a:spcBef>
                <a:spcPts val="0"/>
              </a:spcBef>
              <a:defRPr sz="3200" u="sng">
                <a:latin typeface="Source Han Sans CN Bold Bold"/>
                <a:ea typeface="Source Han Sans CN Bold Bold"/>
                <a:cs typeface="Source Han Sans CN Bold Bold"/>
                <a:sym typeface="Source Han Sans CN Bold Bold"/>
              </a:defRPr>
            </a:lvl1pPr>
          </a:lstStyle>
          <a:p>
            <a:pPr algn="l"/>
            <a:r>
              <a:rPr>
                <a:solidFill>
                  <a:srgbClr val="625AE3"/>
                </a:solidFill>
                <a:latin typeface="Times New Roman" panose="02020603050405020304" charset="0"/>
                <a:ea typeface="Times New Roman" panose="02020603050405020304" charset="0"/>
              </a:rPr>
              <a:t> Analysis of shops in the US market</a:t>
            </a:r>
            <a:endParaRPr>
              <a:solidFill>
                <a:srgbClr val="625AE3"/>
              </a:solidFill>
              <a:latin typeface="Times New Roman" panose="02020603050405020304" charset="0"/>
              <a:ea typeface="Times New Roman" panose="02020603050405020304" charset="0"/>
            </a:endParaRPr>
          </a:p>
        </p:txBody>
      </p:sp>
      <p:sp>
        <p:nvSpPr>
          <p:cNvPr id="375" name="TOP1：Tarte Cosmetics"/>
          <p:cNvSpPr/>
          <p:nvPr/>
        </p:nvSpPr>
        <p:spPr>
          <a:xfrm>
            <a:off x="3720070" y="2329815"/>
            <a:ext cx="8063427" cy="895947"/>
          </a:xfrm>
          <a:prstGeom prst="roundRect">
            <a:avLst>
              <a:gd name="adj" fmla="val 827"/>
            </a:avLst>
          </a:prstGeom>
          <a:solidFill>
            <a:srgbClr val="6559E9">
              <a:alpha val="74433"/>
            </a:srgbClr>
          </a:solidFill>
          <a:ln w="12700">
            <a:miter lim="400000"/>
          </a:ln>
        </p:spPr>
        <p:txBody>
          <a:bodyPr lIns="228600" tIns="228600" rIns="228600" bIns="228600" anchor="ctr"/>
          <a:lstStyle>
            <a:lvl1pPr algn="ctr" defTabSz="1134745">
              <a:lnSpc>
                <a:spcPct val="100000"/>
              </a:lnSpc>
              <a:spcBef>
                <a:spcPts val="0"/>
              </a:spcBef>
              <a:defRPr sz="28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TOP</a:t>
            </a:r>
            <a:r>
              <a:rPr lang="en-US">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a:latin typeface="Times New Roman" panose="02020603050405020304" charset="0"/>
                <a:ea typeface="Times New Roman" panose="02020603050405020304" charset="0"/>
                <a:cs typeface="Times New Roman" panose="02020603050405020304" charset="0"/>
                <a:sym typeface="Times New Roman" panose="02020603050405020304" charset="0"/>
              </a:rPr>
              <a:t>1：Tarte Cosmetics</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pic>
        <p:nvPicPr>
          <p:cNvPr id="376" name="已粘贴的影片.png" descr="已粘贴的影片.png"/>
          <p:cNvPicPr>
            <a:picLocks noChangeAspect="1"/>
          </p:cNvPicPr>
          <p:nvPr/>
        </p:nvPicPr>
        <p:blipFill>
          <a:blip r:embed="rId2"/>
          <a:srcRect t="17041" b="17041"/>
          <a:stretch>
            <a:fillRect/>
          </a:stretch>
        </p:blipFill>
        <p:spPr>
          <a:xfrm>
            <a:off x="1689100" y="2329815"/>
            <a:ext cx="1370743" cy="903559"/>
          </a:xfrm>
          <a:prstGeom prst="rect">
            <a:avLst/>
          </a:prstGeom>
          <a:ln w="3175">
            <a:miter lim="400000"/>
            <a:headEnd/>
            <a:tailEnd/>
          </a:ln>
        </p:spPr>
      </p:pic>
      <p:grpSp>
        <p:nvGrpSpPr>
          <p:cNvPr id="393" name="成组"/>
          <p:cNvGrpSpPr/>
          <p:nvPr/>
        </p:nvGrpSpPr>
        <p:grpSpPr>
          <a:xfrm>
            <a:off x="1525521" y="10528300"/>
            <a:ext cx="10889615" cy="6804660"/>
            <a:chOff x="0" y="0"/>
            <a:chExt cx="10889614" cy="6804659"/>
          </a:xfrm>
        </p:grpSpPr>
        <p:sp>
          <p:nvSpPr>
            <p:cNvPr id="377" name="圆角矩形"/>
            <p:cNvSpPr/>
            <p:nvPr/>
          </p:nvSpPr>
          <p:spPr>
            <a:xfrm>
              <a:off x="828980" y="3021274"/>
              <a:ext cx="9454978" cy="1645142"/>
            </a:xfrm>
            <a:prstGeom prst="roundRect">
              <a:avLst>
                <a:gd name="adj" fmla="val 11580"/>
              </a:avLst>
            </a:prstGeom>
            <a:solidFill>
              <a:srgbClr val="D5D5D5">
                <a:alpha val="45705"/>
              </a:srgbClr>
            </a:solidFill>
            <a:ln w="12700" cap="flat">
              <a:noFill/>
              <a:miter lim="400000"/>
            </a:ln>
            <a:effectLst/>
          </p:spPr>
          <p:txBody>
            <a:bodyPr wrap="square" lIns="8790" tIns="8790" rIns="8790" bIns="8790" numCol="1" anchor="ctr">
              <a:noAutofit/>
            </a:bodyP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378" name="圆角矩形"/>
            <p:cNvSpPr/>
            <p:nvPr/>
          </p:nvSpPr>
          <p:spPr>
            <a:xfrm>
              <a:off x="828675" y="5001894"/>
              <a:ext cx="9455149" cy="1802765"/>
            </a:xfrm>
            <a:prstGeom prst="roundRect">
              <a:avLst>
                <a:gd name="adj" fmla="val 11580"/>
              </a:avLst>
            </a:prstGeom>
            <a:solidFill>
              <a:srgbClr val="D5D5D5">
                <a:alpha val="45705"/>
              </a:srgbClr>
            </a:solidFill>
            <a:ln w="12700" cap="flat">
              <a:noFill/>
              <a:miter lim="400000"/>
            </a:ln>
            <a:effectLst/>
          </p:spPr>
          <p:txBody>
            <a:bodyPr wrap="square" lIns="8790" tIns="8790" rIns="8790" bIns="8790" numCol="1" anchor="ctr">
              <a:noAutofit/>
            </a:bodyP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379" name="圆角矩形"/>
            <p:cNvSpPr/>
            <p:nvPr/>
          </p:nvSpPr>
          <p:spPr>
            <a:xfrm>
              <a:off x="828980" y="1034432"/>
              <a:ext cx="9454978" cy="1645142"/>
            </a:xfrm>
            <a:prstGeom prst="roundRect">
              <a:avLst>
                <a:gd name="adj" fmla="val 11580"/>
              </a:avLst>
            </a:prstGeom>
            <a:solidFill>
              <a:srgbClr val="D5D5D5">
                <a:alpha val="45705"/>
              </a:srgbClr>
            </a:solidFill>
            <a:ln w="12700" cap="flat">
              <a:noFill/>
              <a:miter lim="400000"/>
            </a:ln>
            <a:effectLst/>
          </p:spPr>
          <p:txBody>
            <a:bodyPr wrap="square" lIns="8790" tIns="8790" rIns="8790" bIns="8790" numCol="1" anchor="ctr">
              <a:noAutofit/>
            </a:bodyP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pic>
          <p:nvPicPr>
            <p:cNvPr id="380" name="已粘贴的影片.png" descr="已粘贴的影片.png"/>
            <p:cNvPicPr>
              <a:picLocks noChangeAspect="1"/>
            </p:cNvPicPr>
            <p:nvPr/>
          </p:nvPicPr>
          <p:blipFill>
            <a:blip r:embed="rId3"/>
            <a:srcRect l="14" r="5"/>
            <a:stretch>
              <a:fillRect/>
            </a:stretch>
          </p:blipFill>
          <p:spPr>
            <a:xfrm>
              <a:off x="3175" y="3024449"/>
              <a:ext cx="1649016" cy="1649341"/>
            </a:xfrm>
            <a:custGeom>
              <a:avLst/>
              <a:gdLst/>
              <a:ahLst/>
              <a:cxnLst>
                <a:cxn ang="0">
                  <a:pos x="wd2" y="hd2"/>
                </a:cxn>
                <a:cxn ang="5400000">
                  <a:pos x="wd2" y="hd2"/>
                </a:cxn>
                <a:cxn ang="10800000">
                  <a:pos x="wd2" y="hd2"/>
                </a:cxn>
                <a:cxn ang="16200000">
                  <a:pos x="wd2" y="hd2"/>
                </a:cxn>
              </a:cxnLst>
              <a:rect l="0" t="0" r="r" b="b"/>
              <a:pathLst>
                <a:path w="21600" h="21600" extrusionOk="0">
                  <a:moveTo>
                    <a:pt x="4637" y="0"/>
                  </a:moveTo>
                  <a:cubicBezTo>
                    <a:pt x="3276" y="0"/>
                    <a:pt x="2463" y="1"/>
                    <a:pt x="1918" y="229"/>
                  </a:cubicBezTo>
                  <a:cubicBezTo>
                    <a:pt x="1134" y="514"/>
                    <a:pt x="514" y="1133"/>
                    <a:pt x="229" y="1918"/>
                  </a:cubicBezTo>
                  <a:cubicBezTo>
                    <a:pt x="1" y="2462"/>
                    <a:pt x="0" y="3275"/>
                    <a:pt x="0" y="4636"/>
                  </a:cubicBezTo>
                  <a:lnTo>
                    <a:pt x="0" y="16964"/>
                  </a:lnTo>
                  <a:cubicBezTo>
                    <a:pt x="0" y="18325"/>
                    <a:pt x="1" y="19138"/>
                    <a:pt x="229" y="19682"/>
                  </a:cubicBezTo>
                  <a:cubicBezTo>
                    <a:pt x="514" y="20467"/>
                    <a:pt x="1134" y="21086"/>
                    <a:pt x="1918" y="21371"/>
                  </a:cubicBezTo>
                  <a:cubicBezTo>
                    <a:pt x="2463" y="21599"/>
                    <a:pt x="3276" y="21600"/>
                    <a:pt x="4637" y="21600"/>
                  </a:cubicBezTo>
                  <a:lnTo>
                    <a:pt x="16963" y="21600"/>
                  </a:lnTo>
                  <a:cubicBezTo>
                    <a:pt x="18324" y="21600"/>
                    <a:pt x="19137" y="21599"/>
                    <a:pt x="19682" y="21371"/>
                  </a:cubicBezTo>
                  <a:cubicBezTo>
                    <a:pt x="20466" y="21086"/>
                    <a:pt x="21086" y="20467"/>
                    <a:pt x="21371" y="19682"/>
                  </a:cubicBezTo>
                  <a:cubicBezTo>
                    <a:pt x="21599" y="19138"/>
                    <a:pt x="21600" y="18325"/>
                    <a:pt x="21600" y="16964"/>
                  </a:cubicBezTo>
                  <a:lnTo>
                    <a:pt x="21600" y="4636"/>
                  </a:lnTo>
                  <a:cubicBezTo>
                    <a:pt x="21600" y="3275"/>
                    <a:pt x="21599" y="2462"/>
                    <a:pt x="21371" y="1918"/>
                  </a:cubicBezTo>
                  <a:cubicBezTo>
                    <a:pt x="21086" y="1133"/>
                    <a:pt x="20466" y="514"/>
                    <a:pt x="19682" y="229"/>
                  </a:cubicBezTo>
                  <a:cubicBezTo>
                    <a:pt x="19137" y="1"/>
                    <a:pt x="18324" y="0"/>
                    <a:pt x="16963" y="0"/>
                  </a:cubicBezTo>
                  <a:lnTo>
                    <a:pt x="4637" y="0"/>
                  </a:lnTo>
                  <a:close/>
                </a:path>
              </a:pathLst>
            </a:custGeom>
            <a:ln w="6350" cap="flat">
              <a:solidFill>
                <a:srgbClr val="8979AF"/>
              </a:solidFill>
              <a:prstDash val="solid"/>
              <a:miter lim="400000"/>
              <a:headEnd/>
              <a:tailEnd/>
            </a:ln>
            <a:effectLst/>
          </p:spPr>
        </p:pic>
        <p:pic>
          <p:nvPicPr>
            <p:cNvPr id="381" name="已粘贴的影片.png" descr="已粘贴的影片.png"/>
            <p:cNvPicPr>
              <a:picLocks noChangeAspect="1"/>
            </p:cNvPicPr>
            <p:nvPr/>
          </p:nvPicPr>
          <p:blipFill>
            <a:blip r:embed="rId4"/>
            <a:srcRect l="14" r="5"/>
            <a:stretch>
              <a:fillRect/>
            </a:stretch>
          </p:blipFill>
          <p:spPr>
            <a:xfrm>
              <a:off x="3175" y="5010260"/>
              <a:ext cx="1649016" cy="1649341"/>
            </a:xfrm>
            <a:custGeom>
              <a:avLst/>
              <a:gdLst/>
              <a:ahLst/>
              <a:cxnLst>
                <a:cxn ang="0">
                  <a:pos x="wd2" y="hd2"/>
                </a:cxn>
                <a:cxn ang="5400000">
                  <a:pos x="wd2" y="hd2"/>
                </a:cxn>
                <a:cxn ang="10800000">
                  <a:pos x="wd2" y="hd2"/>
                </a:cxn>
                <a:cxn ang="16200000">
                  <a:pos x="wd2" y="hd2"/>
                </a:cxn>
              </a:cxnLst>
              <a:rect l="0" t="0" r="r" b="b"/>
              <a:pathLst>
                <a:path w="21600" h="21600" extrusionOk="0">
                  <a:moveTo>
                    <a:pt x="4637" y="0"/>
                  </a:moveTo>
                  <a:cubicBezTo>
                    <a:pt x="3276" y="0"/>
                    <a:pt x="2463" y="1"/>
                    <a:pt x="1918" y="229"/>
                  </a:cubicBezTo>
                  <a:cubicBezTo>
                    <a:pt x="1134" y="514"/>
                    <a:pt x="514" y="1133"/>
                    <a:pt x="229" y="1918"/>
                  </a:cubicBezTo>
                  <a:cubicBezTo>
                    <a:pt x="1" y="2462"/>
                    <a:pt x="0" y="3275"/>
                    <a:pt x="0" y="4636"/>
                  </a:cubicBezTo>
                  <a:lnTo>
                    <a:pt x="0" y="16964"/>
                  </a:lnTo>
                  <a:cubicBezTo>
                    <a:pt x="0" y="18325"/>
                    <a:pt x="1" y="19138"/>
                    <a:pt x="229" y="19682"/>
                  </a:cubicBezTo>
                  <a:cubicBezTo>
                    <a:pt x="514" y="20467"/>
                    <a:pt x="1134" y="21086"/>
                    <a:pt x="1918" y="21371"/>
                  </a:cubicBezTo>
                  <a:cubicBezTo>
                    <a:pt x="2463" y="21599"/>
                    <a:pt x="3276" y="21600"/>
                    <a:pt x="4637" y="21600"/>
                  </a:cubicBezTo>
                  <a:lnTo>
                    <a:pt x="16963" y="21600"/>
                  </a:lnTo>
                  <a:cubicBezTo>
                    <a:pt x="18324" y="21600"/>
                    <a:pt x="19137" y="21599"/>
                    <a:pt x="19682" y="21371"/>
                  </a:cubicBezTo>
                  <a:cubicBezTo>
                    <a:pt x="20466" y="21086"/>
                    <a:pt x="21086" y="20467"/>
                    <a:pt x="21371" y="19682"/>
                  </a:cubicBezTo>
                  <a:cubicBezTo>
                    <a:pt x="21599" y="19138"/>
                    <a:pt x="21600" y="18325"/>
                    <a:pt x="21600" y="16964"/>
                  </a:cubicBezTo>
                  <a:lnTo>
                    <a:pt x="21600" y="4636"/>
                  </a:lnTo>
                  <a:cubicBezTo>
                    <a:pt x="21600" y="3275"/>
                    <a:pt x="21599" y="2462"/>
                    <a:pt x="21371" y="1918"/>
                  </a:cubicBezTo>
                  <a:cubicBezTo>
                    <a:pt x="21086" y="1133"/>
                    <a:pt x="20466" y="514"/>
                    <a:pt x="19682" y="229"/>
                  </a:cubicBezTo>
                  <a:cubicBezTo>
                    <a:pt x="19137" y="1"/>
                    <a:pt x="18324" y="0"/>
                    <a:pt x="16963" y="0"/>
                  </a:cubicBezTo>
                  <a:lnTo>
                    <a:pt x="4637" y="0"/>
                  </a:lnTo>
                  <a:close/>
                </a:path>
              </a:pathLst>
            </a:custGeom>
            <a:ln w="6350" cap="flat">
              <a:solidFill>
                <a:srgbClr val="8979AF"/>
              </a:solidFill>
              <a:prstDash val="solid"/>
              <a:miter lim="400000"/>
              <a:headEnd/>
              <a:tailEnd/>
            </a:ln>
            <a:effectLst/>
          </p:spPr>
        </p:pic>
        <p:pic>
          <p:nvPicPr>
            <p:cNvPr id="382" name="已粘贴的影片.png" descr="已粘贴的影片.png"/>
            <p:cNvPicPr>
              <a:picLocks noChangeAspect="1"/>
            </p:cNvPicPr>
            <p:nvPr/>
          </p:nvPicPr>
          <p:blipFill>
            <a:blip r:embed="rId5"/>
            <a:srcRect l="14" r="5"/>
            <a:stretch>
              <a:fillRect/>
            </a:stretch>
          </p:blipFill>
          <p:spPr>
            <a:xfrm>
              <a:off x="3175" y="1032295"/>
              <a:ext cx="1649016" cy="1649342"/>
            </a:xfrm>
            <a:custGeom>
              <a:avLst/>
              <a:gdLst/>
              <a:ahLst/>
              <a:cxnLst>
                <a:cxn ang="0">
                  <a:pos x="wd2" y="hd2"/>
                </a:cxn>
                <a:cxn ang="5400000">
                  <a:pos x="wd2" y="hd2"/>
                </a:cxn>
                <a:cxn ang="10800000">
                  <a:pos x="wd2" y="hd2"/>
                </a:cxn>
                <a:cxn ang="16200000">
                  <a:pos x="wd2" y="hd2"/>
                </a:cxn>
              </a:cxnLst>
              <a:rect l="0" t="0" r="r" b="b"/>
              <a:pathLst>
                <a:path w="21600" h="21600" extrusionOk="0">
                  <a:moveTo>
                    <a:pt x="4637" y="0"/>
                  </a:moveTo>
                  <a:cubicBezTo>
                    <a:pt x="3276" y="0"/>
                    <a:pt x="2463" y="1"/>
                    <a:pt x="1918" y="229"/>
                  </a:cubicBezTo>
                  <a:cubicBezTo>
                    <a:pt x="1134" y="514"/>
                    <a:pt x="514" y="1133"/>
                    <a:pt x="229" y="1918"/>
                  </a:cubicBezTo>
                  <a:cubicBezTo>
                    <a:pt x="1" y="2462"/>
                    <a:pt x="0" y="3275"/>
                    <a:pt x="0" y="4636"/>
                  </a:cubicBezTo>
                  <a:lnTo>
                    <a:pt x="0" y="16964"/>
                  </a:lnTo>
                  <a:cubicBezTo>
                    <a:pt x="0" y="18325"/>
                    <a:pt x="1" y="19138"/>
                    <a:pt x="229" y="19682"/>
                  </a:cubicBezTo>
                  <a:cubicBezTo>
                    <a:pt x="514" y="20467"/>
                    <a:pt x="1134" y="21086"/>
                    <a:pt x="1918" y="21371"/>
                  </a:cubicBezTo>
                  <a:cubicBezTo>
                    <a:pt x="2463" y="21599"/>
                    <a:pt x="3276" y="21600"/>
                    <a:pt x="4637" y="21600"/>
                  </a:cubicBezTo>
                  <a:lnTo>
                    <a:pt x="16963" y="21600"/>
                  </a:lnTo>
                  <a:cubicBezTo>
                    <a:pt x="18324" y="21600"/>
                    <a:pt x="19137" y="21599"/>
                    <a:pt x="19682" y="21371"/>
                  </a:cubicBezTo>
                  <a:cubicBezTo>
                    <a:pt x="20466" y="21086"/>
                    <a:pt x="21086" y="20467"/>
                    <a:pt x="21371" y="19682"/>
                  </a:cubicBezTo>
                  <a:cubicBezTo>
                    <a:pt x="21599" y="19138"/>
                    <a:pt x="21600" y="18325"/>
                    <a:pt x="21600" y="16964"/>
                  </a:cubicBezTo>
                  <a:lnTo>
                    <a:pt x="21600" y="4636"/>
                  </a:lnTo>
                  <a:cubicBezTo>
                    <a:pt x="21600" y="3275"/>
                    <a:pt x="21599" y="2462"/>
                    <a:pt x="21371" y="1918"/>
                  </a:cubicBezTo>
                  <a:cubicBezTo>
                    <a:pt x="21086" y="1133"/>
                    <a:pt x="20466" y="514"/>
                    <a:pt x="19682" y="229"/>
                  </a:cubicBezTo>
                  <a:cubicBezTo>
                    <a:pt x="19137" y="1"/>
                    <a:pt x="18324" y="0"/>
                    <a:pt x="16963" y="0"/>
                  </a:cubicBezTo>
                  <a:lnTo>
                    <a:pt x="4637" y="0"/>
                  </a:lnTo>
                  <a:close/>
                </a:path>
              </a:pathLst>
            </a:custGeom>
            <a:ln w="6350" cap="flat">
              <a:solidFill>
                <a:srgbClr val="8979AF"/>
              </a:solidFill>
              <a:prstDash val="solid"/>
              <a:miter lim="400000"/>
              <a:headEnd/>
              <a:tailEnd/>
            </a:ln>
            <a:effectLst/>
          </p:spPr>
        </p:pic>
        <p:sp>
          <p:nvSpPr>
            <p:cNvPr id="383" name="价格：$39.00…"/>
            <p:cNvSpPr txBox="1"/>
            <p:nvPr/>
          </p:nvSpPr>
          <p:spPr>
            <a:xfrm>
              <a:off x="2040890" y="1411605"/>
              <a:ext cx="8848724" cy="1123950"/>
            </a:xfrm>
            <a:prstGeom prst="rect">
              <a:avLst/>
            </a:prstGeom>
            <a:noFill/>
            <a:ln w="12700" cap="flat">
              <a:noFill/>
              <a:miter lim="400000"/>
            </a:ln>
            <a:effectLst/>
          </p:spPr>
          <p:txBody>
            <a:bodyPr wrap="square" lIns="8790" tIns="8790" rIns="8790" bIns="8790" numCol="1" anchor="t">
              <a:spAutoFit/>
            </a:bodyPr>
            <a:lstStyle/>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Price: $39.00</a:t>
              </a:r>
              <a:r>
                <a:rPr lang="en-US">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a:latin typeface="Times New Roman" panose="02020603050405020304" charset="0"/>
                  <a:ea typeface="Times New Roman" panose="02020603050405020304" charset="0"/>
                  <a:cs typeface="Times New Roman" panose="02020603050405020304" charset="0"/>
                  <a:sym typeface="Times New Roman" panose="02020603050405020304" charset="0"/>
                </a:rPr>
                <a:t>30-day sales volume: 24.3k</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Number of influencers: 969</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Steady growth in product sales</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385" name="化妆套装"/>
            <p:cNvSpPr/>
            <p:nvPr/>
          </p:nvSpPr>
          <p:spPr>
            <a:xfrm>
              <a:off x="4257712" y="838256"/>
              <a:ext cx="2143959" cy="499209"/>
            </a:xfrm>
            <a:prstGeom prst="rect">
              <a:avLst/>
            </a:prstGeom>
            <a:solidFill>
              <a:srgbClr val="F5BFC3"/>
            </a:solidFill>
            <a:ln w="12700" cap="flat">
              <a:noFill/>
              <a:miter lim="400000"/>
            </a:ln>
            <a:effectLst/>
          </p:spPr>
          <p:txBody>
            <a:bodyPr wrap="square" lIns="0" tIns="0" rIns="0" bIns="0" numCol="1" anchor="ctr">
              <a:noAutofit/>
            </a:bodyPr>
            <a:lstStyle>
              <a:lvl1pPr algn="ctr">
                <a:lnSpc>
                  <a:spcPct val="100000"/>
                </a:lnSpc>
                <a:spcBef>
                  <a:spcPts val="0"/>
                </a:spcBef>
                <a:defRPr sz="24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Cosmetic set</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386" name="化妆套装"/>
            <p:cNvSpPr/>
            <p:nvPr/>
          </p:nvSpPr>
          <p:spPr>
            <a:xfrm>
              <a:off x="4257712" y="2835602"/>
              <a:ext cx="2143959" cy="499209"/>
            </a:xfrm>
            <a:prstGeom prst="rect">
              <a:avLst/>
            </a:prstGeom>
            <a:solidFill>
              <a:srgbClr val="F5BFC3"/>
            </a:solidFill>
            <a:ln w="12700" cap="flat">
              <a:noFill/>
              <a:miter lim="400000"/>
            </a:ln>
            <a:effectLst/>
          </p:spPr>
          <p:txBody>
            <a:bodyPr wrap="square" lIns="0" tIns="0" rIns="0" bIns="0" numCol="1" anchor="ctr">
              <a:noAutofit/>
            </a:bodyPr>
            <a:lstStyle>
              <a:lvl1pPr algn="ctr">
                <a:lnSpc>
                  <a:spcPct val="100000"/>
                </a:lnSpc>
                <a:spcBef>
                  <a:spcPts val="0"/>
                </a:spcBef>
                <a:defRPr sz="24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Cosmetic set</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387" name="化妆套装"/>
            <p:cNvSpPr/>
            <p:nvPr/>
          </p:nvSpPr>
          <p:spPr>
            <a:xfrm>
              <a:off x="4257712" y="4817839"/>
              <a:ext cx="2143959" cy="499209"/>
            </a:xfrm>
            <a:prstGeom prst="rect">
              <a:avLst/>
            </a:prstGeom>
            <a:solidFill>
              <a:srgbClr val="F5BFC3"/>
            </a:solidFill>
            <a:ln w="12700" cap="flat">
              <a:noFill/>
              <a:miter lim="400000"/>
            </a:ln>
            <a:effectLst/>
          </p:spPr>
          <p:txBody>
            <a:bodyPr wrap="square" lIns="0" tIns="0" rIns="0" bIns="0" numCol="1" anchor="ctr">
              <a:noAutofit/>
            </a:bodyPr>
            <a:lstStyle>
              <a:lvl1pPr algn="ctr">
                <a:lnSpc>
                  <a:spcPct val="100000"/>
                </a:lnSpc>
                <a:spcBef>
                  <a:spcPts val="0"/>
                </a:spcBef>
                <a:defRPr sz="24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Cosmetic set</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388" name="价格：$27.30…"/>
            <p:cNvSpPr txBox="1"/>
            <p:nvPr/>
          </p:nvSpPr>
          <p:spPr>
            <a:xfrm>
              <a:off x="2040890" y="3361054"/>
              <a:ext cx="7753984" cy="1123950"/>
            </a:xfrm>
            <a:prstGeom prst="rect">
              <a:avLst/>
            </a:prstGeom>
            <a:noFill/>
            <a:ln w="12700" cap="flat">
              <a:noFill/>
              <a:miter lim="400000"/>
            </a:ln>
            <a:effectLst/>
          </p:spPr>
          <p:txBody>
            <a:bodyPr wrap="square" lIns="8790" tIns="8790" rIns="8790" bIns="8790" numCol="1" anchor="t">
              <a:spAutoFit/>
            </a:bodyPr>
            <a:lstStyle/>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Price: $27.30</a:t>
              </a:r>
              <a:r>
                <a:rPr lang="en-US">
                  <a:latin typeface="Times New Roman" panose="02020603050405020304" charset="0"/>
                  <a:ea typeface="Times New Roman" panose="02020603050405020304" charset="0"/>
                  <a:cs typeface="Times New Roman" panose="02020603050405020304" charset="0"/>
                  <a:sym typeface="Times New Roman" panose="02020603050405020304" charset="0"/>
                </a:rPr>
                <a:t>           3</a:t>
              </a:r>
              <a:r>
                <a:rPr>
                  <a:latin typeface="Times New Roman" panose="02020603050405020304" charset="0"/>
                  <a:ea typeface="Times New Roman" panose="02020603050405020304" charset="0"/>
                  <a:cs typeface="Times New Roman" panose="02020603050405020304" charset="0"/>
                  <a:sym typeface="Times New Roman" panose="02020603050405020304" charset="0"/>
                </a:rPr>
                <a:t>0-day sales volume: 6.4k</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Number of influencers: 239</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Sales continue to increase, but the growth rate slows down.</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391" name="带货达人数：323…"/>
            <p:cNvSpPr txBox="1"/>
            <p:nvPr/>
          </p:nvSpPr>
          <p:spPr>
            <a:xfrm>
              <a:off x="2040890" y="5310504"/>
              <a:ext cx="8115934" cy="1192530"/>
            </a:xfrm>
            <a:prstGeom prst="rect">
              <a:avLst/>
            </a:prstGeom>
            <a:noFill/>
            <a:ln w="12700" cap="flat">
              <a:noFill/>
              <a:miter lim="400000"/>
            </a:ln>
            <a:effectLst/>
          </p:spPr>
          <p:txBody>
            <a:bodyPr wrap="square" lIns="8790" tIns="8790" rIns="8790" bIns="8790" numCol="1" anchor="t">
              <a:noAutofit/>
            </a:bodyPr>
            <a:lstStyle/>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Price: $31.00</a:t>
              </a:r>
              <a:r>
                <a:rPr lang="en-US">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a:latin typeface="Times New Roman" panose="02020603050405020304" charset="0"/>
                  <a:ea typeface="Times New Roman" panose="02020603050405020304" charset="0"/>
                  <a:cs typeface="Times New Roman" panose="02020603050405020304" charset="0"/>
                  <a:sym typeface="Times New Roman" panose="02020603050405020304" charset="0"/>
                </a:rPr>
                <a:t>30-day sales volume: 4.9k</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Number of influencers: 323</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High dependence on promotion, and low sales volume during non-promotion periods.</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392" name="近30天热销产品top3"/>
            <p:cNvSpPr/>
            <p:nvPr/>
          </p:nvSpPr>
          <p:spPr>
            <a:xfrm>
              <a:off x="0" y="0"/>
              <a:ext cx="10283958" cy="763625"/>
            </a:xfrm>
            <a:prstGeom prst="rect">
              <a:avLst/>
            </a:prstGeom>
            <a:solidFill>
              <a:srgbClr val="8C83EF"/>
            </a:solidFill>
            <a:ln w="12700" cap="flat">
              <a:noFill/>
              <a:miter lim="400000"/>
            </a:ln>
            <a:effectLst/>
          </p:spPr>
          <p:txBody>
            <a:bodyPr wrap="square" lIns="8790" tIns="8790" rIns="8790" bIns="8790" numCol="1" anchor="ctr">
              <a:noAutofit/>
            </a:bodyPr>
            <a:lstStyle>
              <a:lvl1pPr algn="ctr" defTabSz="1134745">
                <a:lnSpc>
                  <a:spcPct val="100000"/>
                </a:lnSpc>
                <a:spcBef>
                  <a:spcPts val="0"/>
                </a:spcBef>
                <a:defRPr sz="28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Top 3 best-selling products in the recent 30 days</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grpSp>
      <p:sp>
        <p:nvSpPr>
          <p:cNvPr id="394" name="销售渠道分布"/>
          <p:cNvSpPr txBox="1"/>
          <p:nvPr/>
        </p:nvSpPr>
        <p:spPr>
          <a:xfrm>
            <a:off x="1295313" y="6782223"/>
            <a:ext cx="3630295" cy="385445"/>
          </a:xfrm>
          <a:prstGeom prst="rect">
            <a:avLst/>
          </a:prstGeom>
          <a:ln w="12700">
            <a:miter lim="400000"/>
          </a:ln>
        </p:spPr>
        <p:txBody>
          <a:bodyPr wrap="none" lIns="8790" tIns="8790" rIns="8790" bIns="8790" anchor="ctr">
            <a:spAutoFit/>
          </a:bodyPr>
          <a:lstStyle>
            <a:lvl1pPr algn="ctr" defTabSz="1134745">
              <a:lnSpc>
                <a:spcPct val="100000"/>
              </a:lnSpc>
              <a:spcBef>
                <a:spcPts val="0"/>
              </a:spcBef>
              <a:defRPr sz="2400">
                <a:latin typeface="Source Han Sans CN Bold Bold"/>
                <a:ea typeface="Source Han Sans CN Bold Bold"/>
                <a:cs typeface="Source Han Sans CN Bold Bold"/>
                <a:sym typeface="Source Han Sans CN Bold Bold"/>
              </a:defRPr>
            </a:lvl1pPr>
          </a:lstStyle>
          <a:p>
            <a:pPr algn="ctr"/>
            <a:r>
              <a:rPr>
                <a:solidFill>
                  <a:srgbClr val="625AE3"/>
                </a:solidFill>
                <a:latin typeface="Times New Roman" panose="02020603050405020304" charset="0"/>
                <a:ea typeface="Times New Roman" panose="02020603050405020304" charset="0"/>
              </a:rPr>
              <a:t>Distribution of sales channels</a:t>
            </a:r>
            <a:endParaRPr>
              <a:solidFill>
                <a:srgbClr val="625AE3"/>
              </a:solidFill>
              <a:latin typeface="Times New Roman" panose="02020603050405020304" charset="0"/>
              <a:ea typeface="Times New Roman" panose="02020603050405020304" charset="0"/>
            </a:endParaRPr>
          </a:p>
        </p:txBody>
      </p:sp>
      <p:sp>
        <p:nvSpPr>
          <p:cNvPr id="395" name="带货达人趋势"/>
          <p:cNvSpPr txBox="1"/>
          <p:nvPr/>
        </p:nvSpPr>
        <p:spPr>
          <a:xfrm>
            <a:off x="6569075" y="6767830"/>
            <a:ext cx="3621405" cy="400050"/>
          </a:xfrm>
          <a:prstGeom prst="rect">
            <a:avLst/>
          </a:prstGeom>
          <a:ln w="12700">
            <a:miter lim="400000"/>
          </a:ln>
        </p:spPr>
        <p:txBody>
          <a:bodyPr wrap="none" lIns="8790" tIns="8790" rIns="8790" bIns="8790" anchor="ctr">
            <a:noAutofit/>
          </a:bodyPr>
          <a:lstStyle>
            <a:lvl1pPr algn="ctr" defTabSz="1134745">
              <a:lnSpc>
                <a:spcPct val="100000"/>
              </a:lnSpc>
              <a:spcBef>
                <a:spcPts val="0"/>
              </a:spcBef>
              <a:defRPr sz="2400">
                <a:latin typeface="Source Han Sans CN Bold Bold"/>
                <a:ea typeface="Source Han Sans CN Bold Bold"/>
                <a:cs typeface="Source Han Sans CN Bold Bold"/>
                <a:sym typeface="Source Han Sans CN Bold Bold"/>
              </a:defRPr>
            </a:lvl1pPr>
          </a:lstStyle>
          <a:p>
            <a:pPr algn="ctr"/>
            <a:r>
              <a:rPr>
                <a:solidFill>
                  <a:srgbClr val="625AE3"/>
                </a:solidFill>
                <a:latin typeface="Times New Roman" panose="02020603050405020304" charset="0"/>
                <a:ea typeface="Times New Roman" panose="02020603050405020304" charset="0"/>
              </a:rPr>
              <a:t>Related Influencers Trend</a:t>
            </a:r>
            <a:endParaRPr>
              <a:solidFill>
                <a:srgbClr val="625AE3"/>
              </a:solidFill>
              <a:latin typeface="Times New Roman" panose="02020603050405020304" charset="0"/>
              <a:ea typeface="Times New Roman" panose="02020603050405020304" charset="0"/>
            </a:endParaRPr>
          </a:p>
        </p:txBody>
      </p:sp>
      <p:pic>
        <p:nvPicPr>
          <p:cNvPr id="397" name="已粘贴的影片.png" descr="已粘贴的影片.png"/>
          <p:cNvPicPr>
            <a:picLocks noChangeAspect="1"/>
          </p:cNvPicPr>
          <p:nvPr/>
        </p:nvPicPr>
        <p:blipFill>
          <a:blip r:embed="rId6"/>
          <a:srcRect t="49" b="49"/>
          <a:stretch>
            <a:fillRect/>
          </a:stretch>
        </p:blipFill>
        <p:spPr>
          <a:xfrm>
            <a:off x="5145405" y="7560310"/>
            <a:ext cx="6536690" cy="2628900"/>
          </a:xfrm>
          <a:prstGeom prst="rect">
            <a:avLst/>
          </a:prstGeom>
          <a:ln w="3175">
            <a:miter lim="400000"/>
            <a:headEnd/>
            <a:tailEnd/>
          </a:ln>
        </p:spPr>
      </p:pic>
      <p:graphicFrame>
        <p:nvGraphicFramePr>
          <p:cNvPr id="398" name="二维饼图"/>
          <p:cNvGraphicFramePr/>
          <p:nvPr/>
        </p:nvGraphicFramePr>
        <p:xfrm>
          <a:off x="1525521" y="7222690"/>
          <a:ext cx="3169877" cy="3169877"/>
        </p:xfrm>
        <a:graphic>
          <a:graphicData uri="http://schemas.openxmlformats.org/drawingml/2006/chart">
            <c:chart xmlns:c="http://schemas.openxmlformats.org/drawingml/2006/chart" xmlns:r="http://schemas.openxmlformats.org/officeDocument/2006/relationships" r:id="rId1"/>
          </a:graphicData>
        </a:graphic>
      </p:graphicFrame>
      <p:sp>
        <p:nvSpPr>
          <p:cNvPr id="399" name="商品价格分布在$11.00-$68.00，平均价格为$29.06。主要销售方式是视频带货，关联达人数11.2k，视频数34.3k，直播数7.3k。小店主打化妆品套装，通过不同价位、不同类型的组合商品满足顾客需求。"/>
          <p:cNvSpPr txBox="1"/>
          <p:nvPr/>
        </p:nvSpPr>
        <p:spPr>
          <a:xfrm>
            <a:off x="1688465" y="3304540"/>
            <a:ext cx="10279380" cy="2971165"/>
          </a:xfrm>
          <a:prstGeom prst="rect">
            <a:avLst/>
          </a:prstGeom>
          <a:ln w="12700">
            <a:miter lim="400000"/>
          </a:ln>
        </p:spPr>
        <p:txBody>
          <a:bodyPr wrap="square" lIns="8790" tIns="8790" rIns="8790" bIns="8790">
            <a:spAutoFit/>
          </a:bodyPr>
          <a:lstStyle>
            <a:lvl1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pPr algn="just">
              <a:lnSpc>
                <a:spcPct val="120000"/>
              </a:lnSpc>
              <a:spcAft>
                <a:spcPts val="0"/>
              </a:spcAft>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Tarte Cosmetics is an American makeup brand established in 1999, with North America as the market center. The Kose Group acquired it nine years ago as part of its globalization strategy. Nowadays, this brand has already become the revenue pillar of the group's makeup sector. After entering the TikTok local shop in 2023, Tarte Cosmetics often ranks at the top. On TikTok, the product prices of this brand range from $11 to $68, and the average price is $29.06. The main sales method is video promotion with goods, with 11.2k associated influencers, 34.3k videos, and 7.3k live broadcasts. The shop mainly promotes cosmetic sets and meets the needs of customers through combination products of different prices and types.</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48" name="文本框 47"/>
          <p:cNvSpPr txBox="1"/>
          <p:nvPr>
            <p:custDataLst>
              <p:tags r:id="rId7"/>
            </p:custDataLst>
          </p:nvPr>
        </p:nvSpPr>
        <p:spPr>
          <a:xfrm>
            <a:off x="2693035" y="17968595"/>
            <a:ext cx="2182495" cy="3365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8790" tIns="8790" rIns="8790" bIns="8790" numCol="1" spcCol="38100" rtlCol="0" anchor="ctr" forceAA="0">
            <a:noAutofit/>
          </a:bodyPr>
          <a:p>
            <a:pPr marL="0" marR="0" indent="0" algn="l" defTabSz="3352800" rtl="0" fontAlgn="auto" latinLnBrk="0" hangingPunct="0">
              <a:lnSpc>
                <a:spcPct val="90000"/>
              </a:lnSpc>
              <a:spcBef>
                <a:spcPts val="6100"/>
              </a:spcBef>
              <a:spcAft>
                <a:spcPts val="0"/>
              </a:spcAft>
              <a:buClrTx/>
              <a:buSzTx/>
              <a:buFontTx/>
              <a:buNone/>
            </a:pPr>
            <a:r>
              <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rPr>
              <a:t>https://echotik.ai</a:t>
            </a:r>
            <a:endPar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endParaRPr>
          </a:p>
        </p:txBody>
      </p:sp>
      <p:sp>
        <p:nvSpPr>
          <p:cNvPr id="174" name="Freeform 8"/>
          <p:cNvSpPr/>
          <p:nvPr>
            <p:custDataLst>
              <p:tags r:id="rId8"/>
            </p:custDataLst>
          </p:nvPr>
        </p:nvSpPr>
        <p:spPr>
          <a:xfrm>
            <a:off x="941705" y="17797145"/>
            <a:ext cx="1655445" cy="672465"/>
          </a:xfrm>
          <a:prstGeom prst="rect">
            <a:avLst/>
          </a:prstGeom>
          <a:blipFill>
            <a:blip r:embed="rId9"/>
            <a:stretch>
              <a:fillRect/>
            </a:stretch>
          </a:blipFill>
          <a:ln w="12700">
            <a:miter lim="400000"/>
          </a:ln>
        </p:spPr>
        <p:txBody>
          <a:bodyPr lIns="0" tIns="0" rIns="0" bIns="0"/>
          <a:p>
            <a:pPr defTabSz="1219200">
              <a:lnSpc>
                <a:spcPct val="100000"/>
              </a:lnSpc>
              <a:spcBef>
                <a:spcPts val="0"/>
              </a:spcBef>
              <a:defRPr sz="2400">
                <a:latin typeface="Calibri" panose="020F0502020204030204"/>
                <a:ea typeface="Calibri" panose="020F0502020204030204"/>
                <a:cs typeface="Calibri" panose="020F0502020204030204"/>
                <a:sym typeface="Calibri" panose="020F0502020204030204"/>
              </a:defRPr>
            </a:pPr>
            <a:endParaRPr>
              <a:latin typeface="Arial Rounded MT Bold" panose="020F0704030504030204" charset="0"/>
              <a:ea typeface="Arial Rounded MT Bold" panose="020F0704030504030204" charset="0"/>
              <a:cs typeface="Arial Rounded MT Bold" panose="020F0704030504030204" charset="0"/>
              <a:sym typeface="Arial Rounded MT Bold" panose="020F0704030504030204" charset="0"/>
            </a:endParaRPr>
          </a:p>
        </p:txBody>
      </p:sp>
      <p:pic>
        <p:nvPicPr>
          <p:cNvPr id="2" name="图片 1"/>
          <p:cNvPicPr>
            <a:picLocks noChangeAspect="1"/>
          </p:cNvPicPr>
          <p:nvPr>
            <p:custDataLst>
              <p:tags r:id="rId10"/>
            </p:custDataLst>
          </p:nvPr>
        </p:nvPicPr>
        <p:blipFill>
          <a:blip r:embed="rId11"/>
          <a:stretch>
            <a:fillRect/>
          </a:stretch>
        </p:blipFill>
        <p:spPr>
          <a:xfrm>
            <a:off x="3655060" y="8148955"/>
            <a:ext cx="1539875" cy="1398270"/>
          </a:xfrm>
          <a:prstGeom prst="rect">
            <a:avLst/>
          </a:prstGeom>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TOP2：Cocomint Beauty"/>
          <p:cNvSpPr/>
          <p:nvPr/>
        </p:nvSpPr>
        <p:spPr>
          <a:xfrm>
            <a:off x="3720070" y="2595880"/>
            <a:ext cx="8063427" cy="895947"/>
          </a:xfrm>
          <a:prstGeom prst="roundRect">
            <a:avLst>
              <a:gd name="adj" fmla="val 0"/>
            </a:avLst>
          </a:prstGeom>
          <a:solidFill>
            <a:srgbClr val="6559E9">
              <a:alpha val="74433"/>
            </a:srgbClr>
          </a:solidFill>
          <a:ln w="12700">
            <a:miter lim="400000"/>
          </a:ln>
        </p:spPr>
        <p:txBody>
          <a:bodyPr lIns="228600" tIns="228600" rIns="228600" bIns="228600" anchor="ctr"/>
          <a:lstStyle>
            <a:lvl1pPr algn="ctr" defTabSz="1134745">
              <a:lnSpc>
                <a:spcPct val="100000"/>
              </a:lnSpc>
              <a:spcBef>
                <a:spcPts val="0"/>
              </a:spcBef>
              <a:defRPr sz="28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TOP</a:t>
            </a:r>
            <a:r>
              <a:rPr lang="en-US">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a:latin typeface="Times New Roman" panose="02020603050405020304" charset="0"/>
                <a:ea typeface="Times New Roman" panose="02020603050405020304" charset="0"/>
                <a:cs typeface="Times New Roman" panose="02020603050405020304" charset="0"/>
                <a:sym typeface="Times New Roman" panose="02020603050405020304" charset="0"/>
              </a:rPr>
              <a:t>2：Cocomint Beauty</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pic>
        <p:nvPicPr>
          <p:cNvPr id="403" name="已粘贴的影片.png" descr="已粘贴的影片.png"/>
          <p:cNvPicPr>
            <a:picLocks noChangeAspect="1"/>
          </p:cNvPicPr>
          <p:nvPr/>
        </p:nvPicPr>
        <p:blipFill>
          <a:blip r:embed="rId2"/>
          <a:srcRect t="17041" b="17041"/>
          <a:stretch>
            <a:fillRect/>
          </a:stretch>
        </p:blipFill>
        <p:spPr>
          <a:xfrm>
            <a:off x="1689100" y="2595880"/>
            <a:ext cx="1852670" cy="1221233"/>
          </a:xfrm>
          <a:prstGeom prst="rect">
            <a:avLst/>
          </a:prstGeom>
          <a:ln w="3175">
            <a:miter lim="400000"/>
            <a:headEnd/>
            <a:tailEnd/>
          </a:ln>
        </p:spPr>
      </p:pic>
      <p:grpSp>
        <p:nvGrpSpPr>
          <p:cNvPr id="420" name="成组"/>
          <p:cNvGrpSpPr/>
          <p:nvPr/>
        </p:nvGrpSpPr>
        <p:grpSpPr>
          <a:xfrm>
            <a:off x="1525521" y="10528300"/>
            <a:ext cx="11421110" cy="6659602"/>
            <a:chOff x="0" y="0"/>
            <a:chExt cx="11421109" cy="6659601"/>
          </a:xfrm>
        </p:grpSpPr>
        <p:sp>
          <p:nvSpPr>
            <p:cNvPr id="404" name="圆角矩形"/>
            <p:cNvSpPr/>
            <p:nvPr/>
          </p:nvSpPr>
          <p:spPr>
            <a:xfrm>
              <a:off x="828980" y="3021274"/>
              <a:ext cx="9454978" cy="1645142"/>
            </a:xfrm>
            <a:prstGeom prst="roundRect">
              <a:avLst>
                <a:gd name="adj" fmla="val 11580"/>
              </a:avLst>
            </a:prstGeom>
            <a:solidFill>
              <a:srgbClr val="D5D5D5">
                <a:alpha val="45705"/>
              </a:srgbClr>
            </a:solidFill>
            <a:ln w="12700" cap="flat">
              <a:noFill/>
              <a:miter lim="400000"/>
            </a:ln>
            <a:effectLst/>
          </p:spPr>
          <p:txBody>
            <a:bodyPr wrap="square" lIns="8790" tIns="8790" rIns="8790" bIns="8790" numCol="1" anchor="ctr">
              <a:noAutofit/>
            </a:bodyP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405" name="圆角矩形"/>
            <p:cNvSpPr/>
            <p:nvPr/>
          </p:nvSpPr>
          <p:spPr>
            <a:xfrm>
              <a:off x="828980" y="5001775"/>
              <a:ext cx="9454978" cy="1645142"/>
            </a:xfrm>
            <a:prstGeom prst="roundRect">
              <a:avLst>
                <a:gd name="adj" fmla="val 11580"/>
              </a:avLst>
            </a:prstGeom>
            <a:solidFill>
              <a:srgbClr val="D5D5D5">
                <a:alpha val="45705"/>
              </a:srgbClr>
            </a:solidFill>
            <a:ln w="12700" cap="flat">
              <a:noFill/>
              <a:miter lim="400000"/>
            </a:ln>
            <a:effectLst/>
          </p:spPr>
          <p:txBody>
            <a:bodyPr wrap="square" lIns="8790" tIns="8790" rIns="8790" bIns="8790" numCol="1" anchor="ctr">
              <a:noAutofit/>
            </a:bodyP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406" name="圆角矩形"/>
            <p:cNvSpPr/>
            <p:nvPr/>
          </p:nvSpPr>
          <p:spPr>
            <a:xfrm>
              <a:off x="828980" y="1034432"/>
              <a:ext cx="9454978" cy="1645142"/>
            </a:xfrm>
            <a:prstGeom prst="roundRect">
              <a:avLst>
                <a:gd name="adj" fmla="val 11580"/>
              </a:avLst>
            </a:prstGeom>
            <a:solidFill>
              <a:srgbClr val="D5D5D5">
                <a:alpha val="45705"/>
              </a:srgbClr>
            </a:solidFill>
            <a:ln w="12700" cap="flat">
              <a:noFill/>
              <a:miter lim="400000"/>
            </a:ln>
            <a:effectLst/>
          </p:spPr>
          <p:txBody>
            <a:bodyPr wrap="square" lIns="8790" tIns="8790" rIns="8790" bIns="8790" numCol="1" anchor="ctr">
              <a:noAutofit/>
            </a:bodyP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pic>
          <p:nvPicPr>
            <p:cNvPr id="407" name="已粘贴的影片.png" descr="已粘贴的影片.png"/>
            <p:cNvPicPr>
              <a:picLocks noChangeAspect="1"/>
            </p:cNvPicPr>
            <p:nvPr/>
          </p:nvPicPr>
          <p:blipFill>
            <a:blip r:embed="rId3"/>
            <a:srcRect l="14" r="5"/>
            <a:stretch>
              <a:fillRect/>
            </a:stretch>
          </p:blipFill>
          <p:spPr>
            <a:xfrm>
              <a:off x="3175" y="3024449"/>
              <a:ext cx="1649016" cy="1649341"/>
            </a:xfrm>
            <a:custGeom>
              <a:avLst/>
              <a:gdLst/>
              <a:ahLst/>
              <a:cxnLst>
                <a:cxn ang="0">
                  <a:pos x="wd2" y="hd2"/>
                </a:cxn>
                <a:cxn ang="5400000">
                  <a:pos x="wd2" y="hd2"/>
                </a:cxn>
                <a:cxn ang="10800000">
                  <a:pos x="wd2" y="hd2"/>
                </a:cxn>
                <a:cxn ang="16200000">
                  <a:pos x="wd2" y="hd2"/>
                </a:cxn>
              </a:cxnLst>
              <a:rect l="0" t="0" r="r" b="b"/>
              <a:pathLst>
                <a:path w="21600" h="21600" extrusionOk="0">
                  <a:moveTo>
                    <a:pt x="4637" y="0"/>
                  </a:moveTo>
                  <a:cubicBezTo>
                    <a:pt x="3276" y="0"/>
                    <a:pt x="2463" y="1"/>
                    <a:pt x="1918" y="229"/>
                  </a:cubicBezTo>
                  <a:cubicBezTo>
                    <a:pt x="1134" y="514"/>
                    <a:pt x="514" y="1133"/>
                    <a:pt x="229" y="1918"/>
                  </a:cubicBezTo>
                  <a:cubicBezTo>
                    <a:pt x="1" y="2462"/>
                    <a:pt x="0" y="3275"/>
                    <a:pt x="0" y="4636"/>
                  </a:cubicBezTo>
                  <a:lnTo>
                    <a:pt x="0" y="16964"/>
                  </a:lnTo>
                  <a:cubicBezTo>
                    <a:pt x="0" y="18325"/>
                    <a:pt x="1" y="19138"/>
                    <a:pt x="229" y="19682"/>
                  </a:cubicBezTo>
                  <a:cubicBezTo>
                    <a:pt x="514" y="20467"/>
                    <a:pt x="1134" y="21086"/>
                    <a:pt x="1918" y="21371"/>
                  </a:cubicBezTo>
                  <a:cubicBezTo>
                    <a:pt x="2463" y="21599"/>
                    <a:pt x="3276" y="21600"/>
                    <a:pt x="4637" y="21600"/>
                  </a:cubicBezTo>
                  <a:lnTo>
                    <a:pt x="16963" y="21600"/>
                  </a:lnTo>
                  <a:cubicBezTo>
                    <a:pt x="18324" y="21600"/>
                    <a:pt x="19137" y="21599"/>
                    <a:pt x="19682" y="21371"/>
                  </a:cubicBezTo>
                  <a:cubicBezTo>
                    <a:pt x="20466" y="21086"/>
                    <a:pt x="21086" y="20467"/>
                    <a:pt x="21371" y="19682"/>
                  </a:cubicBezTo>
                  <a:cubicBezTo>
                    <a:pt x="21599" y="19138"/>
                    <a:pt x="21600" y="18325"/>
                    <a:pt x="21600" y="16964"/>
                  </a:cubicBezTo>
                  <a:lnTo>
                    <a:pt x="21600" y="4636"/>
                  </a:lnTo>
                  <a:cubicBezTo>
                    <a:pt x="21600" y="3275"/>
                    <a:pt x="21599" y="2462"/>
                    <a:pt x="21371" y="1918"/>
                  </a:cubicBezTo>
                  <a:cubicBezTo>
                    <a:pt x="21086" y="1133"/>
                    <a:pt x="20466" y="514"/>
                    <a:pt x="19682" y="229"/>
                  </a:cubicBezTo>
                  <a:cubicBezTo>
                    <a:pt x="19137" y="1"/>
                    <a:pt x="18324" y="0"/>
                    <a:pt x="16963" y="0"/>
                  </a:cubicBezTo>
                  <a:lnTo>
                    <a:pt x="4637" y="0"/>
                  </a:lnTo>
                  <a:close/>
                </a:path>
              </a:pathLst>
            </a:custGeom>
            <a:ln w="6350" cap="flat">
              <a:solidFill>
                <a:srgbClr val="8979AF"/>
              </a:solidFill>
              <a:prstDash val="solid"/>
              <a:miter lim="400000"/>
              <a:headEnd/>
              <a:tailEnd/>
            </a:ln>
            <a:effectLst/>
          </p:spPr>
        </p:pic>
        <p:pic>
          <p:nvPicPr>
            <p:cNvPr id="408" name="已粘贴的影片.png" descr="已粘贴的影片.png"/>
            <p:cNvPicPr>
              <a:picLocks noChangeAspect="1"/>
            </p:cNvPicPr>
            <p:nvPr/>
          </p:nvPicPr>
          <p:blipFill>
            <a:blip r:embed="rId4"/>
            <a:srcRect l="14" r="5"/>
            <a:stretch>
              <a:fillRect/>
            </a:stretch>
          </p:blipFill>
          <p:spPr>
            <a:xfrm>
              <a:off x="3175" y="5010260"/>
              <a:ext cx="1649016" cy="1649341"/>
            </a:xfrm>
            <a:custGeom>
              <a:avLst/>
              <a:gdLst/>
              <a:ahLst/>
              <a:cxnLst>
                <a:cxn ang="0">
                  <a:pos x="wd2" y="hd2"/>
                </a:cxn>
                <a:cxn ang="5400000">
                  <a:pos x="wd2" y="hd2"/>
                </a:cxn>
                <a:cxn ang="10800000">
                  <a:pos x="wd2" y="hd2"/>
                </a:cxn>
                <a:cxn ang="16200000">
                  <a:pos x="wd2" y="hd2"/>
                </a:cxn>
              </a:cxnLst>
              <a:rect l="0" t="0" r="r" b="b"/>
              <a:pathLst>
                <a:path w="21600" h="21600" extrusionOk="0">
                  <a:moveTo>
                    <a:pt x="4637" y="0"/>
                  </a:moveTo>
                  <a:cubicBezTo>
                    <a:pt x="3276" y="0"/>
                    <a:pt x="2463" y="1"/>
                    <a:pt x="1918" y="229"/>
                  </a:cubicBezTo>
                  <a:cubicBezTo>
                    <a:pt x="1134" y="514"/>
                    <a:pt x="514" y="1133"/>
                    <a:pt x="229" y="1918"/>
                  </a:cubicBezTo>
                  <a:cubicBezTo>
                    <a:pt x="1" y="2462"/>
                    <a:pt x="0" y="3275"/>
                    <a:pt x="0" y="4636"/>
                  </a:cubicBezTo>
                  <a:lnTo>
                    <a:pt x="0" y="16964"/>
                  </a:lnTo>
                  <a:cubicBezTo>
                    <a:pt x="0" y="18325"/>
                    <a:pt x="1" y="19138"/>
                    <a:pt x="229" y="19682"/>
                  </a:cubicBezTo>
                  <a:cubicBezTo>
                    <a:pt x="514" y="20467"/>
                    <a:pt x="1134" y="21086"/>
                    <a:pt x="1918" y="21371"/>
                  </a:cubicBezTo>
                  <a:cubicBezTo>
                    <a:pt x="2463" y="21599"/>
                    <a:pt x="3276" y="21600"/>
                    <a:pt x="4637" y="21600"/>
                  </a:cubicBezTo>
                  <a:lnTo>
                    <a:pt x="16963" y="21600"/>
                  </a:lnTo>
                  <a:cubicBezTo>
                    <a:pt x="18324" y="21600"/>
                    <a:pt x="19137" y="21599"/>
                    <a:pt x="19682" y="21371"/>
                  </a:cubicBezTo>
                  <a:cubicBezTo>
                    <a:pt x="20466" y="21086"/>
                    <a:pt x="21086" y="20467"/>
                    <a:pt x="21371" y="19682"/>
                  </a:cubicBezTo>
                  <a:cubicBezTo>
                    <a:pt x="21599" y="19138"/>
                    <a:pt x="21600" y="18325"/>
                    <a:pt x="21600" y="16964"/>
                  </a:cubicBezTo>
                  <a:lnTo>
                    <a:pt x="21600" y="4636"/>
                  </a:lnTo>
                  <a:cubicBezTo>
                    <a:pt x="21600" y="3275"/>
                    <a:pt x="21599" y="2462"/>
                    <a:pt x="21371" y="1918"/>
                  </a:cubicBezTo>
                  <a:cubicBezTo>
                    <a:pt x="21086" y="1133"/>
                    <a:pt x="20466" y="514"/>
                    <a:pt x="19682" y="229"/>
                  </a:cubicBezTo>
                  <a:cubicBezTo>
                    <a:pt x="19137" y="1"/>
                    <a:pt x="18324" y="0"/>
                    <a:pt x="16963" y="0"/>
                  </a:cubicBezTo>
                  <a:lnTo>
                    <a:pt x="4637" y="0"/>
                  </a:lnTo>
                  <a:close/>
                </a:path>
              </a:pathLst>
            </a:custGeom>
            <a:ln w="6350" cap="flat">
              <a:solidFill>
                <a:srgbClr val="8979AF"/>
              </a:solidFill>
              <a:prstDash val="solid"/>
              <a:miter lim="400000"/>
              <a:headEnd/>
              <a:tailEnd/>
            </a:ln>
            <a:effectLst/>
          </p:spPr>
        </p:pic>
        <p:pic>
          <p:nvPicPr>
            <p:cNvPr id="409" name="已粘贴的影片.png" descr="已粘贴的影片.png"/>
            <p:cNvPicPr>
              <a:picLocks noChangeAspect="1"/>
            </p:cNvPicPr>
            <p:nvPr/>
          </p:nvPicPr>
          <p:blipFill>
            <a:blip r:embed="rId5"/>
            <a:srcRect l="14" r="5"/>
            <a:stretch>
              <a:fillRect/>
            </a:stretch>
          </p:blipFill>
          <p:spPr>
            <a:xfrm>
              <a:off x="3175" y="1032295"/>
              <a:ext cx="1649016" cy="1649342"/>
            </a:xfrm>
            <a:custGeom>
              <a:avLst/>
              <a:gdLst/>
              <a:ahLst/>
              <a:cxnLst>
                <a:cxn ang="0">
                  <a:pos x="wd2" y="hd2"/>
                </a:cxn>
                <a:cxn ang="5400000">
                  <a:pos x="wd2" y="hd2"/>
                </a:cxn>
                <a:cxn ang="10800000">
                  <a:pos x="wd2" y="hd2"/>
                </a:cxn>
                <a:cxn ang="16200000">
                  <a:pos x="wd2" y="hd2"/>
                </a:cxn>
              </a:cxnLst>
              <a:rect l="0" t="0" r="r" b="b"/>
              <a:pathLst>
                <a:path w="21600" h="21600" extrusionOk="0">
                  <a:moveTo>
                    <a:pt x="4637" y="0"/>
                  </a:moveTo>
                  <a:cubicBezTo>
                    <a:pt x="3276" y="0"/>
                    <a:pt x="2463" y="1"/>
                    <a:pt x="1918" y="229"/>
                  </a:cubicBezTo>
                  <a:cubicBezTo>
                    <a:pt x="1134" y="514"/>
                    <a:pt x="514" y="1133"/>
                    <a:pt x="229" y="1918"/>
                  </a:cubicBezTo>
                  <a:cubicBezTo>
                    <a:pt x="1" y="2462"/>
                    <a:pt x="0" y="3275"/>
                    <a:pt x="0" y="4636"/>
                  </a:cubicBezTo>
                  <a:lnTo>
                    <a:pt x="0" y="16964"/>
                  </a:lnTo>
                  <a:cubicBezTo>
                    <a:pt x="0" y="18325"/>
                    <a:pt x="1" y="19138"/>
                    <a:pt x="229" y="19682"/>
                  </a:cubicBezTo>
                  <a:cubicBezTo>
                    <a:pt x="514" y="20467"/>
                    <a:pt x="1134" y="21086"/>
                    <a:pt x="1918" y="21371"/>
                  </a:cubicBezTo>
                  <a:cubicBezTo>
                    <a:pt x="2463" y="21599"/>
                    <a:pt x="3276" y="21600"/>
                    <a:pt x="4637" y="21600"/>
                  </a:cubicBezTo>
                  <a:lnTo>
                    <a:pt x="16963" y="21600"/>
                  </a:lnTo>
                  <a:cubicBezTo>
                    <a:pt x="18324" y="21600"/>
                    <a:pt x="19137" y="21599"/>
                    <a:pt x="19682" y="21371"/>
                  </a:cubicBezTo>
                  <a:cubicBezTo>
                    <a:pt x="20466" y="21086"/>
                    <a:pt x="21086" y="20467"/>
                    <a:pt x="21371" y="19682"/>
                  </a:cubicBezTo>
                  <a:cubicBezTo>
                    <a:pt x="21599" y="19138"/>
                    <a:pt x="21600" y="18325"/>
                    <a:pt x="21600" y="16964"/>
                  </a:cubicBezTo>
                  <a:lnTo>
                    <a:pt x="21600" y="4636"/>
                  </a:lnTo>
                  <a:cubicBezTo>
                    <a:pt x="21600" y="3275"/>
                    <a:pt x="21599" y="2462"/>
                    <a:pt x="21371" y="1918"/>
                  </a:cubicBezTo>
                  <a:cubicBezTo>
                    <a:pt x="21086" y="1133"/>
                    <a:pt x="20466" y="514"/>
                    <a:pt x="19682" y="229"/>
                  </a:cubicBezTo>
                  <a:cubicBezTo>
                    <a:pt x="19137" y="1"/>
                    <a:pt x="18324" y="0"/>
                    <a:pt x="16963" y="0"/>
                  </a:cubicBezTo>
                  <a:lnTo>
                    <a:pt x="4637" y="0"/>
                  </a:lnTo>
                  <a:close/>
                </a:path>
              </a:pathLst>
            </a:custGeom>
            <a:ln w="6350" cap="flat">
              <a:solidFill>
                <a:srgbClr val="8979AF"/>
              </a:solidFill>
              <a:prstDash val="solid"/>
              <a:miter lim="400000"/>
              <a:headEnd/>
              <a:tailEnd/>
            </a:ln>
            <a:effectLst/>
          </p:spPr>
        </p:pic>
        <p:sp>
          <p:nvSpPr>
            <p:cNvPr id="410" name="价格：$25.57…"/>
            <p:cNvSpPr txBox="1"/>
            <p:nvPr/>
          </p:nvSpPr>
          <p:spPr>
            <a:xfrm>
              <a:off x="2014220" y="1411605"/>
              <a:ext cx="7689849" cy="1123950"/>
            </a:xfrm>
            <a:prstGeom prst="rect">
              <a:avLst/>
            </a:prstGeom>
            <a:noFill/>
            <a:ln w="12700" cap="flat">
              <a:noFill/>
              <a:miter lim="400000"/>
            </a:ln>
            <a:effectLst/>
          </p:spPr>
          <p:txBody>
            <a:bodyPr wrap="square" lIns="8790" tIns="8790" rIns="8790" bIns="8790" numCol="1" anchor="t">
              <a:spAutoFit/>
            </a:bodyPr>
            <a:lstStyle/>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Price: $25.57</a:t>
              </a:r>
              <a:r>
                <a:rPr lang="en-US">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a:latin typeface="Times New Roman" panose="02020603050405020304" charset="0"/>
                  <a:ea typeface="Times New Roman" panose="02020603050405020304" charset="0"/>
                  <a:cs typeface="Times New Roman" panose="02020603050405020304" charset="0"/>
                  <a:sym typeface="Times New Roman" panose="02020603050405020304" charset="0"/>
                </a:rPr>
                <a:t>Number of influencers: 1.1k</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30-day sales volume: 56.1k</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The sales growth trend has slowed down in the recent month.</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412" name="面膜"/>
            <p:cNvSpPr/>
            <p:nvPr/>
          </p:nvSpPr>
          <p:spPr>
            <a:xfrm>
              <a:off x="4257712" y="838256"/>
              <a:ext cx="2143959" cy="499209"/>
            </a:xfrm>
            <a:prstGeom prst="rect">
              <a:avLst/>
            </a:prstGeom>
            <a:solidFill>
              <a:srgbClr val="F5BFC3"/>
            </a:solidFill>
            <a:ln w="12700" cap="flat">
              <a:noFill/>
              <a:miter lim="400000"/>
            </a:ln>
            <a:effectLst/>
          </p:spPr>
          <p:txBody>
            <a:bodyPr wrap="square" lIns="0" tIns="0" rIns="0" bIns="0" numCol="1" anchor="ctr">
              <a:noAutofit/>
            </a:bodyPr>
            <a:lstStyle>
              <a:lvl1pPr algn="ctr">
                <a:lnSpc>
                  <a:spcPct val="100000"/>
                </a:lnSpc>
                <a:spcBef>
                  <a:spcPts val="0"/>
                </a:spcBef>
                <a:defRPr sz="24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Facial mask</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413" name="防晒霜"/>
            <p:cNvSpPr/>
            <p:nvPr/>
          </p:nvSpPr>
          <p:spPr>
            <a:xfrm>
              <a:off x="4257712" y="2835602"/>
              <a:ext cx="2143959" cy="499209"/>
            </a:xfrm>
            <a:prstGeom prst="rect">
              <a:avLst/>
            </a:prstGeom>
            <a:solidFill>
              <a:srgbClr val="F5BFC3"/>
            </a:solidFill>
            <a:ln w="12700" cap="flat">
              <a:noFill/>
              <a:miter lim="400000"/>
            </a:ln>
            <a:effectLst/>
          </p:spPr>
          <p:txBody>
            <a:bodyPr wrap="square" lIns="0" tIns="0" rIns="0" bIns="0" numCol="1" anchor="ctr">
              <a:noAutofit/>
            </a:bodyPr>
            <a:lstStyle>
              <a:lvl1pPr algn="ctr">
                <a:lnSpc>
                  <a:spcPct val="100000"/>
                </a:lnSpc>
                <a:spcBef>
                  <a:spcPts val="0"/>
                </a:spcBef>
                <a:defRPr sz="24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Sunblock</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414" name="眼部精华"/>
            <p:cNvSpPr/>
            <p:nvPr/>
          </p:nvSpPr>
          <p:spPr>
            <a:xfrm>
              <a:off x="4257712" y="4817839"/>
              <a:ext cx="2143959" cy="499209"/>
            </a:xfrm>
            <a:prstGeom prst="rect">
              <a:avLst/>
            </a:prstGeom>
            <a:solidFill>
              <a:srgbClr val="F5BFC3"/>
            </a:solidFill>
            <a:ln w="12700" cap="flat">
              <a:noFill/>
              <a:miter lim="400000"/>
            </a:ln>
            <a:effectLst/>
          </p:spPr>
          <p:txBody>
            <a:bodyPr wrap="square" lIns="0" tIns="0" rIns="0" bIns="0" numCol="1" anchor="ctr">
              <a:noAutofit/>
            </a:bodyPr>
            <a:lstStyle>
              <a:lvl1pPr algn="ctr">
                <a:lnSpc>
                  <a:spcPct val="100000"/>
                </a:lnSpc>
                <a:spcBef>
                  <a:spcPts val="0"/>
                </a:spcBef>
                <a:defRPr sz="24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Eye essence</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415" name="价格：$15.89…"/>
            <p:cNvSpPr txBox="1"/>
            <p:nvPr/>
          </p:nvSpPr>
          <p:spPr>
            <a:xfrm>
              <a:off x="2016760" y="3361054"/>
              <a:ext cx="9404349" cy="1123950"/>
            </a:xfrm>
            <a:prstGeom prst="rect">
              <a:avLst/>
            </a:prstGeom>
            <a:noFill/>
            <a:ln w="12700" cap="flat">
              <a:noFill/>
              <a:miter lim="400000"/>
            </a:ln>
            <a:effectLst/>
          </p:spPr>
          <p:txBody>
            <a:bodyPr wrap="square" lIns="8790" tIns="8790" rIns="8790" bIns="8790" numCol="1" anchor="t">
              <a:spAutoFit/>
            </a:bodyPr>
            <a:lstStyle/>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Price: $15.89</a:t>
              </a:r>
              <a:r>
                <a:rPr lang="en-US">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a:latin typeface="Times New Roman" panose="02020603050405020304" charset="0"/>
                  <a:ea typeface="Times New Roman" panose="02020603050405020304" charset="0"/>
                  <a:cs typeface="Times New Roman" panose="02020603050405020304" charset="0"/>
                  <a:sym typeface="Times New Roman" panose="02020603050405020304" charset="0"/>
                </a:rPr>
                <a:t>Number of influencers: 211</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30-day sales volume: 16.6k</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The total sales in the past six months have steadily increased.</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417" name="价格：$10.79…"/>
            <p:cNvSpPr txBox="1"/>
            <p:nvPr/>
          </p:nvSpPr>
          <p:spPr>
            <a:xfrm>
              <a:off x="2016760" y="5310504"/>
              <a:ext cx="7821929" cy="1123950"/>
            </a:xfrm>
            <a:prstGeom prst="rect">
              <a:avLst/>
            </a:prstGeom>
            <a:noFill/>
            <a:ln w="12700" cap="flat">
              <a:noFill/>
              <a:miter lim="400000"/>
            </a:ln>
            <a:effectLst/>
          </p:spPr>
          <p:txBody>
            <a:bodyPr wrap="square" lIns="8790" tIns="8790" rIns="8790" bIns="8790" numCol="1" anchor="t">
              <a:spAutoFit/>
            </a:bodyPr>
            <a:lstStyle/>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Price: $10.79</a:t>
              </a:r>
              <a:r>
                <a:rPr lang="en-US">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a:latin typeface="Times New Roman" panose="02020603050405020304" charset="0"/>
                  <a:ea typeface="Times New Roman" panose="02020603050405020304" charset="0"/>
                  <a:cs typeface="Times New Roman" panose="02020603050405020304" charset="0"/>
                  <a:sym typeface="Times New Roman" panose="02020603050405020304" charset="0"/>
                </a:rPr>
                <a:t>Number of influencers: 95</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30-day sales volume: 5.2k</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The total sales in the past six months have steadily increased.</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419" name="近30天热销产品top3"/>
            <p:cNvSpPr/>
            <p:nvPr/>
          </p:nvSpPr>
          <p:spPr>
            <a:xfrm>
              <a:off x="0" y="0"/>
              <a:ext cx="10283958" cy="763625"/>
            </a:xfrm>
            <a:prstGeom prst="rect">
              <a:avLst/>
            </a:prstGeom>
            <a:solidFill>
              <a:srgbClr val="8C83EF"/>
            </a:solidFill>
            <a:ln w="12700" cap="flat">
              <a:noFill/>
              <a:miter lim="400000"/>
            </a:ln>
            <a:effectLst/>
          </p:spPr>
          <p:txBody>
            <a:bodyPr wrap="square" lIns="8790" tIns="8790" rIns="8790" bIns="8790" numCol="1" anchor="ctr">
              <a:noAutofit/>
            </a:bodyPr>
            <a:lstStyle>
              <a:lvl1pPr algn="ctr" defTabSz="1134745">
                <a:lnSpc>
                  <a:spcPct val="100000"/>
                </a:lnSpc>
                <a:spcBef>
                  <a:spcPts val="0"/>
                </a:spcBef>
                <a:defRPr sz="28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Top 3 best-selling products in the recent 30 days</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grpSp>
      <p:grpSp>
        <p:nvGrpSpPr>
          <p:cNvPr id="426" name="成组"/>
          <p:cNvGrpSpPr/>
          <p:nvPr/>
        </p:nvGrpSpPr>
        <p:grpSpPr>
          <a:xfrm>
            <a:off x="1358538" y="6634514"/>
            <a:ext cx="10779468" cy="3804369"/>
            <a:chOff x="0" y="137160"/>
            <a:chExt cx="10779466" cy="3804367"/>
          </a:xfrm>
        </p:grpSpPr>
        <p:sp>
          <p:nvSpPr>
            <p:cNvPr id="421" name="销售渠道分布"/>
            <p:cNvSpPr txBox="1"/>
            <p:nvPr/>
          </p:nvSpPr>
          <p:spPr>
            <a:xfrm>
              <a:off x="36369" y="536329"/>
              <a:ext cx="3630294" cy="385445"/>
            </a:xfrm>
            <a:prstGeom prst="rect">
              <a:avLst/>
            </a:prstGeom>
            <a:noFill/>
            <a:ln w="12700" cap="flat">
              <a:noFill/>
              <a:miter lim="400000"/>
            </a:ln>
            <a:effectLst/>
          </p:spPr>
          <p:txBody>
            <a:bodyPr wrap="none" lIns="8790" tIns="8790" rIns="8790" bIns="8790" numCol="1" anchor="ctr">
              <a:spAutoFit/>
            </a:bodyPr>
            <a:lstStyle>
              <a:lvl1pPr algn="ctr" defTabSz="1134745">
                <a:lnSpc>
                  <a:spcPct val="100000"/>
                </a:lnSpc>
                <a:spcBef>
                  <a:spcPts val="0"/>
                </a:spcBef>
                <a:defRPr sz="2400">
                  <a:latin typeface="Source Han Sans CN Bold Bold"/>
                  <a:ea typeface="Source Han Sans CN Bold Bold"/>
                  <a:cs typeface="Source Han Sans CN Bold Bold"/>
                  <a:sym typeface="Source Han Sans CN Bold Bold"/>
                </a:defRPr>
              </a:lvl1pPr>
            </a:lstStyle>
            <a:p>
              <a:pPr algn="ctr"/>
              <a:r>
                <a:rPr>
                  <a:solidFill>
                    <a:srgbClr val="625AE3"/>
                  </a:solidFill>
                  <a:latin typeface="Times New Roman" panose="02020603050405020304" charset="0"/>
                  <a:ea typeface="Times New Roman" panose="02020603050405020304" charset="0"/>
                </a:rPr>
                <a:t>Distribution of sales channels</a:t>
              </a:r>
              <a:endParaRPr>
                <a:solidFill>
                  <a:srgbClr val="625AE3"/>
                </a:solidFill>
                <a:latin typeface="Times New Roman" panose="02020603050405020304" charset="0"/>
                <a:ea typeface="Times New Roman" panose="02020603050405020304" charset="0"/>
              </a:endParaRPr>
            </a:p>
          </p:txBody>
        </p:sp>
        <p:sp>
          <p:nvSpPr>
            <p:cNvPr id="422" name="带货达人趋势"/>
            <p:cNvSpPr txBox="1"/>
            <p:nvPr/>
          </p:nvSpPr>
          <p:spPr>
            <a:xfrm>
              <a:off x="5462576" y="536329"/>
              <a:ext cx="3316604" cy="385445"/>
            </a:xfrm>
            <a:prstGeom prst="rect">
              <a:avLst/>
            </a:prstGeom>
            <a:noFill/>
            <a:ln w="12700" cap="flat">
              <a:noFill/>
              <a:miter lim="400000"/>
            </a:ln>
            <a:effectLst/>
          </p:spPr>
          <p:txBody>
            <a:bodyPr wrap="none" lIns="8790" tIns="8790" rIns="8790" bIns="8790" numCol="1" anchor="ctr">
              <a:spAutoFit/>
            </a:bodyPr>
            <a:lstStyle>
              <a:lvl1pPr algn="ctr" defTabSz="1134745">
                <a:lnSpc>
                  <a:spcPct val="100000"/>
                </a:lnSpc>
                <a:spcBef>
                  <a:spcPts val="0"/>
                </a:spcBef>
                <a:defRPr sz="2400">
                  <a:latin typeface="Source Han Sans CN Bold Bold"/>
                  <a:ea typeface="Source Han Sans CN Bold Bold"/>
                  <a:cs typeface="Source Han Sans CN Bold Bold"/>
                  <a:sym typeface="Source Han Sans CN Bold Bold"/>
                </a:defRPr>
              </a:lvl1pPr>
            </a:lstStyle>
            <a:p>
              <a:pPr algn="ctr"/>
              <a:r>
                <a:rPr>
                  <a:solidFill>
                    <a:srgbClr val="625AE3"/>
                  </a:solidFill>
                  <a:latin typeface="Times New Roman" panose="02020603050405020304" charset="0"/>
                  <a:ea typeface="Times New Roman" panose="02020603050405020304" charset="0"/>
                </a:rPr>
                <a:t>Related Influencers Trends</a:t>
              </a:r>
              <a:endParaRPr>
                <a:solidFill>
                  <a:srgbClr val="625AE3"/>
                </a:solidFill>
                <a:latin typeface="Times New Roman" panose="02020603050405020304" charset="0"/>
                <a:ea typeface="Times New Roman" panose="02020603050405020304" charset="0"/>
              </a:endParaRPr>
            </a:p>
          </p:txBody>
        </p:sp>
        <p:sp>
          <p:nvSpPr>
            <p:cNvPr id="423" name="矩形"/>
            <p:cNvSpPr/>
            <p:nvPr/>
          </p:nvSpPr>
          <p:spPr>
            <a:xfrm>
              <a:off x="0" y="137160"/>
              <a:ext cx="10779466" cy="3758311"/>
            </a:xfrm>
            <a:prstGeom prst="rect">
              <a:avLst/>
            </a:prstGeom>
            <a:noFill/>
            <a:ln w="9525" cap="flat">
              <a:noFill/>
              <a:prstDash val="solid"/>
              <a:miter lim="400000"/>
            </a:ln>
            <a:effectLst/>
          </p:spPr>
          <p:txBody>
            <a:bodyPr wrap="square" lIns="8790" tIns="8790" rIns="8790" bIns="8790" numCol="1" anchor="ctr">
              <a:noAutofit/>
            </a:bodyP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pic>
          <p:nvPicPr>
            <p:cNvPr id="424" name="已粘贴的影片.png" descr="已粘贴的影片.png"/>
            <p:cNvPicPr>
              <a:picLocks noChangeAspect="1"/>
            </p:cNvPicPr>
            <p:nvPr/>
          </p:nvPicPr>
          <p:blipFill>
            <a:blip r:embed="rId6"/>
            <a:srcRect t="6942" b="13037"/>
            <a:stretch>
              <a:fillRect/>
            </a:stretch>
          </p:blipFill>
          <p:spPr>
            <a:xfrm>
              <a:off x="3818616" y="1313780"/>
              <a:ext cx="6603999" cy="2442844"/>
            </a:xfrm>
            <a:prstGeom prst="rect">
              <a:avLst/>
            </a:prstGeom>
            <a:ln w="3175" cap="flat">
              <a:noFill/>
              <a:miter lim="400000"/>
              <a:headEnd/>
              <a:tailEnd/>
            </a:ln>
            <a:effectLst/>
          </p:spPr>
        </p:pic>
        <p:graphicFrame>
          <p:nvGraphicFramePr>
            <p:cNvPr id="425" name="二维饼图"/>
            <p:cNvGraphicFramePr/>
            <p:nvPr/>
          </p:nvGraphicFramePr>
          <p:xfrm>
            <a:off x="471724" y="1181944"/>
            <a:ext cx="2759584" cy="2759583"/>
          </p:xfrm>
          <a:graphic>
            <a:graphicData uri="http://schemas.openxmlformats.org/drawingml/2006/chart">
              <c:chart xmlns:c="http://schemas.openxmlformats.org/drawingml/2006/chart" xmlns:r="http://schemas.openxmlformats.org/officeDocument/2006/relationships" r:id="rId1"/>
            </a:graphicData>
          </a:graphic>
        </p:graphicFrame>
      </p:grpSp>
      <p:sp>
        <p:nvSpPr>
          <p:cNvPr id="427" name="商品价格分布在$3.49-$69.99，平均价格为$20.60。主要销售方式是视频带货，关联达人数5.5k，视频数11.2k，直播数3.4k。小店成交金额中达人带货占比较高，近三月关联达人增长约3倍。"/>
          <p:cNvSpPr txBox="1"/>
          <p:nvPr/>
        </p:nvSpPr>
        <p:spPr>
          <a:xfrm>
            <a:off x="1416050" y="3538855"/>
            <a:ext cx="10721975" cy="3103245"/>
          </a:xfrm>
          <a:prstGeom prst="rect">
            <a:avLst/>
          </a:prstGeom>
          <a:ln w="12700">
            <a:miter lim="400000"/>
          </a:ln>
        </p:spPr>
        <p:txBody>
          <a:bodyPr wrap="square" lIns="8790" tIns="8790" rIns="8790" bIns="8790">
            <a:noAutofit/>
          </a:bodyPr>
          <a:lstStyle>
            <a:lvl1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pPr algn="just">
              <a:lnSpc>
                <a:spcPct val="110000"/>
              </a:lnSpc>
              <a:spcAft>
                <a:spcPts val="0"/>
              </a:spcAft>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Cocomint Beauty was founded in 2015 by Jane Collins, who is a skincare enthusiast passionate about natural and sustainable beauty products. Due to the natural ingredients and the concept of environmentally friendly skincare, it has received the attention of consumers from many countries and regions in Europe, America and Asia. This brand mainly sells through online channels, and offline mainly through the layout of collection stores and channel shops to increase product awareness.</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just">
              <a:lnSpc>
                <a:spcPct val="110000"/>
              </a:lnSpc>
              <a:spcAft>
                <a:spcPts val="0"/>
              </a:spcAft>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 On TikTok, the product prices range from $3.49 to $69.99, and the average price is $20.60. The main sales method is video promotion with goods, with 5.5k associated influencers, 11.2k videos, and 3.4k live broadcasts. In the transaction amount of the shop, the proportion of influencer promotion with goods is relatively high, and the associated influencers have increased by about 3 times in the past three months.</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48" name="文本框 47"/>
          <p:cNvSpPr txBox="1"/>
          <p:nvPr>
            <p:custDataLst>
              <p:tags r:id="rId7"/>
            </p:custDataLst>
          </p:nvPr>
        </p:nvSpPr>
        <p:spPr>
          <a:xfrm>
            <a:off x="2693035" y="17968595"/>
            <a:ext cx="2182495" cy="3365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8790" tIns="8790" rIns="8790" bIns="8790" numCol="1" spcCol="38100" rtlCol="0" anchor="ctr" forceAA="0">
            <a:noAutofit/>
          </a:bodyPr>
          <a:p>
            <a:pPr marL="0" marR="0" indent="0" algn="l" defTabSz="3352800" rtl="0" fontAlgn="auto" latinLnBrk="0" hangingPunct="0">
              <a:lnSpc>
                <a:spcPct val="90000"/>
              </a:lnSpc>
              <a:spcBef>
                <a:spcPts val="6100"/>
              </a:spcBef>
              <a:spcAft>
                <a:spcPts val="0"/>
              </a:spcAft>
              <a:buClrTx/>
              <a:buSzTx/>
              <a:buFontTx/>
              <a:buNone/>
            </a:pPr>
            <a:r>
              <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rPr>
              <a:t>https://echotik.ai</a:t>
            </a:r>
            <a:endPar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endParaRPr>
          </a:p>
        </p:txBody>
      </p:sp>
      <p:sp>
        <p:nvSpPr>
          <p:cNvPr id="174" name="Freeform 8"/>
          <p:cNvSpPr/>
          <p:nvPr>
            <p:custDataLst>
              <p:tags r:id="rId8"/>
            </p:custDataLst>
          </p:nvPr>
        </p:nvSpPr>
        <p:spPr>
          <a:xfrm>
            <a:off x="941705" y="17797145"/>
            <a:ext cx="1655445" cy="672465"/>
          </a:xfrm>
          <a:prstGeom prst="rect">
            <a:avLst/>
          </a:prstGeom>
          <a:blipFill>
            <a:blip r:embed="rId9"/>
            <a:stretch>
              <a:fillRect/>
            </a:stretch>
          </a:blipFill>
          <a:ln w="12700">
            <a:miter lim="400000"/>
          </a:ln>
        </p:spPr>
        <p:txBody>
          <a:bodyPr lIns="0" tIns="0" rIns="0" bIns="0"/>
          <a:p>
            <a:pPr defTabSz="1219200">
              <a:lnSpc>
                <a:spcPct val="100000"/>
              </a:lnSpc>
              <a:spcBef>
                <a:spcPts val="0"/>
              </a:spcBef>
              <a:defRPr sz="2400">
                <a:latin typeface="Calibri" panose="020F0502020204030204"/>
                <a:ea typeface="Calibri" panose="020F0502020204030204"/>
                <a:cs typeface="Calibri" panose="020F0502020204030204"/>
                <a:sym typeface="Calibri" panose="020F0502020204030204"/>
              </a:defRPr>
            </a:pPr>
            <a:endParaRPr>
              <a:latin typeface="Arial Rounded MT Bold" panose="020F0704030504030204" charset="0"/>
              <a:ea typeface="Arial Rounded MT Bold" panose="020F0704030504030204" charset="0"/>
              <a:cs typeface="Arial Rounded MT Bold" panose="020F0704030504030204" charset="0"/>
              <a:sym typeface="Arial Rounded MT Bold" panose="020F0704030504030204" charset="0"/>
            </a:endParaRPr>
          </a:p>
        </p:txBody>
      </p:sp>
      <p:sp>
        <p:nvSpPr>
          <p:cNvPr id="374" name="美国市场"/>
          <p:cNvSpPr txBox="1"/>
          <p:nvPr>
            <p:custDataLst>
              <p:tags r:id="rId10"/>
            </p:custDataLst>
          </p:nvPr>
        </p:nvSpPr>
        <p:spPr>
          <a:xfrm>
            <a:off x="1273004" y="1817058"/>
            <a:ext cx="5773420" cy="508635"/>
          </a:xfrm>
          <a:prstGeom prst="rect">
            <a:avLst/>
          </a:prstGeom>
          <a:ln w="12700">
            <a:miter lim="400000"/>
          </a:ln>
        </p:spPr>
        <p:txBody>
          <a:bodyPr wrap="none" lIns="8790" tIns="8790" rIns="8790" bIns="8790">
            <a:spAutoFit/>
          </a:bodyPr>
          <a:lstStyle>
            <a:lvl1pPr>
              <a:lnSpc>
                <a:spcPct val="100000"/>
              </a:lnSpc>
              <a:spcBef>
                <a:spcPts val="0"/>
              </a:spcBef>
              <a:defRPr sz="3200" u="sng">
                <a:latin typeface="Source Han Sans CN Bold Bold"/>
                <a:ea typeface="Source Han Sans CN Bold Bold"/>
                <a:cs typeface="Source Han Sans CN Bold Bold"/>
                <a:sym typeface="Source Han Sans CN Bold Bold"/>
              </a:defRPr>
            </a:lvl1pPr>
          </a:lstStyle>
          <a:p>
            <a:pPr algn="l"/>
            <a:r>
              <a:rPr>
                <a:solidFill>
                  <a:srgbClr val="625AE3"/>
                </a:solidFill>
                <a:latin typeface="Times New Roman" panose="02020603050405020304" charset="0"/>
                <a:ea typeface="Times New Roman" panose="02020603050405020304" charset="0"/>
              </a:rPr>
              <a:t>Analysis of shops in the US market</a:t>
            </a:r>
            <a:endParaRPr>
              <a:solidFill>
                <a:srgbClr val="625AE3"/>
              </a:solidFill>
              <a:latin typeface="Times New Roman" panose="02020603050405020304" charset="0"/>
              <a:ea typeface="Times New Roman" panose="02020603050405020304" charset="0"/>
            </a:endParaRPr>
          </a:p>
        </p:txBody>
      </p:sp>
      <p:pic>
        <p:nvPicPr>
          <p:cNvPr id="2" name="图片 1"/>
          <p:cNvPicPr>
            <a:picLocks noChangeAspect="1"/>
          </p:cNvPicPr>
          <p:nvPr>
            <p:custDataLst>
              <p:tags r:id="rId11"/>
            </p:custDataLst>
          </p:nvPr>
        </p:nvPicPr>
        <p:blipFill>
          <a:blip r:embed="rId12"/>
          <a:stretch>
            <a:fillRect/>
          </a:stretch>
        </p:blipFill>
        <p:spPr>
          <a:xfrm>
            <a:off x="3542030" y="8422005"/>
            <a:ext cx="1499235" cy="1360805"/>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CONTENTS"/>
          <p:cNvSpPr txBox="1"/>
          <p:nvPr/>
        </p:nvSpPr>
        <p:spPr>
          <a:xfrm>
            <a:off x="931323" y="3004960"/>
            <a:ext cx="3379470" cy="680720"/>
          </a:xfrm>
          <a:prstGeom prst="rect">
            <a:avLst/>
          </a:prstGeom>
          <a:ln w="12700">
            <a:miter lim="400000"/>
          </a:ln>
        </p:spPr>
        <p:txBody>
          <a:bodyPr wrap="none" lIns="8790" tIns="8790" rIns="8790" bIns="8790" anchor="ctr">
            <a:spAutoFit/>
          </a:bodyPr>
          <a:lstStyle>
            <a:lvl1pPr>
              <a:spcBef>
                <a:spcPts val="2000"/>
              </a:spcBef>
              <a:defRPr sz="4800">
                <a:solidFill>
                  <a:srgbClr val="5849EB"/>
                </a:solidFill>
                <a:latin typeface="Source Han Sans CN Medium" panose="020B0500000000000000" charset="-122"/>
                <a:ea typeface="Source Han Sans CN Medium" panose="020B0500000000000000" charset="-122"/>
                <a:cs typeface="Source Han Sans CN Medium" panose="020B0500000000000000" charset="-122"/>
                <a:sym typeface="Source Han Sans CN Medium" panose="020B0500000000000000" charset="-122"/>
              </a:defRPr>
            </a:lvl1pPr>
          </a:lstStyle>
          <a:p>
            <a:r>
              <a:rPr>
                <a:latin typeface="Times New Roman" panose="02020603050405020304" charset="0"/>
                <a:ea typeface="Times New Roman" panose="02020603050405020304" charset="0"/>
              </a:rPr>
              <a:t>CONTENTS</a:t>
            </a:r>
            <a:endParaRPr>
              <a:latin typeface="Times New Roman" panose="02020603050405020304" charset="0"/>
              <a:ea typeface="Times New Roman" panose="02020603050405020304" charset="0"/>
            </a:endParaRPr>
          </a:p>
        </p:txBody>
      </p:sp>
      <p:sp>
        <p:nvSpPr>
          <p:cNvPr id="186" name="线条"/>
          <p:cNvSpPr/>
          <p:nvPr/>
        </p:nvSpPr>
        <p:spPr>
          <a:xfrm>
            <a:off x="931527" y="3825593"/>
            <a:ext cx="1270001" cy="1"/>
          </a:xfrm>
          <a:prstGeom prst="line">
            <a:avLst/>
          </a:prstGeom>
          <a:ln w="38100">
            <a:solidFill>
              <a:srgbClr val="5849EB"/>
            </a:solidFill>
            <a:miter lim="400000"/>
          </a:ln>
        </p:spPr>
        <p:txBody>
          <a:bodyPr lIns="8790" tIns="8790" rIns="8790" bIns="8790" anchor="ctr"/>
          <a:lstStyle/>
          <a:p/>
        </p:txBody>
      </p:sp>
      <p:sp>
        <p:nvSpPr>
          <p:cNvPr id="190" name="主流市场：美妆个护表现及趋势分析…"/>
          <p:cNvSpPr txBox="1"/>
          <p:nvPr/>
        </p:nvSpPr>
        <p:spPr>
          <a:xfrm>
            <a:off x="3230245" y="4586605"/>
            <a:ext cx="9549130" cy="1843405"/>
          </a:xfrm>
          <a:prstGeom prst="rect">
            <a:avLst/>
          </a:prstGeom>
          <a:ln w="12700">
            <a:miter lim="400000"/>
          </a:ln>
        </p:spPr>
        <p:txBody>
          <a:bodyPr wrap="square" lIns="8790" tIns="8790" rIns="8790" bIns="8790" anchor="ctr">
            <a:spAutoFit/>
          </a:bodyPr>
          <a:lstStyle/>
          <a:p>
            <a:pPr algn="l">
              <a:lnSpc>
                <a:spcPct val="0"/>
              </a:lnSpc>
              <a:defRPr sz="3200">
                <a:solidFill>
                  <a:srgbClr val="424242"/>
                </a:solidFill>
                <a:latin typeface="Source Han Sans CN Medium" panose="020B0500000000000000" charset="-122"/>
                <a:ea typeface="Source Han Sans CN Medium" panose="020B0500000000000000" charset="-122"/>
                <a:cs typeface="Source Han Sans CN Medium" panose="020B0500000000000000" charset="-122"/>
                <a:sym typeface="Source Han Sans CN Medium" panose="020B0500000000000000" charset="-122"/>
              </a:defRPr>
            </a:pPr>
            <a:r>
              <a:rPr sz="2000">
                <a:solidFill>
                  <a:srgbClr val="625AE3"/>
                </a:solidFill>
                <a:latin typeface="Times New Roman" panose="02020603050405020304" charset="0"/>
                <a:ea typeface="Times New Roman" panose="02020603050405020304" charset="0"/>
              </a:rPr>
              <a:t> </a:t>
            </a:r>
            <a:endParaRPr sz="2000">
              <a:solidFill>
                <a:srgbClr val="625AE3"/>
              </a:solidFill>
              <a:latin typeface="Times New Roman" panose="02020603050405020304" charset="0"/>
              <a:ea typeface="Times New Roman" panose="02020603050405020304" charset="0"/>
            </a:endParaRPr>
          </a:p>
          <a:p>
            <a:pPr algn="l">
              <a:lnSpc>
                <a:spcPct val="110000"/>
              </a:lnSpc>
              <a:spcBef>
                <a:spcPts val="0"/>
              </a:spcBef>
              <a:buSzPct val="100000"/>
              <a:defRPr sz="24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b="1">
                <a:solidFill>
                  <a:srgbClr val="625AE3"/>
                </a:solidFill>
                <a:latin typeface="Times New Roman" panose="02020603050405020304" charset="0"/>
                <a:ea typeface="Times New Roman" panose="02020603050405020304" charset="0"/>
                <a:cs typeface="Times New Roman" panose="02020603050405020304" charset="0"/>
                <a:sym typeface="Times New Roman" panose="02020603050405020304" charset="0"/>
              </a:rPr>
              <a:t>Mainstream Market: Analysis of the </a:t>
            </a:r>
            <a:endParaRPr b="1">
              <a:solidFill>
                <a:srgbClr val="625AE3"/>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l">
              <a:lnSpc>
                <a:spcPct val="110000"/>
              </a:lnSpc>
              <a:spcBef>
                <a:spcPts val="0"/>
              </a:spcBef>
              <a:buSzPct val="100000"/>
              <a:defRPr sz="24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b="1">
                <a:solidFill>
                  <a:srgbClr val="625AE3"/>
                </a:solidFill>
                <a:latin typeface="Times New Roman" panose="02020603050405020304" charset="0"/>
                <a:ea typeface="Times New Roman" panose="02020603050405020304" charset="0"/>
                <a:cs typeface="Times New Roman" panose="02020603050405020304" charset="0"/>
                <a:sym typeface="Times New Roman" panose="02020603050405020304" charset="0"/>
              </a:rPr>
              <a:t>Performance and Trend of Beauty &amp; Personal Care</a:t>
            </a:r>
            <a:endParaRPr b="1">
              <a:solidFill>
                <a:srgbClr val="625AE3"/>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l">
              <a:lnSpc>
                <a:spcPct val="110000"/>
              </a:lnSpc>
              <a:spcBef>
                <a:spcPts val="0"/>
              </a:spcBef>
              <a:buSzPct val="100000"/>
              <a:defRPr sz="24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1.The performance of the Beauty &amp; Personal Care category on TikTok Shop in recent year</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l">
              <a:lnSpc>
                <a:spcPct val="110000"/>
              </a:lnSpc>
              <a:spcBef>
                <a:spcPts val="0"/>
              </a:spcBef>
              <a:buSzPct val="100000"/>
              <a:defRPr sz="24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2.Analysis of the prospect and trend of the Beauty &amp; Personal Care category on TikTok Shop</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l">
              <a:lnSpc>
                <a:spcPct val="110000"/>
              </a:lnSpc>
              <a:spcBef>
                <a:spcPts val="0"/>
              </a:spcBef>
              <a:buSzPct val="100000"/>
              <a:defRPr sz="24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3.The top 5 popular advertising materials in the mainstream market in recent year </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193" name="美国市场：美妆个护表现及趋势分析…"/>
          <p:cNvSpPr txBox="1"/>
          <p:nvPr/>
        </p:nvSpPr>
        <p:spPr>
          <a:xfrm>
            <a:off x="3230151" y="6101942"/>
            <a:ext cx="8851265" cy="2360295"/>
          </a:xfrm>
          <a:prstGeom prst="rect">
            <a:avLst/>
          </a:prstGeom>
          <a:ln w="12700">
            <a:miter lim="400000"/>
          </a:ln>
        </p:spPr>
        <p:txBody>
          <a:bodyPr wrap="none" lIns="8790" tIns="8790" rIns="8790" bIns="8790" anchor="ctr">
            <a:spAutoFit/>
          </a:bodyPr>
          <a:lstStyle/>
          <a:p>
            <a:pPr algn="l">
              <a:lnSpc>
                <a:spcPct val="120000"/>
              </a:lnSpc>
              <a:defRPr sz="3200">
                <a:solidFill>
                  <a:srgbClr val="424242"/>
                </a:solidFill>
                <a:latin typeface="Source Han Sans CN Medium" panose="020B0500000000000000" charset="-122"/>
                <a:ea typeface="Source Han Sans CN Medium" panose="020B0500000000000000" charset="-122"/>
                <a:cs typeface="Source Han Sans CN Medium" panose="020B0500000000000000" charset="-122"/>
                <a:sym typeface="Source Han Sans CN Medium" panose="020B0500000000000000" charset="-122"/>
              </a:defRPr>
            </a:pPr>
            <a:endParaRPr sz="2800">
              <a:solidFill>
                <a:srgbClr val="625AE3"/>
              </a:solidFill>
              <a:latin typeface="Times New Roman" panose="02020603050405020304" charset="0"/>
              <a:ea typeface="Times New Roman" panose="02020603050405020304" charset="0"/>
            </a:endParaRPr>
          </a:p>
          <a:p>
            <a:pPr algn="l">
              <a:lnSpc>
                <a:spcPct val="110000"/>
              </a:lnSpc>
              <a:spcBef>
                <a:spcPts val="0"/>
              </a:spcBef>
              <a:buSzPct val="100000"/>
              <a:defRPr sz="24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b="1">
                <a:solidFill>
                  <a:srgbClr val="625AE3"/>
                </a:solidFill>
                <a:latin typeface="Times New Roman" panose="02020603050405020304" charset="0"/>
                <a:ea typeface="Times New Roman" panose="02020603050405020304" charset="0"/>
                <a:cs typeface="Times New Roman" panose="02020603050405020304" charset="0"/>
                <a:sym typeface="Times New Roman" panose="02020603050405020304" charset="0"/>
              </a:rPr>
              <a:t>US Market: Analysis of the </a:t>
            </a:r>
            <a:endParaRPr b="1">
              <a:solidFill>
                <a:srgbClr val="625AE3"/>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l">
              <a:lnSpc>
                <a:spcPct val="110000"/>
              </a:lnSpc>
              <a:spcBef>
                <a:spcPts val="0"/>
              </a:spcBef>
              <a:buSzPct val="100000"/>
              <a:defRPr sz="24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b="1">
                <a:solidFill>
                  <a:srgbClr val="625AE3"/>
                </a:solidFill>
                <a:latin typeface="Times New Roman" panose="02020603050405020304" charset="0"/>
                <a:ea typeface="Times New Roman" panose="02020603050405020304" charset="0"/>
                <a:cs typeface="Times New Roman" panose="02020603050405020304" charset="0"/>
                <a:sym typeface="Times New Roman" panose="02020603050405020304" charset="0"/>
              </a:rPr>
              <a:t>Performance and Trend of Beauty &amp; Personal Car</a:t>
            </a:r>
            <a:r>
              <a:rPr>
                <a:latin typeface="Times New Roman" panose="02020603050405020304" charset="0"/>
                <a:ea typeface="Times New Roman" panose="02020603050405020304" charset="0"/>
                <a:cs typeface="Times New Roman" panose="02020603050405020304" charset="0"/>
                <a:sym typeface="Times New Roman" panose="02020603050405020304" charset="0"/>
              </a:rPr>
              <a:t>e</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l">
              <a:lnSpc>
                <a:spcPct val="110000"/>
              </a:lnSpc>
              <a:spcBef>
                <a:spcPts val="0"/>
              </a:spcBef>
              <a:buSzPct val="100000"/>
              <a:defRPr sz="24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1.The overall performance and trend changes in Beauty &amp; Personal Care in recent year</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l">
              <a:lnSpc>
                <a:spcPct val="110000"/>
              </a:lnSpc>
              <a:spcBef>
                <a:spcPts val="0"/>
              </a:spcBef>
              <a:buSzPct val="100000"/>
              <a:defRPr sz="24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2.The performance and analysis of excellent Beauty &amp; Personal Care shops</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l">
              <a:lnSpc>
                <a:spcPct val="110000"/>
              </a:lnSpc>
              <a:spcBef>
                <a:spcPts val="0"/>
              </a:spcBef>
              <a:buSzPct val="100000"/>
              <a:defRPr sz="24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3.The performance and analysis of hot product data</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194" name="泰国市场：美妆个护表现及趋势分析…"/>
          <p:cNvSpPr txBox="1"/>
          <p:nvPr/>
        </p:nvSpPr>
        <p:spPr>
          <a:xfrm>
            <a:off x="3230151" y="8829751"/>
            <a:ext cx="8851265" cy="1843405"/>
          </a:xfrm>
          <a:prstGeom prst="rect">
            <a:avLst/>
          </a:prstGeom>
          <a:ln w="12700">
            <a:miter lim="400000"/>
          </a:ln>
        </p:spPr>
        <p:txBody>
          <a:bodyPr wrap="none" lIns="8790" tIns="8790" rIns="8790" bIns="8790" anchor="ctr">
            <a:spAutoFit/>
          </a:bodyPr>
          <a:lstStyle/>
          <a:p>
            <a:pPr algn="l">
              <a:lnSpc>
                <a:spcPct val="110000"/>
              </a:lnSpc>
              <a:spcBef>
                <a:spcPts val="0"/>
              </a:spcBef>
              <a:buSzPct val="100000"/>
              <a:defRPr sz="24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b="1">
                <a:solidFill>
                  <a:srgbClr val="625AE3"/>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Thai Market: Analysis of the </a:t>
            </a:r>
            <a:endParaRPr b="1">
              <a:solidFill>
                <a:srgbClr val="625AE3"/>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l">
              <a:lnSpc>
                <a:spcPct val="110000"/>
              </a:lnSpc>
              <a:spcBef>
                <a:spcPts val="0"/>
              </a:spcBef>
              <a:buSzPct val="100000"/>
              <a:defRPr sz="24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b="1">
                <a:solidFill>
                  <a:srgbClr val="625AE3"/>
                </a:solidFill>
                <a:latin typeface="Times New Roman" panose="02020603050405020304" charset="0"/>
                <a:ea typeface="Times New Roman" panose="02020603050405020304" charset="0"/>
                <a:cs typeface="Times New Roman" panose="02020603050405020304" charset="0"/>
                <a:sym typeface="Times New Roman" panose="02020603050405020304" charset="0"/>
              </a:rPr>
              <a:t>Performance and Trend of Beauty &amp; Personal Care</a:t>
            </a:r>
            <a:endParaRPr b="1">
              <a:solidFill>
                <a:srgbClr val="625AE3"/>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l">
              <a:lnSpc>
                <a:spcPct val="110000"/>
              </a:lnSpc>
              <a:spcBef>
                <a:spcPts val="0"/>
              </a:spcBef>
              <a:buSzPct val="100000"/>
              <a:defRPr sz="24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1.The overall performance and trend changes in Beauty &amp; Personal Care in recent year</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l">
              <a:lnSpc>
                <a:spcPct val="110000"/>
              </a:lnSpc>
              <a:spcBef>
                <a:spcPts val="0"/>
              </a:spcBef>
              <a:buSzPct val="100000"/>
              <a:defRPr sz="24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2.The performance and analysis of excellent Beauty &amp; Personal Care shops</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l">
              <a:lnSpc>
                <a:spcPct val="110000"/>
              </a:lnSpc>
              <a:spcBef>
                <a:spcPts val="0"/>
              </a:spcBef>
              <a:buSzPct val="100000"/>
              <a:defRPr sz="24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3.The performance and analysis of hot product data</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195" name="印尼市场：美妆个护表现及趋势分析…"/>
          <p:cNvSpPr txBox="1"/>
          <p:nvPr/>
        </p:nvSpPr>
        <p:spPr>
          <a:xfrm>
            <a:off x="3230151" y="11040671"/>
            <a:ext cx="8851265" cy="1843405"/>
          </a:xfrm>
          <a:prstGeom prst="rect">
            <a:avLst/>
          </a:prstGeom>
          <a:ln w="12700">
            <a:miter lim="400000"/>
          </a:ln>
        </p:spPr>
        <p:txBody>
          <a:bodyPr wrap="none" lIns="8790" tIns="8790" rIns="8790" bIns="8790" anchor="ctr">
            <a:spAutoFit/>
          </a:bodyPr>
          <a:lstStyle/>
          <a:p>
            <a:pPr algn="l">
              <a:lnSpc>
                <a:spcPct val="110000"/>
              </a:lnSpc>
              <a:spcBef>
                <a:spcPts val="0"/>
              </a:spcBef>
              <a:buSzPct val="100000"/>
              <a:defRPr sz="24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b="1">
                <a:solidFill>
                  <a:srgbClr val="625AE3"/>
                </a:solidFill>
                <a:latin typeface="Times New Roman" panose="02020603050405020304" charset="0"/>
                <a:ea typeface="Times New Roman" panose="02020603050405020304" charset="0"/>
                <a:cs typeface="Times New Roman" panose="02020603050405020304" charset="0"/>
                <a:sym typeface="Times New Roman" panose="02020603050405020304" charset="0"/>
              </a:rPr>
              <a:t>Indonesian Market: Analysis of the </a:t>
            </a:r>
            <a:endParaRPr b="1">
              <a:solidFill>
                <a:srgbClr val="625AE3"/>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l">
              <a:lnSpc>
                <a:spcPct val="110000"/>
              </a:lnSpc>
              <a:spcBef>
                <a:spcPts val="0"/>
              </a:spcBef>
              <a:buSzPct val="100000"/>
              <a:defRPr sz="24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b="1">
                <a:solidFill>
                  <a:srgbClr val="625AE3"/>
                </a:solidFill>
                <a:latin typeface="Times New Roman" panose="02020603050405020304" charset="0"/>
                <a:ea typeface="Times New Roman" panose="02020603050405020304" charset="0"/>
                <a:cs typeface="Times New Roman" panose="02020603050405020304" charset="0"/>
                <a:sym typeface="Times New Roman" panose="02020603050405020304" charset="0"/>
              </a:rPr>
              <a:t>Performance and Trend of Beauty &amp; Personal Care</a:t>
            </a:r>
            <a:endParaRPr b="1">
              <a:solidFill>
                <a:srgbClr val="625AE3"/>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l">
              <a:lnSpc>
                <a:spcPct val="110000"/>
              </a:lnSpc>
              <a:spcBef>
                <a:spcPts val="0"/>
              </a:spcBef>
              <a:buSzPct val="100000"/>
              <a:defRPr sz="24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1.The overall performance and trend changes in Beauty &amp; Personal Care in recent year</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l">
              <a:lnSpc>
                <a:spcPct val="110000"/>
              </a:lnSpc>
              <a:spcBef>
                <a:spcPts val="0"/>
              </a:spcBef>
              <a:buSzPct val="100000"/>
              <a:defRPr sz="24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2.The performance and analysis of excellent Beauty &amp; Personal Care shops</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l">
              <a:lnSpc>
                <a:spcPct val="110000"/>
              </a:lnSpc>
              <a:spcBef>
                <a:spcPts val="0"/>
              </a:spcBef>
              <a:buSzPct val="100000"/>
              <a:defRPr sz="24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3.The performance and analysis of hot product data</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196" name="越南市场：美妆个护表现及趋势分析…"/>
          <p:cNvSpPr txBox="1"/>
          <p:nvPr/>
        </p:nvSpPr>
        <p:spPr>
          <a:xfrm>
            <a:off x="3230151" y="13144910"/>
            <a:ext cx="8851265" cy="1843405"/>
          </a:xfrm>
          <a:prstGeom prst="rect">
            <a:avLst/>
          </a:prstGeom>
          <a:ln w="12700">
            <a:miter lim="400000"/>
          </a:ln>
        </p:spPr>
        <p:txBody>
          <a:bodyPr wrap="none" lIns="8790" tIns="8790" rIns="8790" bIns="8790" anchor="ctr">
            <a:spAutoFit/>
          </a:bodyPr>
          <a:lstStyle/>
          <a:p>
            <a:pPr algn="l">
              <a:lnSpc>
                <a:spcPct val="110000"/>
              </a:lnSpc>
              <a:spcBef>
                <a:spcPts val="0"/>
              </a:spcBef>
              <a:buSzPct val="100000"/>
              <a:defRPr sz="24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b="1">
                <a:solidFill>
                  <a:srgbClr val="625AE3"/>
                </a:solidFill>
                <a:latin typeface="Times New Roman" panose="02020603050405020304" charset="0"/>
                <a:ea typeface="Times New Roman" panose="02020603050405020304" charset="0"/>
                <a:cs typeface="Times New Roman" panose="02020603050405020304" charset="0"/>
                <a:sym typeface="Times New Roman" panose="02020603050405020304" charset="0"/>
              </a:rPr>
              <a:t>Vietnamese Market: Analysis of the</a:t>
            </a:r>
            <a:endParaRPr b="1">
              <a:solidFill>
                <a:srgbClr val="625AE3"/>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l">
              <a:lnSpc>
                <a:spcPct val="110000"/>
              </a:lnSpc>
              <a:spcBef>
                <a:spcPts val="0"/>
              </a:spcBef>
              <a:buSzPct val="100000"/>
              <a:defRPr sz="24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b="1">
                <a:solidFill>
                  <a:srgbClr val="625AE3"/>
                </a:solidFill>
                <a:latin typeface="Times New Roman" panose="02020603050405020304" charset="0"/>
                <a:ea typeface="Times New Roman" panose="02020603050405020304" charset="0"/>
                <a:cs typeface="Times New Roman" panose="02020603050405020304" charset="0"/>
                <a:sym typeface="Times New Roman" panose="02020603050405020304" charset="0"/>
              </a:rPr>
              <a:t>Performance and Trend of Beauty &amp; Personal Care</a:t>
            </a:r>
            <a:endParaRPr b="1">
              <a:solidFill>
                <a:srgbClr val="625AE3"/>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l">
              <a:lnSpc>
                <a:spcPct val="110000"/>
              </a:lnSpc>
              <a:spcBef>
                <a:spcPts val="0"/>
              </a:spcBef>
              <a:buSzPct val="100000"/>
              <a:defRPr sz="24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1.The overall performance and trend changes in Beauty &amp; Personal Care in recent year</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l">
              <a:lnSpc>
                <a:spcPct val="110000"/>
              </a:lnSpc>
              <a:spcBef>
                <a:spcPts val="0"/>
              </a:spcBef>
              <a:buSzPct val="100000"/>
              <a:defRPr sz="24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2.The performance and analysis of excellent Beauty &amp; Personal Care shops</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l">
              <a:lnSpc>
                <a:spcPct val="110000"/>
              </a:lnSpc>
              <a:spcBef>
                <a:spcPts val="0"/>
              </a:spcBef>
              <a:buSzPct val="100000"/>
              <a:defRPr sz="24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3.The performance and analysis of hot product data</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198" name="报告总结"/>
          <p:cNvSpPr txBox="1"/>
          <p:nvPr/>
        </p:nvSpPr>
        <p:spPr>
          <a:xfrm>
            <a:off x="3237771" y="15817008"/>
            <a:ext cx="1637665" cy="532765"/>
          </a:xfrm>
          <a:prstGeom prst="rect">
            <a:avLst/>
          </a:prstGeom>
          <a:ln w="12700">
            <a:miter lim="400000"/>
          </a:ln>
        </p:spPr>
        <p:txBody>
          <a:bodyPr wrap="none" lIns="8790" tIns="8790" rIns="8790" bIns="8790" anchor="ctr">
            <a:spAutoFit/>
          </a:bodyPr>
          <a:lstStyle>
            <a:lvl1pPr>
              <a:lnSpc>
                <a:spcPct val="120000"/>
              </a:lnSpc>
              <a:defRPr sz="3200">
                <a:solidFill>
                  <a:srgbClr val="424242"/>
                </a:solidFill>
                <a:latin typeface="Source Han Sans CN Medium" panose="020B0500000000000000" charset="-122"/>
                <a:ea typeface="Source Han Sans CN Medium" panose="020B0500000000000000" charset="-122"/>
                <a:cs typeface="Source Han Sans CN Medium" panose="020B0500000000000000" charset="-122"/>
                <a:sym typeface="Source Han Sans CN Medium" panose="020B0500000000000000" charset="-122"/>
              </a:defRPr>
            </a:lvl1pPr>
          </a:lstStyle>
          <a:p>
            <a:r>
              <a:rPr lang="en-US" sz="2800" b="1">
                <a:solidFill>
                  <a:srgbClr val="625AE3"/>
                </a:solidFill>
                <a:latin typeface="Times New Roman" panose="02020603050405020304" charset="0"/>
                <a:ea typeface="Times New Roman" panose="02020603050405020304" charset="0"/>
              </a:rPr>
              <a:t>Conclusion</a:t>
            </a:r>
            <a:endParaRPr lang="en-US" sz="2800" b="1">
              <a:solidFill>
                <a:srgbClr val="625AE3"/>
              </a:solidFill>
              <a:latin typeface="Times New Roman" panose="02020603050405020304" charset="0"/>
              <a:ea typeface="Times New Roman" panose="02020603050405020304" charset="0"/>
            </a:endParaRPr>
          </a:p>
        </p:txBody>
      </p:sp>
      <p:grpSp>
        <p:nvGrpSpPr>
          <p:cNvPr id="4" name="Group 21"/>
          <p:cNvGrpSpPr/>
          <p:nvPr/>
        </p:nvGrpSpPr>
        <p:grpSpPr>
          <a:xfrm>
            <a:off x="11218920" y="2377980"/>
            <a:ext cx="1976535" cy="4567590"/>
            <a:chOff x="5819645" y="1249040"/>
            <a:chExt cx="1038180" cy="2399138"/>
          </a:xfrm>
        </p:grpSpPr>
        <p:pic>
          <p:nvPicPr>
            <p:cNvPr id="5" name="Picture 22"/>
            <p:cNvPicPr>
              <a:picLocks noChangeAspect="1"/>
            </p:cNvPicPr>
            <p:nvPr>
              <p:custDataLst>
                <p:tags r:id="rId1"/>
              </p:custDataLst>
            </p:nvPr>
          </p:nvPicPr>
          <p:blipFill>
            <a:blip r:embed="rId2"/>
            <a:srcRect/>
            <a:stretch>
              <a:fillRect/>
            </a:stretch>
          </p:blipFill>
          <p:spPr>
            <a:xfrm>
              <a:off x="6351927" y="1758054"/>
              <a:ext cx="504892" cy="970786"/>
            </a:xfrm>
            <a:prstGeom prst="rect">
              <a:avLst/>
            </a:prstGeom>
            <a:ln w="9525">
              <a:noFill/>
              <a:prstDash val="solid"/>
            </a:ln>
          </p:spPr>
        </p:pic>
        <p:sp>
          <p:nvSpPr>
            <p:cNvPr id="6" name="Freeform 23"/>
            <p:cNvSpPr/>
            <p:nvPr>
              <p:custDataLst>
                <p:tags r:id="rId3"/>
              </p:custDataLst>
            </p:nvPr>
          </p:nvSpPr>
          <p:spPr>
            <a:xfrm>
              <a:off x="5819645" y="1946378"/>
              <a:ext cx="29066" cy="462786"/>
            </a:xfrm>
            <a:custGeom>
              <a:avLst/>
              <a:gdLst/>
              <a:ahLst/>
              <a:cxnLst/>
              <a:rect l="l" t="t" r="r" b="b"/>
              <a:pathLst>
                <a:path w="29066" h="462786">
                  <a:moveTo>
                    <a:pt x="29066" y="0"/>
                  </a:moveTo>
                  <a:lnTo>
                    <a:pt x="19740" y="40057"/>
                  </a:lnTo>
                  <a:lnTo>
                    <a:pt x="12165" y="80755"/>
                  </a:lnTo>
                  <a:lnTo>
                    <a:pt x="6376" y="122050"/>
                  </a:lnTo>
                  <a:lnTo>
                    <a:pt x="2424" y="163913"/>
                  </a:lnTo>
                  <a:lnTo>
                    <a:pt x="351" y="206282"/>
                  </a:lnTo>
                  <a:lnTo>
                    <a:pt x="0" y="231387"/>
                  </a:lnTo>
                  <a:lnTo>
                    <a:pt x="196" y="250240"/>
                  </a:lnTo>
                  <a:lnTo>
                    <a:pt x="351" y="256493"/>
                  </a:lnTo>
                  <a:lnTo>
                    <a:pt x="2424" y="298873"/>
                  </a:lnTo>
                  <a:lnTo>
                    <a:pt x="6376" y="340736"/>
                  </a:lnTo>
                  <a:lnTo>
                    <a:pt x="12165" y="382032"/>
                  </a:lnTo>
                  <a:lnTo>
                    <a:pt x="19740" y="422728"/>
                  </a:lnTo>
                  <a:lnTo>
                    <a:pt x="29066" y="462786"/>
                  </a:lnTo>
                  <a:lnTo>
                    <a:pt x="29066" y="0"/>
                  </a:lnTo>
                  <a:close/>
                </a:path>
              </a:pathLst>
            </a:custGeom>
            <a:solidFill>
              <a:srgbClr val="A39AFA">
                <a:alpha val="20000"/>
              </a:srgbClr>
            </a:solidFill>
            <a:ln w="9525">
              <a:noFill/>
              <a:prstDash val="solid"/>
            </a:ln>
          </p:spPr>
          <p:txBody>
            <a:bodyPr lIns="0" tIns="0" rIns="0" bIns="0" rtlCol="0" anchor="t">
              <a:noAutofit/>
            </a:bodyPr>
            <a:p>
              <a:pPr algn="l">
                <a:defRPr/>
              </a:pPr>
              <a:endParaRPr sz="11425"/>
            </a:p>
          </p:txBody>
        </p:sp>
        <p:sp>
          <p:nvSpPr>
            <p:cNvPr id="7" name="Freeform 24"/>
            <p:cNvSpPr/>
            <p:nvPr>
              <p:custDataLst>
                <p:tags r:id="rId4"/>
              </p:custDataLst>
            </p:nvPr>
          </p:nvSpPr>
          <p:spPr>
            <a:xfrm>
              <a:off x="5891886" y="1756239"/>
              <a:ext cx="28718" cy="843052"/>
            </a:xfrm>
            <a:custGeom>
              <a:avLst/>
              <a:gdLst/>
              <a:ahLst/>
              <a:cxnLst/>
              <a:rect l="l" t="t" r="r" b="b"/>
              <a:pathLst>
                <a:path w="28718" h="843052">
                  <a:moveTo>
                    <a:pt x="28718" y="0"/>
                  </a:moveTo>
                  <a:lnTo>
                    <a:pt x="21128" y="15224"/>
                  </a:lnTo>
                  <a:lnTo>
                    <a:pt x="13809" y="30606"/>
                  </a:lnTo>
                  <a:lnTo>
                    <a:pt x="6766" y="46141"/>
                  </a:lnTo>
                  <a:lnTo>
                    <a:pt x="0" y="61830"/>
                  </a:lnTo>
                  <a:lnTo>
                    <a:pt x="0" y="781222"/>
                  </a:lnTo>
                  <a:lnTo>
                    <a:pt x="6766" y="796911"/>
                  </a:lnTo>
                  <a:lnTo>
                    <a:pt x="13809" y="812446"/>
                  </a:lnTo>
                  <a:lnTo>
                    <a:pt x="21128" y="827828"/>
                  </a:lnTo>
                  <a:lnTo>
                    <a:pt x="28718" y="843052"/>
                  </a:lnTo>
                  <a:lnTo>
                    <a:pt x="28718" y="0"/>
                  </a:lnTo>
                  <a:close/>
                </a:path>
              </a:pathLst>
            </a:custGeom>
            <a:solidFill>
              <a:srgbClr val="A39AFA">
                <a:alpha val="20000"/>
              </a:srgbClr>
            </a:solidFill>
            <a:ln w="9525">
              <a:noFill/>
              <a:prstDash val="solid"/>
            </a:ln>
          </p:spPr>
          <p:txBody>
            <a:bodyPr lIns="0" tIns="0" rIns="0" bIns="0" rtlCol="0" anchor="t">
              <a:noAutofit/>
            </a:bodyPr>
            <a:p>
              <a:pPr algn="l">
                <a:defRPr/>
              </a:pPr>
              <a:endParaRPr sz="11425"/>
            </a:p>
          </p:txBody>
        </p:sp>
        <p:sp>
          <p:nvSpPr>
            <p:cNvPr id="8" name="Freeform 25"/>
            <p:cNvSpPr/>
            <p:nvPr>
              <p:custDataLst>
                <p:tags r:id="rId5"/>
              </p:custDataLst>
            </p:nvPr>
          </p:nvSpPr>
          <p:spPr>
            <a:xfrm>
              <a:off x="5963781" y="1638044"/>
              <a:ext cx="28718" cy="1079444"/>
            </a:xfrm>
            <a:custGeom>
              <a:avLst/>
              <a:gdLst/>
              <a:ahLst/>
              <a:cxnLst/>
              <a:rect l="l" t="t" r="r" b="b"/>
              <a:pathLst>
                <a:path w="28718" h="1079444">
                  <a:moveTo>
                    <a:pt x="28718" y="0"/>
                  </a:moveTo>
                  <a:lnTo>
                    <a:pt x="14072" y="21099"/>
                  </a:lnTo>
                  <a:lnTo>
                    <a:pt x="0" y="42617"/>
                  </a:lnTo>
                  <a:lnTo>
                    <a:pt x="0" y="1036837"/>
                  </a:lnTo>
                  <a:lnTo>
                    <a:pt x="14072" y="1058346"/>
                  </a:lnTo>
                  <a:lnTo>
                    <a:pt x="28718" y="1079444"/>
                  </a:lnTo>
                  <a:lnTo>
                    <a:pt x="28718" y="0"/>
                  </a:lnTo>
                  <a:close/>
                </a:path>
              </a:pathLst>
            </a:custGeom>
            <a:solidFill>
              <a:srgbClr val="A39AFA">
                <a:alpha val="20000"/>
              </a:srgbClr>
            </a:solidFill>
            <a:ln w="9525">
              <a:noFill/>
              <a:prstDash val="solid"/>
            </a:ln>
          </p:spPr>
          <p:txBody>
            <a:bodyPr lIns="0" tIns="0" rIns="0" bIns="0" rtlCol="0" anchor="t">
              <a:noAutofit/>
            </a:bodyPr>
            <a:p>
              <a:pPr algn="l">
                <a:defRPr/>
              </a:pPr>
              <a:endParaRPr sz="11425"/>
            </a:p>
          </p:txBody>
        </p:sp>
        <p:sp>
          <p:nvSpPr>
            <p:cNvPr id="9" name="Freeform 26"/>
            <p:cNvSpPr/>
            <p:nvPr>
              <p:custDataLst>
                <p:tags r:id="rId6"/>
              </p:custDataLst>
            </p:nvPr>
          </p:nvSpPr>
          <p:spPr>
            <a:xfrm>
              <a:off x="6035679" y="1549542"/>
              <a:ext cx="28718" cy="1256452"/>
            </a:xfrm>
            <a:custGeom>
              <a:avLst/>
              <a:gdLst/>
              <a:ahLst/>
              <a:cxnLst/>
              <a:rect l="l" t="t" r="r" b="b"/>
              <a:pathLst>
                <a:path w="28718" h="1256452">
                  <a:moveTo>
                    <a:pt x="28718" y="0"/>
                  </a:moveTo>
                  <a:lnTo>
                    <a:pt x="14169" y="16211"/>
                  </a:lnTo>
                  <a:lnTo>
                    <a:pt x="0" y="32761"/>
                  </a:lnTo>
                  <a:lnTo>
                    <a:pt x="0" y="1223690"/>
                  </a:lnTo>
                  <a:lnTo>
                    <a:pt x="14169" y="1240238"/>
                  </a:lnTo>
                  <a:lnTo>
                    <a:pt x="28718" y="1256452"/>
                  </a:lnTo>
                  <a:lnTo>
                    <a:pt x="28718" y="0"/>
                  </a:lnTo>
                  <a:close/>
                </a:path>
              </a:pathLst>
            </a:custGeom>
            <a:solidFill>
              <a:srgbClr val="A39AFA">
                <a:alpha val="20000"/>
              </a:srgbClr>
            </a:solidFill>
            <a:ln w="9525">
              <a:noFill/>
              <a:prstDash val="solid"/>
            </a:ln>
          </p:spPr>
          <p:txBody>
            <a:bodyPr lIns="0" tIns="0" rIns="0" bIns="0" rtlCol="0" anchor="t">
              <a:noAutofit/>
            </a:bodyPr>
            <a:p>
              <a:pPr algn="l">
                <a:defRPr/>
              </a:pPr>
              <a:endParaRPr sz="11425"/>
            </a:p>
          </p:txBody>
        </p:sp>
        <p:sp>
          <p:nvSpPr>
            <p:cNvPr id="10" name="Freeform 27"/>
            <p:cNvSpPr/>
            <p:nvPr>
              <p:custDataLst>
                <p:tags r:id="rId7"/>
              </p:custDataLst>
            </p:nvPr>
          </p:nvSpPr>
          <p:spPr>
            <a:xfrm>
              <a:off x="6107572" y="1479298"/>
              <a:ext cx="28718" cy="1396942"/>
            </a:xfrm>
            <a:custGeom>
              <a:avLst/>
              <a:gdLst/>
              <a:ahLst/>
              <a:cxnLst/>
              <a:rect l="l" t="t" r="r" b="b"/>
              <a:pathLst>
                <a:path w="28718" h="1396942">
                  <a:moveTo>
                    <a:pt x="28718" y="0"/>
                  </a:moveTo>
                  <a:lnTo>
                    <a:pt x="7069" y="19528"/>
                  </a:lnTo>
                  <a:lnTo>
                    <a:pt x="0" y="26188"/>
                  </a:lnTo>
                  <a:lnTo>
                    <a:pt x="0" y="1370743"/>
                  </a:lnTo>
                  <a:lnTo>
                    <a:pt x="14219" y="1383993"/>
                  </a:lnTo>
                  <a:lnTo>
                    <a:pt x="28718" y="1396942"/>
                  </a:lnTo>
                  <a:lnTo>
                    <a:pt x="28718" y="0"/>
                  </a:lnTo>
                  <a:close/>
                </a:path>
              </a:pathLst>
            </a:custGeom>
            <a:solidFill>
              <a:srgbClr val="A39AFA">
                <a:alpha val="20000"/>
              </a:srgbClr>
            </a:solidFill>
            <a:ln w="9525">
              <a:noFill/>
              <a:prstDash val="solid"/>
            </a:ln>
          </p:spPr>
          <p:txBody>
            <a:bodyPr lIns="0" tIns="0" rIns="0" bIns="0" rtlCol="0" anchor="t">
              <a:noAutofit/>
            </a:bodyPr>
            <a:p>
              <a:pPr algn="l">
                <a:defRPr/>
              </a:pPr>
              <a:endParaRPr sz="11425"/>
            </a:p>
          </p:txBody>
        </p:sp>
        <p:sp>
          <p:nvSpPr>
            <p:cNvPr id="11" name="Freeform 28"/>
            <p:cNvSpPr/>
            <p:nvPr>
              <p:custDataLst>
                <p:tags r:id="rId8"/>
              </p:custDataLst>
            </p:nvPr>
          </p:nvSpPr>
          <p:spPr>
            <a:xfrm>
              <a:off x="6179466" y="1422212"/>
              <a:ext cx="28718" cy="1511109"/>
            </a:xfrm>
            <a:custGeom>
              <a:avLst/>
              <a:gdLst/>
              <a:ahLst/>
              <a:cxnLst/>
              <a:rect l="l" t="t" r="r" b="b"/>
              <a:pathLst>
                <a:path w="28718" h="1511109">
                  <a:moveTo>
                    <a:pt x="28718" y="0"/>
                  </a:moveTo>
                  <a:lnTo>
                    <a:pt x="7099" y="15978"/>
                  </a:lnTo>
                  <a:lnTo>
                    <a:pt x="0" y="21442"/>
                  </a:lnTo>
                  <a:lnTo>
                    <a:pt x="0" y="1489666"/>
                  </a:lnTo>
                  <a:lnTo>
                    <a:pt x="21456" y="1505850"/>
                  </a:lnTo>
                  <a:lnTo>
                    <a:pt x="28718" y="1511109"/>
                  </a:lnTo>
                  <a:lnTo>
                    <a:pt x="28718" y="0"/>
                  </a:lnTo>
                  <a:close/>
                </a:path>
              </a:pathLst>
            </a:custGeom>
            <a:solidFill>
              <a:srgbClr val="A39AFA">
                <a:alpha val="20000"/>
              </a:srgbClr>
            </a:solidFill>
            <a:ln w="9525">
              <a:noFill/>
              <a:prstDash val="solid"/>
            </a:ln>
          </p:spPr>
          <p:txBody>
            <a:bodyPr lIns="0" tIns="0" rIns="0" bIns="0" rtlCol="0" anchor="t">
              <a:noAutofit/>
            </a:bodyPr>
            <a:p>
              <a:pPr algn="l">
                <a:defRPr/>
              </a:pPr>
              <a:endParaRPr sz="11425"/>
            </a:p>
          </p:txBody>
        </p:sp>
        <p:sp>
          <p:nvSpPr>
            <p:cNvPr id="12" name="Freeform 29"/>
            <p:cNvSpPr/>
            <p:nvPr>
              <p:custDataLst>
                <p:tags r:id="rId9"/>
              </p:custDataLst>
            </p:nvPr>
          </p:nvSpPr>
          <p:spPr>
            <a:xfrm>
              <a:off x="6251360" y="1375598"/>
              <a:ext cx="28718" cy="1604339"/>
            </a:xfrm>
            <a:custGeom>
              <a:avLst/>
              <a:gdLst/>
              <a:ahLst/>
              <a:cxnLst/>
              <a:rect l="l" t="t" r="r" b="b"/>
              <a:pathLst>
                <a:path w="28718" h="1604339">
                  <a:moveTo>
                    <a:pt x="28718" y="0"/>
                  </a:moveTo>
                  <a:lnTo>
                    <a:pt x="7114" y="13021"/>
                  </a:lnTo>
                  <a:lnTo>
                    <a:pt x="0" y="17490"/>
                  </a:lnTo>
                  <a:lnTo>
                    <a:pt x="0" y="1586849"/>
                  </a:lnTo>
                  <a:lnTo>
                    <a:pt x="21476" y="1600061"/>
                  </a:lnTo>
                  <a:lnTo>
                    <a:pt x="28718" y="1604339"/>
                  </a:lnTo>
                  <a:lnTo>
                    <a:pt x="28718" y="0"/>
                  </a:lnTo>
                  <a:close/>
                </a:path>
              </a:pathLst>
            </a:custGeom>
            <a:solidFill>
              <a:srgbClr val="A39AFA">
                <a:alpha val="20000"/>
              </a:srgbClr>
            </a:solidFill>
            <a:ln w="9525">
              <a:noFill/>
              <a:prstDash val="solid"/>
            </a:ln>
          </p:spPr>
          <p:txBody>
            <a:bodyPr lIns="0" tIns="0" rIns="0" bIns="0" rtlCol="0" anchor="t">
              <a:noAutofit/>
            </a:bodyPr>
            <a:p>
              <a:pPr algn="l">
                <a:defRPr/>
              </a:pPr>
              <a:endParaRPr sz="11425"/>
            </a:p>
          </p:txBody>
        </p:sp>
        <p:sp>
          <p:nvSpPr>
            <p:cNvPr id="13" name="Freeform 30"/>
            <p:cNvSpPr/>
            <p:nvPr>
              <p:custDataLst>
                <p:tags r:id="rId10"/>
              </p:custDataLst>
            </p:nvPr>
          </p:nvSpPr>
          <p:spPr>
            <a:xfrm>
              <a:off x="6323254" y="1337653"/>
              <a:ext cx="28718" cy="1680223"/>
            </a:xfrm>
            <a:custGeom>
              <a:avLst/>
              <a:gdLst/>
              <a:ahLst/>
              <a:cxnLst/>
              <a:rect l="l" t="t" r="r" b="b"/>
              <a:pathLst>
                <a:path w="28718" h="1680223">
                  <a:moveTo>
                    <a:pt x="28718" y="0"/>
                  </a:moveTo>
                  <a:lnTo>
                    <a:pt x="7125" y="10534"/>
                  </a:lnTo>
                  <a:lnTo>
                    <a:pt x="0" y="14167"/>
                  </a:lnTo>
                  <a:lnTo>
                    <a:pt x="0" y="1666065"/>
                  </a:lnTo>
                  <a:lnTo>
                    <a:pt x="28718" y="1680223"/>
                  </a:lnTo>
                  <a:lnTo>
                    <a:pt x="28718" y="0"/>
                  </a:lnTo>
                  <a:close/>
                </a:path>
              </a:pathLst>
            </a:custGeom>
            <a:solidFill>
              <a:srgbClr val="A39AFA">
                <a:alpha val="20000"/>
              </a:srgbClr>
            </a:solidFill>
            <a:ln w="9525">
              <a:noFill/>
              <a:prstDash val="solid"/>
            </a:ln>
          </p:spPr>
          <p:txBody>
            <a:bodyPr lIns="0" tIns="0" rIns="0" bIns="0" rtlCol="0" anchor="t">
              <a:noAutofit/>
            </a:bodyPr>
            <a:p>
              <a:pPr algn="l">
                <a:defRPr/>
              </a:pPr>
              <a:endParaRPr sz="11425"/>
            </a:p>
          </p:txBody>
        </p:sp>
        <p:sp>
          <p:nvSpPr>
            <p:cNvPr id="14" name="Freeform 31"/>
            <p:cNvSpPr/>
            <p:nvPr>
              <p:custDataLst>
                <p:tags r:id="rId11"/>
              </p:custDataLst>
            </p:nvPr>
          </p:nvSpPr>
          <p:spPr>
            <a:xfrm>
              <a:off x="6395148" y="1307310"/>
              <a:ext cx="28718" cy="1740917"/>
            </a:xfrm>
            <a:custGeom>
              <a:avLst/>
              <a:gdLst/>
              <a:ahLst/>
              <a:cxnLst/>
              <a:rect l="l" t="t" r="r" b="b"/>
              <a:pathLst>
                <a:path w="28718" h="1740917">
                  <a:moveTo>
                    <a:pt x="28718" y="0"/>
                  </a:moveTo>
                  <a:lnTo>
                    <a:pt x="0" y="11279"/>
                  </a:lnTo>
                  <a:lnTo>
                    <a:pt x="0" y="1729639"/>
                  </a:lnTo>
                  <a:lnTo>
                    <a:pt x="28718" y="1740917"/>
                  </a:lnTo>
                  <a:lnTo>
                    <a:pt x="28718" y="0"/>
                  </a:lnTo>
                  <a:close/>
                </a:path>
              </a:pathLst>
            </a:custGeom>
            <a:solidFill>
              <a:srgbClr val="A39AFA">
                <a:alpha val="20000"/>
              </a:srgbClr>
            </a:solidFill>
            <a:ln w="9525">
              <a:noFill/>
              <a:prstDash val="solid"/>
            </a:ln>
          </p:spPr>
          <p:txBody>
            <a:bodyPr lIns="0" tIns="0" rIns="0" bIns="0" rtlCol="0" anchor="t">
              <a:noAutofit/>
            </a:bodyPr>
            <a:p>
              <a:pPr algn="l">
                <a:defRPr/>
              </a:pPr>
              <a:endParaRPr sz="11425"/>
            </a:p>
          </p:txBody>
        </p:sp>
        <p:sp>
          <p:nvSpPr>
            <p:cNvPr id="15" name="Freeform 32"/>
            <p:cNvSpPr/>
            <p:nvPr>
              <p:custDataLst>
                <p:tags r:id="rId12"/>
              </p:custDataLst>
            </p:nvPr>
          </p:nvSpPr>
          <p:spPr>
            <a:xfrm>
              <a:off x="6467042" y="1283765"/>
              <a:ext cx="28718" cy="1788002"/>
            </a:xfrm>
            <a:custGeom>
              <a:avLst/>
              <a:gdLst/>
              <a:ahLst/>
              <a:cxnLst/>
              <a:rect l="l" t="t" r="r" b="b"/>
              <a:pathLst>
                <a:path w="28718" h="1788002">
                  <a:moveTo>
                    <a:pt x="28718" y="0"/>
                  </a:moveTo>
                  <a:lnTo>
                    <a:pt x="0" y="8647"/>
                  </a:lnTo>
                  <a:lnTo>
                    <a:pt x="0" y="1779366"/>
                  </a:lnTo>
                  <a:lnTo>
                    <a:pt x="28718" y="1788002"/>
                  </a:lnTo>
                  <a:lnTo>
                    <a:pt x="28718" y="0"/>
                  </a:lnTo>
                  <a:close/>
                </a:path>
              </a:pathLst>
            </a:custGeom>
            <a:solidFill>
              <a:srgbClr val="A39AFA">
                <a:alpha val="20000"/>
              </a:srgbClr>
            </a:solidFill>
            <a:ln w="9525">
              <a:noFill/>
              <a:prstDash val="solid"/>
            </a:ln>
          </p:spPr>
          <p:txBody>
            <a:bodyPr lIns="0" tIns="0" rIns="0" bIns="0" rtlCol="0" anchor="t">
              <a:noAutofit/>
            </a:bodyPr>
            <a:p>
              <a:pPr algn="l">
                <a:defRPr/>
              </a:pPr>
              <a:endParaRPr sz="11425"/>
            </a:p>
          </p:txBody>
        </p:sp>
        <p:sp>
          <p:nvSpPr>
            <p:cNvPr id="16" name="Freeform 33"/>
            <p:cNvSpPr/>
            <p:nvPr>
              <p:custDataLst>
                <p:tags r:id="rId13"/>
              </p:custDataLst>
            </p:nvPr>
          </p:nvSpPr>
          <p:spPr>
            <a:xfrm>
              <a:off x="6538934" y="1266606"/>
              <a:ext cx="28718" cy="1822322"/>
            </a:xfrm>
            <a:custGeom>
              <a:avLst/>
              <a:gdLst/>
              <a:ahLst/>
              <a:cxnLst/>
              <a:rect l="l" t="t" r="r" b="b"/>
              <a:pathLst>
                <a:path w="28718" h="1822322">
                  <a:moveTo>
                    <a:pt x="28718" y="0"/>
                  </a:moveTo>
                  <a:lnTo>
                    <a:pt x="0" y="6078"/>
                  </a:lnTo>
                  <a:lnTo>
                    <a:pt x="0" y="1816234"/>
                  </a:lnTo>
                  <a:lnTo>
                    <a:pt x="28718" y="1822322"/>
                  </a:lnTo>
                  <a:lnTo>
                    <a:pt x="28718" y="0"/>
                  </a:lnTo>
                  <a:close/>
                </a:path>
              </a:pathLst>
            </a:custGeom>
            <a:solidFill>
              <a:srgbClr val="A39AFA">
                <a:alpha val="20000"/>
              </a:srgbClr>
            </a:solidFill>
            <a:ln w="9525">
              <a:noFill/>
              <a:prstDash val="solid"/>
            </a:ln>
          </p:spPr>
          <p:txBody>
            <a:bodyPr lIns="0" tIns="0" rIns="0" bIns="0" rtlCol="0" anchor="t">
              <a:noAutofit/>
            </a:bodyPr>
            <a:p>
              <a:pPr algn="l">
                <a:defRPr/>
              </a:pPr>
              <a:endParaRPr sz="11425"/>
            </a:p>
          </p:txBody>
        </p:sp>
        <p:sp>
          <p:nvSpPr>
            <p:cNvPr id="17" name="Freeform 34"/>
            <p:cNvSpPr/>
            <p:nvPr>
              <p:custDataLst>
                <p:tags r:id="rId14"/>
              </p:custDataLst>
            </p:nvPr>
          </p:nvSpPr>
          <p:spPr>
            <a:xfrm>
              <a:off x="6610828" y="1255347"/>
              <a:ext cx="28718" cy="1844838"/>
            </a:xfrm>
            <a:custGeom>
              <a:avLst/>
              <a:gdLst/>
              <a:ahLst/>
              <a:cxnLst/>
              <a:rect l="l" t="t" r="r" b="b"/>
              <a:pathLst>
                <a:path w="28718" h="1844838">
                  <a:moveTo>
                    <a:pt x="28718" y="0"/>
                  </a:moveTo>
                  <a:lnTo>
                    <a:pt x="0" y="3777"/>
                  </a:lnTo>
                  <a:lnTo>
                    <a:pt x="0" y="1841062"/>
                  </a:lnTo>
                  <a:lnTo>
                    <a:pt x="28718" y="1844838"/>
                  </a:lnTo>
                  <a:lnTo>
                    <a:pt x="28718" y="0"/>
                  </a:lnTo>
                  <a:close/>
                </a:path>
              </a:pathLst>
            </a:custGeom>
            <a:solidFill>
              <a:srgbClr val="A39AFA">
                <a:alpha val="20000"/>
              </a:srgbClr>
            </a:solidFill>
            <a:ln w="9525">
              <a:noFill/>
              <a:prstDash val="solid"/>
            </a:ln>
          </p:spPr>
          <p:txBody>
            <a:bodyPr lIns="0" tIns="0" rIns="0" bIns="0" rtlCol="0" anchor="t">
              <a:noAutofit/>
            </a:bodyPr>
            <a:p>
              <a:pPr algn="l">
                <a:defRPr/>
              </a:pPr>
              <a:endParaRPr sz="11425"/>
            </a:p>
          </p:txBody>
        </p:sp>
        <p:sp>
          <p:nvSpPr>
            <p:cNvPr id="18" name="Freeform 35"/>
            <p:cNvSpPr/>
            <p:nvPr>
              <p:custDataLst>
                <p:tags r:id="rId15"/>
              </p:custDataLst>
            </p:nvPr>
          </p:nvSpPr>
          <p:spPr>
            <a:xfrm>
              <a:off x="6682722" y="1249754"/>
              <a:ext cx="28718" cy="1856022"/>
            </a:xfrm>
            <a:custGeom>
              <a:avLst/>
              <a:gdLst/>
              <a:ahLst/>
              <a:cxnLst/>
              <a:rect l="l" t="t" r="r" b="b"/>
              <a:pathLst>
                <a:path w="28718" h="1856022">
                  <a:moveTo>
                    <a:pt x="28718" y="0"/>
                  </a:moveTo>
                  <a:lnTo>
                    <a:pt x="0" y="1548"/>
                  </a:lnTo>
                  <a:lnTo>
                    <a:pt x="0" y="1854475"/>
                  </a:lnTo>
                  <a:lnTo>
                    <a:pt x="28718" y="1856022"/>
                  </a:lnTo>
                  <a:lnTo>
                    <a:pt x="28718" y="0"/>
                  </a:lnTo>
                  <a:close/>
                </a:path>
              </a:pathLst>
            </a:custGeom>
            <a:solidFill>
              <a:srgbClr val="A39AFA">
                <a:alpha val="20000"/>
              </a:srgbClr>
            </a:solidFill>
            <a:ln w="9525">
              <a:noFill/>
              <a:prstDash val="solid"/>
            </a:ln>
          </p:spPr>
          <p:txBody>
            <a:bodyPr lIns="0" tIns="0" rIns="0" bIns="0" rtlCol="0" anchor="t">
              <a:noAutofit/>
            </a:bodyPr>
            <a:p>
              <a:pPr algn="l">
                <a:defRPr/>
              </a:pPr>
              <a:endParaRPr sz="11425"/>
            </a:p>
          </p:txBody>
        </p:sp>
        <p:sp>
          <p:nvSpPr>
            <p:cNvPr id="19" name="Freeform 36"/>
            <p:cNvSpPr/>
            <p:nvPr>
              <p:custDataLst>
                <p:tags r:id="rId16"/>
              </p:custDataLst>
            </p:nvPr>
          </p:nvSpPr>
          <p:spPr>
            <a:xfrm>
              <a:off x="6754621" y="1249040"/>
              <a:ext cx="28718" cy="1857457"/>
            </a:xfrm>
            <a:custGeom>
              <a:avLst/>
              <a:gdLst/>
              <a:ahLst/>
              <a:cxnLst/>
              <a:rect l="l" t="t" r="r" b="b"/>
              <a:pathLst>
                <a:path w="28718" h="1857457">
                  <a:moveTo>
                    <a:pt x="0" y="0"/>
                  </a:moveTo>
                  <a:lnTo>
                    <a:pt x="0" y="1857457"/>
                  </a:lnTo>
                  <a:lnTo>
                    <a:pt x="28718" y="1856818"/>
                  </a:lnTo>
                  <a:lnTo>
                    <a:pt x="28718" y="639"/>
                  </a:lnTo>
                  <a:lnTo>
                    <a:pt x="0" y="0"/>
                  </a:lnTo>
                  <a:close/>
                </a:path>
              </a:pathLst>
            </a:custGeom>
            <a:solidFill>
              <a:srgbClr val="A39AFA">
                <a:alpha val="20000"/>
              </a:srgbClr>
            </a:solidFill>
            <a:ln w="9525">
              <a:noFill/>
              <a:prstDash val="solid"/>
            </a:ln>
          </p:spPr>
          <p:txBody>
            <a:bodyPr lIns="0" tIns="0" rIns="0" bIns="0" rtlCol="0" anchor="t">
              <a:noAutofit/>
            </a:bodyPr>
            <a:p>
              <a:pPr algn="l">
                <a:defRPr/>
              </a:pPr>
              <a:endParaRPr sz="11425"/>
            </a:p>
          </p:txBody>
        </p:sp>
        <p:pic>
          <p:nvPicPr>
            <p:cNvPr id="20" name="Picture 37"/>
            <p:cNvPicPr>
              <a:picLocks noChangeAspect="1"/>
            </p:cNvPicPr>
            <p:nvPr>
              <p:custDataLst>
                <p:tags r:id="rId17"/>
              </p:custDataLst>
            </p:nvPr>
          </p:nvPicPr>
          <p:blipFill>
            <a:blip r:embed="rId18"/>
            <a:srcRect/>
            <a:stretch>
              <a:fillRect/>
            </a:stretch>
          </p:blipFill>
          <p:spPr>
            <a:xfrm>
              <a:off x="6329908" y="2677392"/>
              <a:ext cx="505247" cy="970786"/>
            </a:xfrm>
            <a:prstGeom prst="rect">
              <a:avLst/>
            </a:prstGeom>
            <a:ln w="9525">
              <a:noFill/>
              <a:prstDash val="solid"/>
            </a:ln>
          </p:spPr>
        </p:pic>
        <p:sp>
          <p:nvSpPr>
            <p:cNvPr id="39" name="Freeform 38"/>
            <p:cNvSpPr/>
            <p:nvPr>
              <p:custDataLst>
                <p:tags r:id="rId19"/>
              </p:custDataLst>
            </p:nvPr>
          </p:nvSpPr>
          <p:spPr>
            <a:xfrm>
              <a:off x="6829107" y="1249040"/>
              <a:ext cx="28718" cy="1857457"/>
            </a:xfrm>
            <a:custGeom>
              <a:avLst/>
              <a:gdLst/>
              <a:ahLst/>
              <a:cxnLst/>
              <a:rect l="l" t="t" r="r" b="b"/>
              <a:pathLst>
                <a:path w="28718" h="1857457">
                  <a:moveTo>
                    <a:pt x="0" y="0"/>
                  </a:moveTo>
                  <a:lnTo>
                    <a:pt x="0" y="1857457"/>
                  </a:lnTo>
                  <a:lnTo>
                    <a:pt x="28718" y="1856818"/>
                  </a:lnTo>
                  <a:lnTo>
                    <a:pt x="28718" y="639"/>
                  </a:lnTo>
                  <a:lnTo>
                    <a:pt x="0" y="0"/>
                  </a:lnTo>
                  <a:close/>
                </a:path>
              </a:pathLst>
            </a:custGeom>
            <a:solidFill>
              <a:srgbClr val="A39AFA">
                <a:alpha val="20000"/>
              </a:srgbClr>
            </a:solidFill>
            <a:ln w="9525">
              <a:noFill/>
              <a:prstDash val="solid"/>
            </a:ln>
          </p:spPr>
          <p:txBody>
            <a:bodyPr lIns="0" tIns="0" rIns="0" bIns="0" rtlCol="0" anchor="t">
              <a:noAutofit/>
            </a:bodyPr>
            <a:p>
              <a:pPr algn="l">
                <a:defRPr/>
              </a:pPr>
              <a:endParaRPr sz="11425"/>
            </a:p>
          </p:txBody>
        </p:sp>
      </p:grpSp>
      <p:sp>
        <p:nvSpPr>
          <p:cNvPr id="40" name="AutoShape 4"/>
          <p:cNvSpPr/>
          <p:nvPr>
            <p:custDataLst>
              <p:tags r:id="rId20"/>
            </p:custDataLst>
          </p:nvPr>
        </p:nvSpPr>
        <p:spPr>
          <a:xfrm>
            <a:off x="1911763" y="4633455"/>
            <a:ext cx="2182564" cy="1223191"/>
          </a:xfrm>
          <a:prstGeom prst="rect">
            <a:avLst/>
          </a:prstGeom>
          <a:noFill/>
          <a:ln w="9525">
            <a:noFill/>
            <a:prstDash val="solid"/>
          </a:ln>
        </p:spPr>
        <p:txBody>
          <a:bodyPr lIns="181341" tIns="90670" rIns="181341" bIns="90670" rtlCol="0" anchor="t" anchorCtr="0">
            <a:noAutofit/>
          </a:bodyPr>
          <a:p>
            <a:pPr indent="0" algn="l">
              <a:lnSpc>
                <a:spcPct val="100000"/>
              </a:lnSpc>
              <a:defRPr/>
            </a:pPr>
            <a:r>
              <a:rPr lang="en-US" b="1" i="0" u="none" strike="noStrike" spc="81">
                <a:solidFill>
                  <a:srgbClr val="6559ED"/>
                </a:solidFill>
                <a:latin typeface="Times New Roman" panose="02020603050405020304" charset="0"/>
              </a:rPr>
              <a:t>01</a:t>
            </a:r>
            <a:endParaRPr lang="en-US" b="1" i="0" u="none" strike="noStrike" spc="81">
              <a:solidFill>
                <a:srgbClr val="6559ED"/>
              </a:solidFill>
              <a:latin typeface="Times New Roman" panose="02020603050405020304" charset="0"/>
            </a:endParaRPr>
          </a:p>
        </p:txBody>
      </p:sp>
      <p:sp>
        <p:nvSpPr>
          <p:cNvPr id="41" name="AutoShape 10"/>
          <p:cNvSpPr/>
          <p:nvPr>
            <p:custDataLst>
              <p:tags r:id="rId21"/>
            </p:custDataLst>
          </p:nvPr>
        </p:nvSpPr>
        <p:spPr>
          <a:xfrm>
            <a:off x="1911763" y="6664457"/>
            <a:ext cx="2182564" cy="1222241"/>
          </a:xfrm>
          <a:prstGeom prst="rect">
            <a:avLst/>
          </a:prstGeom>
          <a:noFill/>
          <a:ln w="9525">
            <a:noFill/>
            <a:prstDash val="solid"/>
          </a:ln>
        </p:spPr>
        <p:txBody>
          <a:bodyPr lIns="181341" tIns="90670" rIns="181341" bIns="90670" rtlCol="0" anchor="t" anchorCtr="0">
            <a:noAutofit/>
          </a:bodyPr>
          <a:p>
            <a:pPr indent="0" algn="l">
              <a:lnSpc>
                <a:spcPct val="100000"/>
              </a:lnSpc>
              <a:defRPr/>
            </a:pPr>
            <a:r>
              <a:rPr lang="en-US" b="1" i="0" u="none" strike="noStrike" spc="81">
                <a:solidFill>
                  <a:srgbClr val="6559ED"/>
                </a:solidFill>
                <a:latin typeface="Times New Roman" panose="02020603050405020304" charset="0"/>
              </a:rPr>
              <a:t>02</a:t>
            </a:r>
            <a:endParaRPr lang="en-US" b="1" i="0" u="none" strike="noStrike" spc="81">
              <a:solidFill>
                <a:srgbClr val="6559ED"/>
              </a:solidFill>
              <a:latin typeface="Times New Roman" panose="02020603050405020304" charset="0"/>
            </a:endParaRPr>
          </a:p>
        </p:txBody>
      </p:sp>
      <p:sp>
        <p:nvSpPr>
          <p:cNvPr id="42" name="AutoShape 14"/>
          <p:cNvSpPr/>
          <p:nvPr>
            <p:custDataLst>
              <p:tags r:id="rId22"/>
            </p:custDataLst>
          </p:nvPr>
        </p:nvSpPr>
        <p:spPr>
          <a:xfrm>
            <a:off x="1911763" y="9040200"/>
            <a:ext cx="2182564" cy="1223191"/>
          </a:xfrm>
          <a:prstGeom prst="rect">
            <a:avLst/>
          </a:prstGeom>
          <a:noFill/>
          <a:ln w="9525">
            <a:noFill/>
            <a:prstDash val="solid"/>
          </a:ln>
        </p:spPr>
        <p:txBody>
          <a:bodyPr lIns="181341" tIns="90670" rIns="181341" bIns="90670" rtlCol="0" anchor="t" anchorCtr="0">
            <a:noAutofit/>
          </a:bodyPr>
          <a:p>
            <a:pPr indent="0" algn="l">
              <a:lnSpc>
                <a:spcPct val="100000"/>
              </a:lnSpc>
              <a:defRPr/>
            </a:pPr>
            <a:r>
              <a:rPr lang="en-US" b="1" i="0" u="none" strike="noStrike" spc="81">
                <a:solidFill>
                  <a:srgbClr val="6559ED"/>
                </a:solidFill>
                <a:latin typeface="Times New Roman" panose="02020603050405020304" charset="0"/>
              </a:rPr>
              <a:t>03</a:t>
            </a:r>
            <a:endParaRPr lang="en-US" b="1" i="0" u="none" strike="noStrike" spc="81">
              <a:solidFill>
                <a:srgbClr val="6559ED"/>
              </a:solidFill>
              <a:latin typeface="Times New Roman" panose="02020603050405020304" charset="0"/>
            </a:endParaRPr>
          </a:p>
        </p:txBody>
      </p:sp>
      <p:sp>
        <p:nvSpPr>
          <p:cNvPr id="43" name="AutoShape 40"/>
          <p:cNvSpPr/>
          <p:nvPr>
            <p:custDataLst>
              <p:tags r:id="rId23"/>
            </p:custDataLst>
          </p:nvPr>
        </p:nvSpPr>
        <p:spPr>
          <a:xfrm>
            <a:off x="1911763" y="11215125"/>
            <a:ext cx="2182564" cy="1223191"/>
          </a:xfrm>
          <a:prstGeom prst="rect">
            <a:avLst/>
          </a:prstGeom>
          <a:noFill/>
          <a:ln w="9525">
            <a:noFill/>
            <a:prstDash val="solid"/>
          </a:ln>
        </p:spPr>
        <p:txBody>
          <a:bodyPr lIns="181341" tIns="90670" rIns="181341" bIns="90670" rtlCol="0" anchor="t" anchorCtr="0">
            <a:noAutofit/>
          </a:bodyPr>
          <a:p>
            <a:pPr indent="0" algn="l">
              <a:lnSpc>
                <a:spcPct val="100000"/>
              </a:lnSpc>
              <a:defRPr/>
            </a:pPr>
            <a:r>
              <a:rPr lang="en-US" b="1" i="0" u="none" strike="noStrike" spc="81">
                <a:solidFill>
                  <a:srgbClr val="6559ED"/>
                </a:solidFill>
                <a:latin typeface="Times New Roman" panose="02020603050405020304" charset="0"/>
              </a:rPr>
              <a:t>04</a:t>
            </a:r>
            <a:endParaRPr lang="en-US" b="1" i="0" u="none" strike="noStrike" spc="81">
              <a:solidFill>
                <a:srgbClr val="6559ED"/>
              </a:solidFill>
              <a:latin typeface="Times New Roman" panose="02020603050405020304" charset="0"/>
            </a:endParaRPr>
          </a:p>
        </p:txBody>
      </p:sp>
      <p:sp>
        <p:nvSpPr>
          <p:cNvPr id="44" name="AutoShape 18"/>
          <p:cNvSpPr/>
          <p:nvPr>
            <p:custDataLst>
              <p:tags r:id="rId24"/>
            </p:custDataLst>
          </p:nvPr>
        </p:nvSpPr>
        <p:spPr>
          <a:xfrm>
            <a:off x="1911763" y="13357662"/>
            <a:ext cx="2182564" cy="1223191"/>
          </a:xfrm>
          <a:prstGeom prst="rect">
            <a:avLst/>
          </a:prstGeom>
          <a:noFill/>
          <a:ln w="9525">
            <a:noFill/>
            <a:prstDash val="solid"/>
          </a:ln>
        </p:spPr>
        <p:txBody>
          <a:bodyPr lIns="181341" tIns="90670" rIns="181341" bIns="90670" rtlCol="0" anchor="t" anchorCtr="0">
            <a:noAutofit/>
          </a:bodyPr>
          <a:p>
            <a:pPr indent="0" algn="l">
              <a:lnSpc>
                <a:spcPct val="100000"/>
              </a:lnSpc>
              <a:defRPr/>
            </a:pPr>
            <a:r>
              <a:rPr lang="en-US" b="1" i="0" u="none" strike="noStrike" spc="81">
                <a:solidFill>
                  <a:srgbClr val="6559ED"/>
                </a:solidFill>
                <a:latin typeface="Times New Roman" panose="02020603050405020304" charset="0"/>
              </a:rPr>
              <a:t>05</a:t>
            </a:r>
            <a:endParaRPr lang="en-US" b="1" i="0" u="none" strike="noStrike" spc="81">
              <a:solidFill>
                <a:srgbClr val="6559ED"/>
              </a:solidFill>
              <a:latin typeface="Times New Roman" panose="02020603050405020304" charset="0"/>
            </a:endParaRPr>
          </a:p>
        </p:txBody>
      </p:sp>
      <p:sp>
        <p:nvSpPr>
          <p:cNvPr id="45" name="AutoShape 18"/>
          <p:cNvSpPr/>
          <p:nvPr>
            <p:custDataLst>
              <p:tags r:id="rId25"/>
            </p:custDataLst>
          </p:nvPr>
        </p:nvSpPr>
        <p:spPr>
          <a:xfrm>
            <a:off x="1911763" y="15632232"/>
            <a:ext cx="2182564" cy="1223191"/>
          </a:xfrm>
          <a:prstGeom prst="rect">
            <a:avLst/>
          </a:prstGeom>
          <a:noFill/>
          <a:ln w="9525">
            <a:noFill/>
            <a:prstDash val="solid"/>
          </a:ln>
        </p:spPr>
        <p:txBody>
          <a:bodyPr lIns="181341" tIns="90670" rIns="181341" bIns="90670" rtlCol="0" anchor="t" anchorCtr="0">
            <a:noAutofit/>
          </a:bodyPr>
          <a:p>
            <a:pPr indent="0" algn="l">
              <a:lnSpc>
                <a:spcPct val="100000"/>
              </a:lnSpc>
              <a:defRPr/>
            </a:pPr>
            <a:r>
              <a:rPr lang="en-US" b="1" i="0" u="none" strike="noStrike" spc="81">
                <a:solidFill>
                  <a:srgbClr val="6559ED"/>
                </a:solidFill>
                <a:latin typeface="Times New Roman" panose="02020603050405020304" charset="0"/>
              </a:rPr>
              <a:t>06</a:t>
            </a:r>
            <a:endParaRPr lang="en-US" b="1" i="0" u="none" strike="noStrike" spc="81">
              <a:solidFill>
                <a:srgbClr val="6559ED"/>
              </a:solidFill>
              <a:latin typeface="Times New Roman" panose="02020603050405020304" charset="0"/>
            </a:endParaRPr>
          </a:p>
        </p:txBody>
      </p:sp>
      <p:sp>
        <p:nvSpPr>
          <p:cNvPr id="48" name="文本框 47"/>
          <p:cNvSpPr txBox="1"/>
          <p:nvPr/>
        </p:nvSpPr>
        <p:spPr>
          <a:xfrm>
            <a:off x="2693035" y="17968595"/>
            <a:ext cx="2182495" cy="3365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8790" tIns="8790" rIns="8790" bIns="8790" numCol="1" spcCol="38100" rtlCol="0" anchor="ctr" forceAA="0">
            <a:noAutofit/>
          </a:bodyPr>
          <a:p>
            <a:pPr marL="0" marR="0" indent="0" algn="l" defTabSz="3352800" rtl="0" fontAlgn="auto" latinLnBrk="0" hangingPunct="0">
              <a:lnSpc>
                <a:spcPct val="90000"/>
              </a:lnSpc>
              <a:spcBef>
                <a:spcPts val="6100"/>
              </a:spcBef>
              <a:spcAft>
                <a:spcPts val="0"/>
              </a:spcAft>
              <a:buClrTx/>
              <a:buSzTx/>
              <a:buFontTx/>
              <a:buNone/>
            </a:pPr>
            <a:r>
              <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rPr>
              <a:t>https://echotik.ai</a:t>
            </a:r>
            <a:endPar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endParaRPr>
          </a:p>
        </p:txBody>
      </p:sp>
      <p:sp>
        <p:nvSpPr>
          <p:cNvPr id="174" name="Freeform 8"/>
          <p:cNvSpPr/>
          <p:nvPr>
            <p:custDataLst>
              <p:tags r:id="rId26"/>
            </p:custDataLst>
          </p:nvPr>
        </p:nvSpPr>
        <p:spPr>
          <a:xfrm>
            <a:off x="941705" y="17797145"/>
            <a:ext cx="1655445" cy="672465"/>
          </a:xfrm>
          <a:prstGeom prst="rect">
            <a:avLst/>
          </a:prstGeom>
          <a:blipFill>
            <a:blip r:embed="rId27"/>
            <a:stretch>
              <a:fillRect/>
            </a:stretch>
          </a:blipFill>
          <a:ln w="12700">
            <a:miter lim="400000"/>
          </a:ln>
        </p:spPr>
        <p:txBody>
          <a:bodyPr lIns="0" tIns="0" rIns="0" bIns="0"/>
          <a:p>
            <a:pPr defTabSz="1219200">
              <a:lnSpc>
                <a:spcPct val="100000"/>
              </a:lnSpc>
              <a:spcBef>
                <a:spcPts val="0"/>
              </a:spcBef>
              <a:defRPr sz="2400">
                <a:latin typeface="Calibri" panose="020F0502020204030204"/>
                <a:ea typeface="Calibri" panose="020F0502020204030204"/>
                <a:cs typeface="Calibri" panose="020F0502020204030204"/>
                <a:sym typeface="Calibri" panose="020F0502020204030204"/>
              </a:defRPr>
            </a:pPr>
            <a:endParaRPr>
              <a:latin typeface="Arial Rounded MT Bold" panose="020F0704030504030204" charset="0"/>
              <a:ea typeface="Arial Rounded MT Bold" panose="020F0704030504030204" charset="0"/>
              <a:cs typeface="Arial Rounded MT Bold" panose="020F0704030504030204" charset="0"/>
              <a:sym typeface="Arial Rounded MT Bold" panose="020F0704030504030204" charset="0"/>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TOP3：Jeffree Star Cosmetics"/>
          <p:cNvSpPr/>
          <p:nvPr/>
        </p:nvSpPr>
        <p:spPr>
          <a:xfrm>
            <a:off x="3720070" y="2773045"/>
            <a:ext cx="8063427" cy="895947"/>
          </a:xfrm>
          <a:prstGeom prst="roundRect">
            <a:avLst>
              <a:gd name="adj" fmla="val 0"/>
            </a:avLst>
          </a:prstGeom>
          <a:solidFill>
            <a:srgbClr val="6559E9">
              <a:alpha val="74433"/>
            </a:srgbClr>
          </a:solidFill>
          <a:ln w="12700">
            <a:miter lim="400000"/>
          </a:ln>
        </p:spPr>
        <p:txBody>
          <a:bodyPr lIns="228600" tIns="228600" rIns="228600" bIns="228600" anchor="ctr"/>
          <a:lstStyle>
            <a:lvl1pPr algn="ctr" defTabSz="1134745">
              <a:lnSpc>
                <a:spcPct val="100000"/>
              </a:lnSpc>
              <a:spcBef>
                <a:spcPts val="0"/>
              </a:spcBef>
              <a:defRPr sz="28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TOP</a:t>
            </a:r>
            <a:r>
              <a:rPr lang="en-US">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a:latin typeface="Times New Roman" panose="02020603050405020304" charset="0"/>
                <a:ea typeface="Times New Roman" panose="02020603050405020304" charset="0"/>
                <a:cs typeface="Times New Roman" panose="02020603050405020304" charset="0"/>
                <a:sym typeface="Times New Roman" panose="02020603050405020304" charset="0"/>
              </a:rPr>
              <a:t>3：Jeffree Star Cosmetics</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pic>
        <p:nvPicPr>
          <p:cNvPr id="431" name="已粘贴的影片.png" descr="已粘贴的影片.png"/>
          <p:cNvPicPr>
            <a:picLocks noChangeAspect="1"/>
          </p:cNvPicPr>
          <p:nvPr/>
        </p:nvPicPr>
        <p:blipFill>
          <a:blip r:embed="rId1"/>
          <a:stretch>
            <a:fillRect/>
          </a:stretch>
        </p:blipFill>
        <p:spPr>
          <a:xfrm>
            <a:off x="1956340" y="2561932"/>
            <a:ext cx="1318190" cy="1318190"/>
          </a:xfrm>
          <a:prstGeom prst="rect">
            <a:avLst/>
          </a:prstGeom>
          <a:ln w="3175">
            <a:miter lim="400000"/>
            <a:headEnd/>
            <a:tailEnd/>
          </a:ln>
        </p:spPr>
      </p:pic>
      <p:grpSp>
        <p:nvGrpSpPr>
          <p:cNvPr id="448" name="成组"/>
          <p:cNvGrpSpPr/>
          <p:nvPr/>
        </p:nvGrpSpPr>
        <p:grpSpPr>
          <a:xfrm>
            <a:off x="1525521" y="10528300"/>
            <a:ext cx="10550525" cy="6659602"/>
            <a:chOff x="0" y="0"/>
            <a:chExt cx="10550524" cy="6659601"/>
          </a:xfrm>
        </p:grpSpPr>
        <p:sp>
          <p:nvSpPr>
            <p:cNvPr id="432" name="圆角矩形"/>
            <p:cNvSpPr/>
            <p:nvPr/>
          </p:nvSpPr>
          <p:spPr>
            <a:xfrm>
              <a:off x="828980" y="3021274"/>
              <a:ext cx="9454978" cy="1645142"/>
            </a:xfrm>
            <a:prstGeom prst="roundRect">
              <a:avLst>
                <a:gd name="adj" fmla="val 11580"/>
              </a:avLst>
            </a:prstGeom>
            <a:solidFill>
              <a:srgbClr val="D5D5D5">
                <a:alpha val="45705"/>
              </a:srgbClr>
            </a:solidFill>
            <a:ln w="12700" cap="flat">
              <a:noFill/>
              <a:miter lim="400000"/>
            </a:ln>
            <a:effectLst/>
          </p:spPr>
          <p:txBody>
            <a:bodyPr wrap="square" lIns="8790" tIns="8790" rIns="8790" bIns="8790" numCol="1" anchor="ctr">
              <a:noAutofit/>
            </a:bodyP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433" name="圆角矩形"/>
            <p:cNvSpPr/>
            <p:nvPr/>
          </p:nvSpPr>
          <p:spPr>
            <a:xfrm>
              <a:off x="828980" y="5001775"/>
              <a:ext cx="9454978" cy="1645142"/>
            </a:xfrm>
            <a:prstGeom prst="roundRect">
              <a:avLst>
                <a:gd name="adj" fmla="val 11580"/>
              </a:avLst>
            </a:prstGeom>
            <a:solidFill>
              <a:srgbClr val="D5D5D5">
                <a:alpha val="45705"/>
              </a:srgbClr>
            </a:solidFill>
            <a:ln w="12700" cap="flat">
              <a:noFill/>
              <a:miter lim="400000"/>
            </a:ln>
            <a:effectLst/>
          </p:spPr>
          <p:txBody>
            <a:bodyPr wrap="square" lIns="8790" tIns="8790" rIns="8790" bIns="8790" numCol="1" anchor="ctr">
              <a:noAutofit/>
            </a:bodyP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434" name="圆角矩形"/>
            <p:cNvSpPr/>
            <p:nvPr/>
          </p:nvSpPr>
          <p:spPr>
            <a:xfrm>
              <a:off x="828980" y="1034432"/>
              <a:ext cx="9454978" cy="1645142"/>
            </a:xfrm>
            <a:prstGeom prst="roundRect">
              <a:avLst>
                <a:gd name="adj" fmla="val 11580"/>
              </a:avLst>
            </a:prstGeom>
            <a:solidFill>
              <a:srgbClr val="D5D5D5">
                <a:alpha val="45705"/>
              </a:srgbClr>
            </a:solidFill>
            <a:ln w="12700" cap="flat">
              <a:noFill/>
              <a:miter lim="400000"/>
            </a:ln>
            <a:effectLst/>
          </p:spPr>
          <p:txBody>
            <a:bodyPr wrap="square" lIns="8790" tIns="8790" rIns="8790" bIns="8790" numCol="1" anchor="ctr">
              <a:noAutofit/>
            </a:bodyP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pic>
          <p:nvPicPr>
            <p:cNvPr id="435" name="已粘贴的影片.png" descr="已粘贴的影片.png"/>
            <p:cNvPicPr>
              <a:picLocks noChangeAspect="1"/>
            </p:cNvPicPr>
            <p:nvPr/>
          </p:nvPicPr>
          <p:blipFill>
            <a:blip r:embed="rId2"/>
            <a:srcRect l="14" r="5"/>
            <a:stretch>
              <a:fillRect/>
            </a:stretch>
          </p:blipFill>
          <p:spPr>
            <a:xfrm>
              <a:off x="3175" y="3024449"/>
              <a:ext cx="1649016" cy="1649341"/>
            </a:xfrm>
            <a:custGeom>
              <a:avLst/>
              <a:gdLst/>
              <a:ahLst/>
              <a:cxnLst>
                <a:cxn ang="0">
                  <a:pos x="wd2" y="hd2"/>
                </a:cxn>
                <a:cxn ang="5400000">
                  <a:pos x="wd2" y="hd2"/>
                </a:cxn>
                <a:cxn ang="10800000">
                  <a:pos x="wd2" y="hd2"/>
                </a:cxn>
                <a:cxn ang="16200000">
                  <a:pos x="wd2" y="hd2"/>
                </a:cxn>
              </a:cxnLst>
              <a:rect l="0" t="0" r="r" b="b"/>
              <a:pathLst>
                <a:path w="21600" h="21600" extrusionOk="0">
                  <a:moveTo>
                    <a:pt x="4637" y="0"/>
                  </a:moveTo>
                  <a:cubicBezTo>
                    <a:pt x="3276" y="0"/>
                    <a:pt x="2463" y="1"/>
                    <a:pt x="1918" y="229"/>
                  </a:cubicBezTo>
                  <a:cubicBezTo>
                    <a:pt x="1134" y="514"/>
                    <a:pt x="514" y="1133"/>
                    <a:pt x="229" y="1918"/>
                  </a:cubicBezTo>
                  <a:cubicBezTo>
                    <a:pt x="1" y="2462"/>
                    <a:pt x="0" y="3275"/>
                    <a:pt x="0" y="4636"/>
                  </a:cubicBezTo>
                  <a:lnTo>
                    <a:pt x="0" y="16964"/>
                  </a:lnTo>
                  <a:cubicBezTo>
                    <a:pt x="0" y="18325"/>
                    <a:pt x="1" y="19138"/>
                    <a:pt x="229" y="19682"/>
                  </a:cubicBezTo>
                  <a:cubicBezTo>
                    <a:pt x="514" y="20467"/>
                    <a:pt x="1134" y="21086"/>
                    <a:pt x="1918" y="21371"/>
                  </a:cubicBezTo>
                  <a:cubicBezTo>
                    <a:pt x="2463" y="21599"/>
                    <a:pt x="3276" y="21600"/>
                    <a:pt x="4637" y="21600"/>
                  </a:cubicBezTo>
                  <a:lnTo>
                    <a:pt x="16963" y="21600"/>
                  </a:lnTo>
                  <a:cubicBezTo>
                    <a:pt x="18324" y="21600"/>
                    <a:pt x="19137" y="21599"/>
                    <a:pt x="19682" y="21371"/>
                  </a:cubicBezTo>
                  <a:cubicBezTo>
                    <a:pt x="20466" y="21086"/>
                    <a:pt x="21086" y="20467"/>
                    <a:pt x="21371" y="19682"/>
                  </a:cubicBezTo>
                  <a:cubicBezTo>
                    <a:pt x="21599" y="19138"/>
                    <a:pt x="21600" y="18325"/>
                    <a:pt x="21600" y="16964"/>
                  </a:cubicBezTo>
                  <a:lnTo>
                    <a:pt x="21600" y="4636"/>
                  </a:lnTo>
                  <a:cubicBezTo>
                    <a:pt x="21600" y="3275"/>
                    <a:pt x="21599" y="2462"/>
                    <a:pt x="21371" y="1918"/>
                  </a:cubicBezTo>
                  <a:cubicBezTo>
                    <a:pt x="21086" y="1133"/>
                    <a:pt x="20466" y="514"/>
                    <a:pt x="19682" y="229"/>
                  </a:cubicBezTo>
                  <a:cubicBezTo>
                    <a:pt x="19137" y="1"/>
                    <a:pt x="18324" y="0"/>
                    <a:pt x="16963" y="0"/>
                  </a:cubicBezTo>
                  <a:lnTo>
                    <a:pt x="4637" y="0"/>
                  </a:lnTo>
                  <a:close/>
                </a:path>
              </a:pathLst>
            </a:custGeom>
            <a:ln w="6350" cap="flat">
              <a:solidFill>
                <a:srgbClr val="8979AF"/>
              </a:solidFill>
              <a:prstDash val="solid"/>
              <a:miter lim="400000"/>
              <a:headEnd/>
              <a:tailEnd/>
            </a:ln>
            <a:effectLst/>
          </p:spPr>
        </p:pic>
        <p:pic>
          <p:nvPicPr>
            <p:cNvPr id="436" name="已粘贴的影片.png" descr="已粘贴的影片.png"/>
            <p:cNvPicPr>
              <a:picLocks noChangeAspect="1"/>
            </p:cNvPicPr>
            <p:nvPr/>
          </p:nvPicPr>
          <p:blipFill>
            <a:blip r:embed="rId3"/>
            <a:srcRect l="14" r="5"/>
            <a:stretch>
              <a:fillRect/>
            </a:stretch>
          </p:blipFill>
          <p:spPr>
            <a:xfrm>
              <a:off x="3175" y="5010260"/>
              <a:ext cx="1649016" cy="1649341"/>
            </a:xfrm>
            <a:custGeom>
              <a:avLst/>
              <a:gdLst/>
              <a:ahLst/>
              <a:cxnLst>
                <a:cxn ang="0">
                  <a:pos x="wd2" y="hd2"/>
                </a:cxn>
                <a:cxn ang="5400000">
                  <a:pos x="wd2" y="hd2"/>
                </a:cxn>
                <a:cxn ang="10800000">
                  <a:pos x="wd2" y="hd2"/>
                </a:cxn>
                <a:cxn ang="16200000">
                  <a:pos x="wd2" y="hd2"/>
                </a:cxn>
              </a:cxnLst>
              <a:rect l="0" t="0" r="r" b="b"/>
              <a:pathLst>
                <a:path w="21600" h="21600" extrusionOk="0">
                  <a:moveTo>
                    <a:pt x="4637" y="0"/>
                  </a:moveTo>
                  <a:cubicBezTo>
                    <a:pt x="3276" y="0"/>
                    <a:pt x="2463" y="1"/>
                    <a:pt x="1918" y="229"/>
                  </a:cubicBezTo>
                  <a:cubicBezTo>
                    <a:pt x="1134" y="514"/>
                    <a:pt x="514" y="1133"/>
                    <a:pt x="229" y="1918"/>
                  </a:cubicBezTo>
                  <a:cubicBezTo>
                    <a:pt x="1" y="2462"/>
                    <a:pt x="0" y="3275"/>
                    <a:pt x="0" y="4636"/>
                  </a:cubicBezTo>
                  <a:lnTo>
                    <a:pt x="0" y="16964"/>
                  </a:lnTo>
                  <a:cubicBezTo>
                    <a:pt x="0" y="18325"/>
                    <a:pt x="1" y="19138"/>
                    <a:pt x="229" y="19682"/>
                  </a:cubicBezTo>
                  <a:cubicBezTo>
                    <a:pt x="514" y="20467"/>
                    <a:pt x="1134" y="21086"/>
                    <a:pt x="1918" y="21371"/>
                  </a:cubicBezTo>
                  <a:cubicBezTo>
                    <a:pt x="2463" y="21599"/>
                    <a:pt x="3276" y="21600"/>
                    <a:pt x="4637" y="21600"/>
                  </a:cubicBezTo>
                  <a:lnTo>
                    <a:pt x="16963" y="21600"/>
                  </a:lnTo>
                  <a:cubicBezTo>
                    <a:pt x="18324" y="21600"/>
                    <a:pt x="19137" y="21599"/>
                    <a:pt x="19682" y="21371"/>
                  </a:cubicBezTo>
                  <a:cubicBezTo>
                    <a:pt x="20466" y="21086"/>
                    <a:pt x="21086" y="20467"/>
                    <a:pt x="21371" y="19682"/>
                  </a:cubicBezTo>
                  <a:cubicBezTo>
                    <a:pt x="21599" y="19138"/>
                    <a:pt x="21600" y="18325"/>
                    <a:pt x="21600" y="16964"/>
                  </a:cubicBezTo>
                  <a:lnTo>
                    <a:pt x="21600" y="4636"/>
                  </a:lnTo>
                  <a:cubicBezTo>
                    <a:pt x="21600" y="3275"/>
                    <a:pt x="21599" y="2462"/>
                    <a:pt x="21371" y="1918"/>
                  </a:cubicBezTo>
                  <a:cubicBezTo>
                    <a:pt x="21086" y="1133"/>
                    <a:pt x="20466" y="514"/>
                    <a:pt x="19682" y="229"/>
                  </a:cubicBezTo>
                  <a:cubicBezTo>
                    <a:pt x="19137" y="1"/>
                    <a:pt x="18324" y="0"/>
                    <a:pt x="16963" y="0"/>
                  </a:cubicBezTo>
                  <a:lnTo>
                    <a:pt x="4637" y="0"/>
                  </a:lnTo>
                  <a:close/>
                </a:path>
              </a:pathLst>
            </a:custGeom>
            <a:ln w="6350" cap="flat">
              <a:solidFill>
                <a:srgbClr val="8979AF"/>
              </a:solidFill>
              <a:prstDash val="solid"/>
              <a:miter lim="400000"/>
              <a:headEnd/>
              <a:tailEnd/>
            </a:ln>
            <a:effectLst/>
          </p:spPr>
        </p:pic>
        <p:pic>
          <p:nvPicPr>
            <p:cNvPr id="437" name="已粘贴的影片.png" descr="已粘贴的影片.png"/>
            <p:cNvPicPr>
              <a:picLocks noChangeAspect="1"/>
            </p:cNvPicPr>
            <p:nvPr/>
          </p:nvPicPr>
          <p:blipFill>
            <a:blip r:embed="rId4"/>
            <a:srcRect l="14" r="5"/>
            <a:stretch>
              <a:fillRect/>
            </a:stretch>
          </p:blipFill>
          <p:spPr>
            <a:xfrm>
              <a:off x="3175" y="1032295"/>
              <a:ext cx="1649016" cy="1649342"/>
            </a:xfrm>
            <a:custGeom>
              <a:avLst/>
              <a:gdLst/>
              <a:ahLst/>
              <a:cxnLst>
                <a:cxn ang="0">
                  <a:pos x="wd2" y="hd2"/>
                </a:cxn>
                <a:cxn ang="5400000">
                  <a:pos x="wd2" y="hd2"/>
                </a:cxn>
                <a:cxn ang="10800000">
                  <a:pos x="wd2" y="hd2"/>
                </a:cxn>
                <a:cxn ang="16200000">
                  <a:pos x="wd2" y="hd2"/>
                </a:cxn>
              </a:cxnLst>
              <a:rect l="0" t="0" r="r" b="b"/>
              <a:pathLst>
                <a:path w="21600" h="21600" extrusionOk="0">
                  <a:moveTo>
                    <a:pt x="4637" y="0"/>
                  </a:moveTo>
                  <a:cubicBezTo>
                    <a:pt x="3276" y="0"/>
                    <a:pt x="2463" y="1"/>
                    <a:pt x="1918" y="229"/>
                  </a:cubicBezTo>
                  <a:cubicBezTo>
                    <a:pt x="1134" y="514"/>
                    <a:pt x="514" y="1133"/>
                    <a:pt x="229" y="1918"/>
                  </a:cubicBezTo>
                  <a:cubicBezTo>
                    <a:pt x="1" y="2462"/>
                    <a:pt x="0" y="3275"/>
                    <a:pt x="0" y="4636"/>
                  </a:cubicBezTo>
                  <a:lnTo>
                    <a:pt x="0" y="16964"/>
                  </a:lnTo>
                  <a:cubicBezTo>
                    <a:pt x="0" y="18325"/>
                    <a:pt x="1" y="19138"/>
                    <a:pt x="229" y="19682"/>
                  </a:cubicBezTo>
                  <a:cubicBezTo>
                    <a:pt x="514" y="20467"/>
                    <a:pt x="1134" y="21086"/>
                    <a:pt x="1918" y="21371"/>
                  </a:cubicBezTo>
                  <a:cubicBezTo>
                    <a:pt x="2463" y="21599"/>
                    <a:pt x="3276" y="21600"/>
                    <a:pt x="4637" y="21600"/>
                  </a:cubicBezTo>
                  <a:lnTo>
                    <a:pt x="16963" y="21600"/>
                  </a:lnTo>
                  <a:cubicBezTo>
                    <a:pt x="18324" y="21600"/>
                    <a:pt x="19137" y="21599"/>
                    <a:pt x="19682" y="21371"/>
                  </a:cubicBezTo>
                  <a:cubicBezTo>
                    <a:pt x="20466" y="21086"/>
                    <a:pt x="21086" y="20467"/>
                    <a:pt x="21371" y="19682"/>
                  </a:cubicBezTo>
                  <a:cubicBezTo>
                    <a:pt x="21599" y="19138"/>
                    <a:pt x="21600" y="18325"/>
                    <a:pt x="21600" y="16964"/>
                  </a:cubicBezTo>
                  <a:lnTo>
                    <a:pt x="21600" y="4636"/>
                  </a:lnTo>
                  <a:cubicBezTo>
                    <a:pt x="21600" y="3275"/>
                    <a:pt x="21599" y="2462"/>
                    <a:pt x="21371" y="1918"/>
                  </a:cubicBezTo>
                  <a:cubicBezTo>
                    <a:pt x="21086" y="1133"/>
                    <a:pt x="20466" y="514"/>
                    <a:pt x="19682" y="229"/>
                  </a:cubicBezTo>
                  <a:cubicBezTo>
                    <a:pt x="19137" y="1"/>
                    <a:pt x="18324" y="0"/>
                    <a:pt x="16963" y="0"/>
                  </a:cubicBezTo>
                  <a:lnTo>
                    <a:pt x="4637" y="0"/>
                  </a:lnTo>
                  <a:close/>
                </a:path>
              </a:pathLst>
            </a:custGeom>
            <a:ln w="6350" cap="flat">
              <a:solidFill>
                <a:srgbClr val="8979AF"/>
              </a:solidFill>
              <a:prstDash val="solid"/>
              <a:miter lim="400000"/>
              <a:headEnd/>
              <a:tailEnd/>
            </a:ln>
            <a:effectLst/>
          </p:spPr>
        </p:pic>
        <p:sp>
          <p:nvSpPr>
            <p:cNvPr id="438" name="价格：$2.10…"/>
            <p:cNvSpPr txBox="1"/>
            <p:nvPr/>
          </p:nvSpPr>
          <p:spPr>
            <a:xfrm>
              <a:off x="2152015" y="1454785"/>
              <a:ext cx="7991474" cy="1123950"/>
            </a:xfrm>
            <a:prstGeom prst="rect">
              <a:avLst/>
            </a:prstGeom>
            <a:noFill/>
            <a:ln w="12700" cap="flat">
              <a:noFill/>
              <a:miter lim="400000"/>
            </a:ln>
            <a:effectLst/>
          </p:spPr>
          <p:txBody>
            <a:bodyPr wrap="square" lIns="8790" tIns="8790" rIns="8790" bIns="8790" numCol="1" anchor="t">
              <a:spAutoFit/>
            </a:bodyPr>
            <a:lstStyle/>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Price: $2.10       Number of influencers: 31</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30-day sales volume: 75.8k</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Created a sales volume of 18.2k in a single live broadcast.</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440" name="单色眼影"/>
            <p:cNvSpPr/>
            <p:nvPr/>
          </p:nvSpPr>
          <p:spPr>
            <a:xfrm>
              <a:off x="4257675" y="838200"/>
              <a:ext cx="2143760" cy="633095"/>
            </a:xfrm>
            <a:prstGeom prst="rect">
              <a:avLst/>
            </a:prstGeom>
            <a:solidFill>
              <a:srgbClr val="F5BFC3"/>
            </a:solidFill>
            <a:ln w="12700" cap="flat">
              <a:noFill/>
              <a:miter lim="400000"/>
            </a:ln>
            <a:effectLst/>
          </p:spPr>
          <p:txBody>
            <a:bodyPr wrap="square" lIns="0" tIns="0" rIns="0" bIns="0" numCol="1" anchor="ctr">
              <a:noAutofit/>
            </a:bodyPr>
            <a:lstStyle>
              <a:lvl1pPr algn="ctr">
                <a:lnSpc>
                  <a:spcPct val="100000"/>
                </a:lnSpc>
                <a:spcBef>
                  <a:spcPts val="0"/>
                </a:spcBef>
                <a:defRPr sz="24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pPr>
                <a:lnSpc>
                  <a:spcPct val="70000"/>
                </a:lnSpc>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Single-color eyeshadow</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441" name="唇膏"/>
            <p:cNvSpPr/>
            <p:nvPr/>
          </p:nvSpPr>
          <p:spPr>
            <a:xfrm>
              <a:off x="4257712" y="2835602"/>
              <a:ext cx="2143959" cy="499209"/>
            </a:xfrm>
            <a:prstGeom prst="rect">
              <a:avLst/>
            </a:prstGeom>
            <a:solidFill>
              <a:srgbClr val="F5BFC3"/>
            </a:solidFill>
            <a:ln w="12700" cap="flat">
              <a:noFill/>
              <a:miter lim="400000"/>
            </a:ln>
            <a:effectLst/>
          </p:spPr>
          <p:txBody>
            <a:bodyPr wrap="square" lIns="0" tIns="0" rIns="0" bIns="0" numCol="1" anchor="ctr">
              <a:noAutofit/>
            </a:bodyPr>
            <a:lstStyle>
              <a:lvl1pPr algn="ctr">
                <a:lnSpc>
                  <a:spcPct val="100000"/>
                </a:lnSpc>
                <a:spcBef>
                  <a:spcPts val="0"/>
                </a:spcBef>
                <a:defRPr sz="24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Lipstick</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442" name="遮瑕膏"/>
            <p:cNvSpPr/>
            <p:nvPr/>
          </p:nvSpPr>
          <p:spPr>
            <a:xfrm>
              <a:off x="4257712" y="4817839"/>
              <a:ext cx="2143959" cy="499209"/>
            </a:xfrm>
            <a:prstGeom prst="rect">
              <a:avLst/>
            </a:prstGeom>
            <a:solidFill>
              <a:srgbClr val="F5BFC3"/>
            </a:solidFill>
            <a:ln w="12700" cap="flat">
              <a:noFill/>
              <a:miter lim="400000"/>
            </a:ln>
            <a:effectLst/>
          </p:spPr>
          <p:txBody>
            <a:bodyPr wrap="square" lIns="0" tIns="0" rIns="0" bIns="0" numCol="1" anchor="ctr">
              <a:noAutofit/>
            </a:bodyPr>
            <a:lstStyle>
              <a:lvl1pPr algn="ctr">
                <a:lnSpc>
                  <a:spcPct val="100000"/>
                </a:lnSpc>
                <a:spcBef>
                  <a:spcPts val="0"/>
                </a:spcBef>
                <a:defRPr sz="24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Concealer</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443" name="价格：$20.00…"/>
            <p:cNvSpPr txBox="1"/>
            <p:nvPr/>
          </p:nvSpPr>
          <p:spPr>
            <a:xfrm>
              <a:off x="2152015" y="3469004"/>
              <a:ext cx="7990839" cy="893445"/>
            </a:xfrm>
            <a:prstGeom prst="rect">
              <a:avLst/>
            </a:prstGeom>
            <a:noFill/>
            <a:ln w="12700" cap="flat">
              <a:noFill/>
              <a:miter lim="400000"/>
            </a:ln>
            <a:effectLst/>
          </p:spPr>
          <p:txBody>
            <a:bodyPr wrap="square" lIns="8790" tIns="8790" rIns="8790" bIns="8790" numCol="1" anchor="t">
              <a:spAutoFit/>
            </a:bodyPr>
            <a:lstStyle/>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1900">
                  <a:latin typeface="Times New Roman" panose="02020603050405020304" charset="0"/>
                  <a:ea typeface="Times New Roman" panose="02020603050405020304" charset="0"/>
                  <a:cs typeface="Times New Roman" panose="02020603050405020304" charset="0"/>
                  <a:sym typeface="Times New Roman" panose="02020603050405020304" charset="0"/>
                </a:rPr>
                <a:t>Price: $20.00       Number of influencers: 75</a:t>
              </a:r>
              <a:endParaRPr sz="19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1900">
                  <a:latin typeface="Times New Roman" panose="02020603050405020304" charset="0"/>
                  <a:ea typeface="Times New Roman" panose="02020603050405020304" charset="0"/>
                  <a:cs typeface="Times New Roman" panose="02020603050405020304" charset="0"/>
                  <a:sym typeface="Times New Roman" panose="02020603050405020304" charset="0"/>
                </a:rPr>
                <a:t>30-day sales volume: 30.6k</a:t>
              </a:r>
              <a:endParaRPr sz="19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1900">
                  <a:latin typeface="Times New Roman" panose="02020603050405020304" charset="0"/>
                  <a:ea typeface="Times New Roman" panose="02020603050405020304" charset="0"/>
                  <a:cs typeface="Times New Roman" panose="02020603050405020304" charset="0"/>
                  <a:sym typeface="Times New Roman" panose="02020603050405020304" charset="0"/>
                </a:rPr>
                <a:t>The top influencer created a sales volume of 1.6k in a single live broadcast.</a:t>
              </a:r>
              <a:endParaRPr sz="1900">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445" name="价格：$25.00…"/>
            <p:cNvSpPr txBox="1"/>
            <p:nvPr/>
          </p:nvSpPr>
          <p:spPr>
            <a:xfrm>
              <a:off x="2194560" y="5467984"/>
              <a:ext cx="8355964" cy="893445"/>
            </a:xfrm>
            <a:prstGeom prst="rect">
              <a:avLst/>
            </a:prstGeom>
            <a:noFill/>
            <a:ln w="12700" cap="flat">
              <a:noFill/>
              <a:miter lim="400000"/>
            </a:ln>
            <a:effectLst/>
          </p:spPr>
          <p:txBody>
            <a:bodyPr wrap="square" lIns="8790" tIns="8790" rIns="8790" bIns="8790" numCol="1" anchor="t">
              <a:spAutoFit/>
            </a:bodyPr>
            <a:lstStyle/>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1900">
                  <a:latin typeface="Times New Roman" panose="02020603050405020304" charset="0"/>
                  <a:ea typeface="Times New Roman" panose="02020603050405020304" charset="0"/>
                  <a:cs typeface="Times New Roman" panose="02020603050405020304" charset="0"/>
                  <a:sym typeface="Times New Roman" panose="02020603050405020304" charset="0"/>
                </a:rPr>
                <a:t>Price: $25.00       Number of influencers: 88</a:t>
              </a:r>
              <a:endParaRPr sz="19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1900">
                  <a:latin typeface="Times New Roman" panose="02020603050405020304" charset="0"/>
                  <a:ea typeface="Times New Roman" panose="02020603050405020304" charset="0"/>
                  <a:cs typeface="Times New Roman" panose="02020603050405020304" charset="0"/>
                  <a:sym typeface="Times New Roman" panose="02020603050405020304" charset="0"/>
                </a:rPr>
                <a:t>30-day sales volume: 9.2k</a:t>
              </a:r>
              <a:endParaRPr sz="19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1900">
                  <a:latin typeface="Times New Roman" panose="02020603050405020304" charset="0"/>
                  <a:ea typeface="Times New Roman" panose="02020603050405020304" charset="0"/>
                  <a:cs typeface="Times New Roman" panose="02020603050405020304" charset="0"/>
                  <a:sym typeface="Times New Roman" panose="02020603050405020304" charset="0"/>
                </a:rPr>
                <a:t>The top influencer created a sales volume of 1.4k in a single live broadcast.</a:t>
              </a:r>
              <a:endParaRPr sz="1900">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447" name="近30天热销产品top3"/>
            <p:cNvSpPr/>
            <p:nvPr/>
          </p:nvSpPr>
          <p:spPr>
            <a:xfrm>
              <a:off x="0" y="0"/>
              <a:ext cx="10283958" cy="763625"/>
            </a:xfrm>
            <a:prstGeom prst="rect">
              <a:avLst/>
            </a:prstGeom>
            <a:solidFill>
              <a:srgbClr val="8C83EF"/>
            </a:solidFill>
            <a:ln w="12700" cap="flat">
              <a:noFill/>
              <a:miter lim="400000"/>
            </a:ln>
            <a:effectLst/>
          </p:spPr>
          <p:txBody>
            <a:bodyPr wrap="square" lIns="8790" tIns="8790" rIns="8790" bIns="8790" numCol="1" anchor="ctr">
              <a:noAutofit/>
            </a:bodyPr>
            <a:lstStyle>
              <a:lvl1pPr algn="ctr" defTabSz="1134745">
                <a:lnSpc>
                  <a:spcPct val="100000"/>
                </a:lnSpc>
                <a:spcBef>
                  <a:spcPts val="0"/>
                </a:spcBef>
                <a:defRPr sz="28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Top 3 best-selling products in the recent 30 days</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grpSp>
      <p:sp>
        <p:nvSpPr>
          <p:cNvPr id="453" name="商品价格分布在$2.10-$308.00，平均价格为$40.93。主要销售方式是视频带货，关联达人数490，视频数899，直播数427。小店近期通过头部达人直播带货的方式，创造最高单日148.3k的销量。"/>
          <p:cNvSpPr txBox="1"/>
          <p:nvPr/>
        </p:nvSpPr>
        <p:spPr>
          <a:xfrm>
            <a:off x="1277620" y="4110990"/>
            <a:ext cx="10532745" cy="2451735"/>
          </a:xfrm>
          <a:prstGeom prst="rect">
            <a:avLst/>
          </a:prstGeom>
          <a:ln w="12700">
            <a:miter lim="400000"/>
          </a:ln>
        </p:spPr>
        <p:txBody>
          <a:bodyPr wrap="square" lIns="8790" tIns="8790" rIns="8790" bIns="8790">
            <a:spAutoFit/>
          </a:bodyPr>
          <a:lstStyle>
            <a:lvl1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pPr>
              <a:lnSpc>
                <a:spcPct val="110000"/>
              </a:lnSpc>
              <a:spcAft>
                <a:spcPts val="0"/>
              </a:spcAft>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Jeffree Star Cosmetics was founded in 2014 by the beauty blogger Jeffree Star. The product prices range from $2.10 to $308.00, and the average price is $40.93. The main sales method is video promotion with goods, with 490 associated influencers, 899 videos, and 427 live broadcasts. Recently, the shop has created the highest single-day sales volume of 148.3k through the method of live broadcasts by top influencers to promote with goods.</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48" name="文本框 47"/>
          <p:cNvSpPr txBox="1"/>
          <p:nvPr>
            <p:custDataLst>
              <p:tags r:id="rId5"/>
            </p:custDataLst>
          </p:nvPr>
        </p:nvSpPr>
        <p:spPr>
          <a:xfrm>
            <a:off x="2693035" y="17968595"/>
            <a:ext cx="2182495" cy="3365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8790" tIns="8790" rIns="8790" bIns="8790" numCol="1" spcCol="38100" rtlCol="0" anchor="ctr" forceAA="0">
            <a:noAutofit/>
          </a:bodyPr>
          <a:p>
            <a:pPr marL="0" marR="0" indent="0" algn="l" defTabSz="3352800" rtl="0" fontAlgn="auto" latinLnBrk="0" hangingPunct="0">
              <a:lnSpc>
                <a:spcPct val="90000"/>
              </a:lnSpc>
              <a:spcBef>
                <a:spcPts val="6100"/>
              </a:spcBef>
              <a:spcAft>
                <a:spcPts val="0"/>
              </a:spcAft>
              <a:buClrTx/>
              <a:buSzTx/>
              <a:buFontTx/>
              <a:buNone/>
            </a:pPr>
            <a:r>
              <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rPr>
              <a:t>https://echotik.ai</a:t>
            </a:r>
            <a:endPar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endParaRPr>
          </a:p>
        </p:txBody>
      </p:sp>
      <p:sp>
        <p:nvSpPr>
          <p:cNvPr id="174" name="Freeform 8"/>
          <p:cNvSpPr/>
          <p:nvPr>
            <p:custDataLst>
              <p:tags r:id="rId6"/>
            </p:custDataLst>
          </p:nvPr>
        </p:nvSpPr>
        <p:spPr>
          <a:xfrm>
            <a:off x="941705" y="17797145"/>
            <a:ext cx="1655445" cy="672465"/>
          </a:xfrm>
          <a:prstGeom prst="rect">
            <a:avLst/>
          </a:prstGeom>
          <a:blipFill>
            <a:blip r:embed="rId7"/>
            <a:stretch>
              <a:fillRect/>
            </a:stretch>
          </a:blipFill>
          <a:ln w="12700">
            <a:miter lim="400000"/>
          </a:ln>
        </p:spPr>
        <p:txBody>
          <a:bodyPr lIns="0" tIns="0" rIns="0" bIns="0"/>
          <a:p>
            <a:pPr defTabSz="1219200">
              <a:lnSpc>
                <a:spcPct val="100000"/>
              </a:lnSpc>
              <a:spcBef>
                <a:spcPts val="0"/>
              </a:spcBef>
              <a:defRPr sz="2400">
                <a:latin typeface="Calibri" panose="020F0502020204030204"/>
                <a:ea typeface="Calibri" panose="020F0502020204030204"/>
                <a:cs typeface="Calibri" panose="020F0502020204030204"/>
                <a:sym typeface="Calibri" panose="020F0502020204030204"/>
              </a:defRPr>
            </a:pPr>
            <a:endParaRPr>
              <a:latin typeface="Arial Rounded MT Bold" panose="020F0704030504030204" charset="0"/>
              <a:ea typeface="Arial Rounded MT Bold" panose="020F0704030504030204" charset="0"/>
              <a:cs typeface="Arial Rounded MT Bold" panose="020F0704030504030204" charset="0"/>
              <a:sym typeface="Arial Rounded MT Bold" panose="020F0704030504030204" charset="0"/>
            </a:endParaRPr>
          </a:p>
        </p:txBody>
      </p:sp>
      <p:sp>
        <p:nvSpPr>
          <p:cNvPr id="374" name="美国市场"/>
          <p:cNvSpPr txBox="1"/>
          <p:nvPr>
            <p:custDataLst>
              <p:tags r:id="rId8"/>
            </p:custDataLst>
          </p:nvPr>
        </p:nvSpPr>
        <p:spPr>
          <a:xfrm>
            <a:off x="1273004" y="1690058"/>
            <a:ext cx="5773420" cy="508635"/>
          </a:xfrm>
          <a:prstGeom prst="rect">
            <a:avLst/>
          </a:prstGeom>
          <a:ln w="12700">
            <a:miter lim="400000"/>
          </a:ln>
        </p:spPr>
        <p:txBody>
          <a:bodyPr wrap="none" lIns="8790" tIns="8790" rIns="8790" bIns="8790">
            <a:spAutoFit/>
          </a:bodyPr>
          <a:lstStyle>
            <a:lvl1pPr>
              <a:lnSpc>
                <a:spcPct val="100000"/>
              </a:lnSpc>
              <a:spcBef>
                <a:spcPts val="0"/>
              </a:spcBef>
              <a:defRPr sz="3200" u="sng">
                <a:latin typeface="Source Han Sans CN Bold Bold"/>
                <a:ea typeface="Source Han Sans CN Bold Bold"/>
                <a:cs typeface="Source Han Sans CN Bold Bold"/>
                <a:sym typeface="Source Han Sans CN Bold Bold"/>
              </a:defRPr>
            </a:lvl1pPr>
          </a:lstStyle>
          <a:p>
            <a:pPr algn="l"/>
            <a:r>
              <a:rPr>
                <a:solidFill>
                  <a:srgbClr val="625AE3"/>
                </a:solidFill>
                <a:latin typeface="Times New Roman" panose="02020603050405020304" charset="0"/>
                <a:ea typeface="Times New Roman" panose="02020603050405020304" charset="0"/>
              </a:rPr>
              <a:t>Analysis of shops in the US market</a:t>
            </a:r>
            <a:endParaRPr>
              <a:solidFill>
                <a:srgbClr val="625AE3"/>
              </a:solidFill>
              <a:latin typeface="Times New Roman" panose="02020603050405020304" charset="0"/>
              <a:ea typeface="Times New Roman" panose="02020603050405020304" charset="0"/>
            </a:endParaRPr>
          </a:p>
        </p:txBody>
      </p:sp>
      <p:pic>
        <p:nvPicPr>
          <p:cNvPr id="2" name="Drawing 0"/>
          <p:cNvPicPr>
            <a:picLocks noChangeAspect="1"/>
          </p:cNvPicPr>
          <p:nvPr>
            <p:custDataLst>
              <p:tags r:id="rId9"/>
            </p:custDataLst>
          </p:nvPr>
        </p:nvPicPr>
        <p:blipFill>
          <a:blip r:embed="rId10"/>
          <a:stretch>
            <a:fillRect/>
          </a:stretch>
        </p:blipFill>
        <p:spPr>
          <a:xfrm>
            <a:off x="939165" y="6793865"/>
            <a:ext cx="11592560" cy="3045460"/>
          </a:xfrm>
          <a:prstGeom prst="rect">
            <a:avLst/>
          </a:prstGeom>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5" name="表格 2"/>
          <p:cNvGraphicFramePr/>
          <p:nvPr>
            <p:custDataLst>
              <p:tags r:id="rId1"/>
            </p:custDataLst>
          </p:nvPr>
        </p:nvGraphicFramePr>
        <p:xfrm>
          <a:off x="1482725" y="3304540"/>
          <a:ext cx="10796905" cy="13924915"/>
        </p:xfrm>
        <a:graphic>
          <a:graphicData uri="http://schemas.openxmlformats.org/drawingml/2006/table">
            <a:tbl>
              <a:tblPr>
                <a:tableStyleId>{4C3C2611-4C71-4FC5-86AE-919BDF0F9419}</a:tableStyleId>
              </a:tblPr>
              <a:tblGrid>
                <a:gridCol w="901700"/>
                <a:gridCol w="1362075"/>
                <a:gridCol w="3380105"/>
                <a:gridCol w="1031240"/>
                <a:gridCol w="1030605"/>
                <a:gridCol w="1029970"/>
                <a:gridCol w="1031240"/>
                <a:gridCol w="1029970"/>
              </a:tblGrid>
              <a:tr h="715010">
                <a:tc>
                  <a:txBody>
                    <a:bodyPr/>
                    <a:lstStyle/>
                    <a:p>
                      <a:pPr algn="ctr" defTabSz="914400">
                        <a:lnSpc>
                          <a:spcPct val="80000"/>
                        </a:lnSpc>
                        <a:defRPr sz="1800"/>
                      </a:pPr>
                      <a:r>
                        <a:rPr sz="23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rPr>
                        <a:t>Rank</a:t>
                      </a:r>
                      <a:endParaRPr sz="23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endParaRPr>
                    </a:p>
                  </a:txBody>
                  <a:tcPr marL="50800" marR="50800" marT="50800" marB="50800" anchor="ctr" horzOverflow="overflow">
                    <a:lnL w="0">
                      <a:miter lim="400000"/>
                    </a:lnL>
                    <a:lnR w="12700">
                      <a:solidFill>
                        <a:srgbClr val="6559E9">
                          <a:alpha val="50000"/>
                        </a:srgbClr>
                      </a:solidFill>
                      <a:miter lim="400000"/>
                    </a:lnR>
                    <a:lnT w="50800">
                      <a:solidFill>
                        <a:srgbClr val="6559E9"/>
                      </a:solidFill>
                      <a:miter lim="400000"/>
                    </a:lnT>
                    <a:lnB w="12700">
                      <a:solidFill>
                        <a:srgbClr val="6559E9">
                          <a:alpha val="50000"/>
                        </a:srgbClr>
                      </a:solidFill>
                      <a:miter lim="400000"/>
                    </a:lnB>
                    <a:solidFill>
                      <a:srgbClr val="6559EA">
                        <a:alpha val="30000"/>
                      </a:srgbClr>
                    </a:solidFill>
                  </a:tcPr>
                </a:tc>
                <a:tc gridSpan="2">
                  <a:txBody>
                    <a:bodyPr/>
                    <a:lstStyle/>
                    <a:p>
                      <a:pPr algn="ctr" defTabSz="914400">
                        <a:lnSpc>
                          <a:spcPct val="80000"/>
                        </a:lnSpc>
                        <a:defRPr sz="1800"/>
                      </a:pPr>
                      <a:r>
                        <a:rPr lang="en-US" sz="23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rPr>
                        <a:t>Product</a:t>
                      </a:r>
                      <a:endParaRPr lang="en-US" sz="23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50800">
                      <a:solidFill>
                        <a:srgbClr val="6559E9"/>
                      </a:solidFill>
                      <a:miter lim="400000"/>
                    </a:lnT>
                    <a:lnB w="12700">
                      <a:solidFill>
                        <a:srgbClr val="6559E9">
                          <a:alpha val="50000"/>
                        </a:srgbClr>
                      </a:solidFill>
                      <a:miter lim="400000"/>
                    </a:lnB>
                    <a:solidFill>
                      <a:srgbClr val="6559EA">
                        <a:alpha val="30000"/>
                      </a:srgbClr>
                    </a:solidFill>
                  </a:tcPr>
                </a:tc>
                <a:tc hMerge="1">
                  <a:tcPr/>
                </a:tc>
                <a:tc>
                  <a:txBody>
                    <a:bodyPr/>
                    <a:lstStyle/>
                    <a:p>
                      <a:pPr algn="ctr" defTabSz="914400">
                        <a:lnSpc>
                          <a:spcPct val="80000"/>
                        </a:lnSpc>
                        <a:defRPr sz="1800"/>
                      </a:pPr>
                      <a:r>
                        <a:rPr lang="en-US" sz="23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rPr>
                        <a:t>Price</a:t>
                      </a:r>
                      <a:endParaRPr lang="en-US" sz="23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50800">
                      <a:solidFill>
                        <a:srgbClr val="6559E9"/>
                      </a:solidFill>
                      <a:miter lim="400000"/>
                    </a:lnT>
                    <a:lnB w="12700">
                      <a:solidFill>
                        <a:srgbClr val="6559E9">
                          <a:alpha val="50000"/>
                        </a:srgbClr>
                      </a:solidFill>
                      <a:miter lim="400000"/>
                    </a:lnB>
                    <a:solidFill>
                      <a:srgbClr val="6559EA">
                        <a:alpha val="30000"/>
                      </a:srgbClr>
                    </a:solidFill>
                  </a:tcPr>
                </a:tc>
                <a:tc>
                  <a:txBody>
                    <a:bodyPr/>
                    <a:lstStyle/>
                    <a:p>
                      <a:pPr algn="ctr" defTabSz="914400">
                        <a:lnSpc>
                          <a:spcPct val="80000"/>
                        </a:lnSpc>
                        <a:defRPr sz="1800"/>
                      </a:pPr>
                      <a:r>
                        <a:rPr lang="en-US" sz="23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rPr>
                        <a:t>Sales volume</a:t>
                      </a:r>
                      <a:endParaRPr lang="en-US" sz="23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50800">
                      <a:solidFill>
                        <a:srgbClr val="6559E9"/>
                      </a:solidFill>
                      <a:miter lim="400000"/>
                    </a:lnT>
                    <a:lnB w="12700">
                      <a:solidFill>
                        <a:srgbClr val="6559E9">
                          <a:alpha val="50000"/>
                        </a:srgbClr>
                      </a:solidFill>
                      <a:miter lim="400000"/>
                    </a:lnB>
                    <a:solidFill>
                      <a:srgbClr val="6559EA">
                        <a:alpha val="30000"/>
                      </a:srgbClr>
                    </a:solidFill>
                  </a:tcPr>
                </a:tc>
                <a:tc>
                  <a:txBody>
                    <a:bodyPr/>
                    <a:lstStyle/>
                    <a:p>
                      <a:pPr algn="ctr" defTabSz="914400">
                        <a:lnSpc>
                          <a:spcPct val="80000"/>
                        </a:lnSpc>
                        <a:defRPr sz="1800"/>
                      </a:pPr>
                      <a:r>
                        <a:rPr lang="en-US" sz="23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rPr>
                        <a:t>Sales amount</a:t>
                      </a:r>
                      <a:endParaRPr lang="en-US" sz="23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endParaRPr>
                    </a:p>
                  </a:txBody>
                  <a:tcPr marL="0" marR="0" marT="0" marB="0" anchor="ctr" horzOverflow="overflow">
                    <a:lnL w="12700">
                      <a:solidFill>
                        <a:srgbClr val="6559E9">
                          <a:alpha val="50000"/>
                        </a:srgbClr>
                      </a:solidFill>
                      <a:miter lim="400000"/>
                    </a:lnL>
                    <a:lnR w="12700">
                      <a:solidFill>
                        <a:srgbClr val="6559E9">
                          <a:alpha val="50000"/>
                        </a:srgbClr>
                      </a:solidFill>
                      <a:miter lim="400000"/>
                    </a:lnR>
                    <a:lnT w="50800">
                      <a:solidFill>
                        <a:srgbClr val="6559E9"/>
                      </a:solidFill>
                      <a:miter lim="400000"/>
                    </a:lnT>
                    <a:lnB w="12700">
                      <a:solidFill>
                        <a:srgbClr val="6559E9">
                          <a:alpha val="50000"/>
                        </a:srgbClr>
                      </a:solidFill>
                      <a:miter lim="400000"/>
                    </a:lnB>
                    <a:solidFill>
                      <a:srgbClr val="6559EA">
                        <a:alpha val="30000"/>
                      </a:srgbClr>
                    </a:solidFill>
                  </a:tcPr>
                </a:tc>
                <a:tc>
                  <a:txBody>
                    <a:bodyPr/>
                    <a:lstStyle/>
                    <a:p>
                      <a:pPr algn="ctr" defTabSz="914400">
                        <a:lnSpc>
                          <a:spcPct val="80000"/>
                        </a:lnSpc>
                        <a:defRPr sz="1800"/>
                      </a:pPr>
                      <a:r>
                        <a:rPr lang="en-US" sz="18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rPr>
                        <a:t>Number</a:t>
                      </a:r>
                      <a:endParaRPr lang="en-US" sz="18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endParaRPr>
                    </a:p>
                    <a:p>
                      <a:pPr algn="ctr" defTabSz="914400">
                        <a:lnSpc>
                          <a:spcPct val="80000"/>
                        </a:lnSpc>
                        <a:defRPr sz="1800"/>
                      </a:pPr>
                      <a:r>
                        <a:rPr lang="en-US" sz="18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rPr>
                        <a:t>of</a:t>
                      </a:r>
                      <a:endParaRPr lang="en-US" sz="18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endParaRPr>
                    </a:p>
                    <a:p>
                      <a:pPr algn="ctr" defTabSz="914400">
                        <a:lnSpc>
                          <a:spcPct val="80000"/>
                        </a:lnSpc>
                        <a:defRPr sz="1800"/>
                      </a:pPr>
                      <a:r>
                        <a:rPr lang="en-US" sz="18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rPr>
                        <a:t>influencers</a:t>
                      </a:r>
                      <a:endParaRPr lang="en-US" sz="18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endParaRPr>
                    </a:p>
                  </a:txBody>
                  <a:tcPr marL="0" marR="0" marT="0" marB="0" anchor="ctr" horzOverflow="overflow">
                    <a:lnL w="12700">
                      <a:solidFill>
                        <a:srgbClr val="6559E9">
                          <a:alpha val="50000"/>
                        </a:srgbClr>
                      </a:solidFill>
                      <a:miter lim="400000"/>
                    </a:lnL>
                    <a:lnR w="12700">
                      <a:solidFill>
                        <a:srgbClr val="6559E9">
                          <a:alpha val="50000"/>
                        </a:srgbClr>
                      </a:solidFill>
                      <a:miter lim="400000"/>
                    </a:lnR>
                    <a:lnT w="50800">
                      <a:solidFill>
                        <a:srgbClr val="6559E9"/>
                      </a:solidFill>
                      <a:miter lim="400000"/>
                    </a:lnT>
                    <a:lnB w="12700">
                      <a:solidFill>
                        <a:srgbClr val="6559E9">
                          <a:alpha val="50000"/>
                        </a:srgbClr>
                      </a:solidFill>
                      <a:miter lim="400000"/>
                    </a:lnB>
                    <a:solidFill>
                      <a:srgbClr val="6559EA">
                        <a:alpha val="30000"/>
                      </a:srgbClr>
                    </a:solidFill>
                  </a:tcPr>
                </a:tc>
                <a:tc>
                  <a:txBody>
                    <a:bodyPr/>
                    <a:lstStyle/>
                    <a:p>
                      <a:pPr algn="ctr" defTabSz="914400">
                        <a:lnSpc>
                          <a:spcPct val="80000"/>
                        </a:lnSpc>
                        <a:defRPr sz="1800"/>
                      </a:pPr>
                      <a:r>
                        <a:rPr lang="en-US" sz="18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rPr>
                        <a:t>Number of videos</a:t>
                      </a:r>
                      <a:endParaRPr lang="en-US" sz="18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endParaRPr>
                    </a:p>
                  </a:txBody>
                  <a:tcPr marL="0" marR="0" marT="0" marB="0" anchor="ctr" horzOverflow="overflow">
                    <a:lnL w="12700">
                      <a:solidFill>
                        <a:srgbClr val="6559E9">
                          <a:alpha val="50000"/>
                        </a:srgbClr>
                      </a:solidFill>
                      <a:miter lim="400000"/>
                    </a:lnL>
                    <a:lnR w="0">
                      <a:miter lim="400000"/>
                    </a:lnR>
                    <a:lnT w="50800">
                      <a:solidFill>
                        <a:srgbClr val="6559E9"/>
                      </a:solidFill>
                      <a:miter lim="400000"/>
                    </a:lnT>
                    <a:lnB w="12700">
                      <a:solidFill>
                        <a:srgbClr val="6559E9">
                          <a:alpha val="50000"/>
                        </a:srgbClr>
                      </a:solidFill>
                      <a:miter lim="400000"/>
                    </a:lnB>
                    <a:solidFill>
                      <a:srgbClr val="6559EA">
                        <a:alpha val="30000"/>
                      </a:srgbClr>
                    </a:solidFill>
                  </a:tcPr>
                </a:tc>
              </a:tr>
              <a:tr h="1320800">
                <a:tc>
                  <a:txBody>
                    <a:bodyPr/>
                    <a:lstStyle/>
                    <a:p>
                      <a:pPr algn="ctr" defTabSz="914400">
                        <a:lnSpc>
                          <a:spcPct val="80000"/>
                        </a:lnSpc>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20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1800"/>
                      </a:pP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Sungboon</a:t>
                      </a: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Editor - Deep Collagen Anti-Wrinkle Lifting Mask</a:t>
                      </a:r>
                      <a:endPar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$28.74</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62.84k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1.70M</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620</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790</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1320800">
                <a:tc>
                  <a:txBody>
                    <a:bodyPr/>
                    <a:lstStyle/>
                    <a:p>
                      <a:pPr algn="ctr" defTabSz="914400">
                        <a:lnSpc>
                          <a:spcPct val="80000"/>
                        </a:lnSpc>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2</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20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1800"/>
                      </a:pP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GOPURE Neck Cream - Tighten &amp; Lift Firming Neck Cream for </a:t>
                      </a: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Crepey</a:t>
                      </a: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Skin</a:t>
                      </a:r>
                      <a:endPar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$23.40</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59.15k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1.50M</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2498</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2680</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1321435">
                <a:tc>
                  <a:txBody>
                    <a:bodyPr/>
                    <a:lstStyle/>
                    <a:p>
                      <a:pPr algn="ctr" defTabSz="914400">
                        <a:lnSpc>
                          <a:spcPct val="80000"/>
                        </a:lnSpc>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3</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20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1800"/>
                      </a:pP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tarte™ best-sellers trending trio</a:t>
                      </a:r>
                      <a:endPar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$22.00</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44.24k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1.22M</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1145</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1111</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1320800">
                <a:tc>
                  <a:txBody>
                    <a:bodyPr/>
                    <a:lstStyle/>
                    <a:p>
                      <a:pPr algn="ctr" defTabSz="914400">
                        <a:lnSpc>
                          <a:spcPct val="80000"/>
                        </a:lnSpc>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4</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20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1800"/>
                      </a:pP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Neck Shoulder Back Massager with Heat - Shiatsu Massager Adjustable Relaxing Gift Plug-in Comfort</a:t>
                      </a:r>
                      <a:endPar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$24.49</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53.88k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1.18M</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697</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711</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1320800">
                <a:tc>
                  <a:txBody>
                    <a:bodyPr/>
                    <a:lstStyle/>
                    <a:p>
                      <a:pPr algn="ctr" defTabSz="914400">
                        <a:lnSpc>
                          <a:spcPct val="80000"/>
                        </a:lnSpc>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5</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20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1800"/>
                      </a:pP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Akunbem</a:t>
                      </a: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Electric Shaver for Women Best Electric Razor for </a:t>
                      </a: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Womens</a:t>
                      </a: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Bikini Legs Underarm Public</a:t>
                      </a:r>
                      <a:endPar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$20.22</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63.37k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1.15M</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844</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934</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1321435">
                <a:tc>
                  <a:txBody>
                    <a:bodyPr/>
                    <a:lstStyle/>
                    <a:p>
                      <a:pPr algn="ctr" defTabSz="914400">
                        <a:lnSpc>
                          <a:spcPct val="80000"/>
                        </a:lnSpc>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6</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20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1800"/>
                      </a:pP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Glycolic Acid 7% Exfoliating Toner</a:t>
                      </a:r>
                      <a:endPar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$10.85</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100.6k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1.09M</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938</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1130</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1320800">
                <a:tc>
                  <a:txBody>
                    <a:bodyPr/>
                    <a:lstStyle/>
                    <a:p>
                      <a:pPr algn="ctr" defTabSz="914400">
                        <a:lnSpc>
                          <a:spcPct val="80000"/>
                        </a:lnSpc>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7</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20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1800"/>
                      </a:pP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LIP LINER STAY-N - PEEL-OFF LIP LINER TATTOO</a:t>
                      </a:r>
                      <a:endPar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$16.14</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66.79k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1.06M</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1126</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1428</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1320800">
                <a:tc>
                  <a:txBody>
                    <a:bodyPr/>
                    <a:lstStyle/>
                    <a:p>
                      <a:pPr algn="ctr" defTabSz="914400">
                        <a:lnSpc>
                          <a:spcPct val="80000"/>
                        </a:lnSpc>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8</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20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1800"/>
                      </a:pP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Wavytalk</a:t>
                      </a: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Negative Ion Single Thermal brush 1.5 Inch</a:t>
                      </a:r>
                      <a:endPar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$19.98</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37.70k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903.1k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706</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878</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1321435">
                <a:tc>
                  <a:txBody>
                    <a:bodyPr/>
                    <a:lstStyle/>
                    <a:p>
                      <a:pPr algn="ctr" defTabSz="914400">
                        <a:lnSpc>
                          <a:spcPct val="80000"/>
                        </a:lnSpc>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9</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20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1800"/>
                      </a:pP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(NEW) BODY GLAZE: Pick your scent!</a:t>
                      </a:r>
                      <a:endPar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$17.50</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51.67k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894.5k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1074</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1382</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1320800">
                <a:tc>
                  <a:txBody>
                    <a:bodyPr/>
                    <a:lstStyle/>
                    <a:p>
                      <a:pPr algn="ctr" defTabSz="914400">
                        <a:lnSpc>
                          <a:spcPct val="80000"/>
                        </a:lnSpc>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10</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50800">
                      <a:solidFill>
                        <a:srgbClr val="6559E9"/>
                      </a:solidFill>
                      <a:miter lim="400000"/>
                    </a:lnB>
                  </a:tcPr>
                </a:tc>
                <a:tc>
                  <a:txBody>
                    <a:bodyPr/>
                    <a:lstStyle/>
                    <a:p>
                      <a:pPr algn="ctr" defTabSz="914400">
                        <a:lnSpc>
                          <a:spcPct val="80000"/>
                        </a:lnSpc>
                        <a:defRPr sz="20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50800">
                      <a:solidFill>
                        <a:srgbClr val="6559E9"/>
                      </a:solidFill>
                      <a:miter lim="400000"/>
                    </a:lnB>
                  </a:tcPr>
                </a:tc>
                <a:tc>
                  <a:txBody>
                    <a:bodyPr/>
                    <a:lstStyle/>
                    <a:p>
                      <a:pPr algn="ctr" defTabSz="914400">
                        <a:lnSpc>
                          <a:spcPct val="80000"/>
                        </a:lnSpc>
                        <a:defRPr sz="1800"/>
                      </a:pP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Onion, Biotin and Rosemary Shampoo &amp; Treatment Set for Stronger, Thicker and Longer Hair - Soft and Shine, Hair Loss and Thinning Hair</a:t>
                      </a:r>
                      <a:endPar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50800">
                      <a:solidFill>
                        <a:srgbClr val="6559E9"/>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$12.50</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50800">
                      <a:solidFill>
                        <a:srgbClr val="6559E9"/>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40.14k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50800">
                      <a:solidFill>
                        <a:srgbClr val="6559E9"/>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693.7k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50800">
                      <a:solidFill>
                        <a:srgbClr val="6559E9"/>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1384</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50800">
                      <a:solidFill>
                        <a:srgbClr val="6559E9"/>
                      </a:solidFill>
                      <a:miter lim="400000"/>
                    </a:lnB>
                  </a:tcPr>
                </a:tc>
                <a:tc>
                  <a:txBody>
                    <a:bodyPr/>
                    <a:lstStyle/>
                    <a:p>
                      <a:pPr algn="ctr" defTabSz="914400">
                        <a:defRPr sz="1800"/>
                      </a:pPr>
                      <a:r>
                        <a:rPr sz="20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1491</a:t>
                      </a:r>
                      <a:endParaRPr sz="20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50800">
                      <a:solidFill>
                        <a:srgbClr val="6559E9"/>
                      </a:solidFill>
                      <a:miter lim="400000"/>
                    </a:lnB>
                  </a:tcPr>
                </a:tc>
              </a:tr>
            </a:tbl>
          </a:graphicData>
        </a:graphic>
      </p:graphicFrame>
      <p:sp>
        <p:nvSpPr>
          <p:cNvPr id="456" name="美国市场…"/>
          <p:cNvSpPr txBox="1"/>
          <p:nvPr/>
        </p:nvSpPr>
        <p:spPr>
          <a:xfrm>
            <a:off x="1482725" y="1403350"/>
            <a:ext cx="11005820" cy="1493520"/>
          </a:xfrm>
          <a:prstGeom prst="rect">
            <a:avLst/>
          </a:prstGeom>
          <a:ln w="12700">
            <a:miter lim="400000"/>
          </a:ln>
        </p:spPr>
        <p:txBody>
          <a:bodyPr wrap="square" lIns="8790" tIns="8790" rIns="8790" bIns="8790">
            <a:spAutoFit/>
          </a:bodyPr>
          <a:lstStyle/>
          <a:p>
            <a:pPr algn="l">
              <a:lnSpc>
                <a:spcPct val="100000"/>
              </a:lnSpc>
              <a:spcBef>
                <a:spcPts val="0"/>
              </a:spcBef>
              <a:defRPr sz="3200" u="sng">
                <a:latin typeface="Source Han Sans CN Bold Bold"/>
                <a:ea typeface="Source Han Sans CN Bold Bold"/>
                <a:cs typeface="Source Han Sans CN Bold Bold"/>
                <a:sym typeface="Source Han Sans CN Bold Bold"/>
              </a:defRPr>
            </a:pPr>
            <a:r>
              <a:rPr b="1" u="none">
                <a:solidFill>
                  <a:srgbClr val="625AE3"/>
                </a:solidFill>
                <a:latin typeface="Times New Roman" panose="02020603050405020304" charset="0"/>
                <a:ea typeface="Times New Roman" panose="02020603050405020304" charset="0"/>
                <a:cs typeface="Times New Roman" panose="02020603050405020304" charset="0"/>
              </a:rPr>
              <a:t>US market</a:t>
            </a:r>
            <a:endParaRPr b="1" u="none">
              <a:solidFill>
                <a:srgbClr val="625AE3"/>
              </a:solidFill>
              <a:latin typeface="Times New Roman" panose="02020603050405020304" charset="0"/>
              <a:ea typeface="Times New Roman" panose="02020603050405020304" charset="0"/>
              <a:cs typeface="Times New Roman" panose="02020603050405020304" charset="0"/>
            </a:endParaRPr>
          </a:p>
          <a:p>
            <a:pPr algn="l">
              <a:lnSpc>
                <a:spcPct val="100000"/>
              </a:lnSpc>
              <a:spcBef>
                <a:spcPts val="0"/>
              </a:spcBef>
              <a:defRPr sz="3200" u="sng">
                <a:latin typeface="Source Han Sans CN Bold Bold"/>
                <a:ea typeface="Source Han Sans CN Bold Bold"/>
                <a:cs typeface="Source Han Sans CN Bold Bold"/>
                <a:sym typeface="Source Han Sans CN Bold Bold"/>
              </a:defRPr>
            </a:pPr>
            <a:r>
              <a:rPr b="1" u="none">
                <a:solidFill>
                  <a:srgbClr val="625AE3"/>
                </a:solidFill>
                <a:latin typeface="Times New Roman" panose="02020603050405020304" charset="0"/>
                <a:ea typeface="Times New Roman" panose="02020603050405020304" charset="0"/>
                <a:cs typeface="Times New Roman" panose="02020603050405020304" charset="0"/>
              </a:rPr>
              <a:t>Top 10 best-selling products in the Beauty &amp; Personal Care category in May 2024</a:t>
            </a:r>
            <a:endParaRPr b="1" u="none">
              <a:solidFill>
                <a:srgbClr val="625AE3"/>
              </a:solidFill>
              <a:latin typeface="Times New Roman" panose="02020603050405020304" charset="0"/>
              <a:ea typeface="Times New Roman" panose="02020603050405020304" charset="0"/>
              <a:cs typeface="Times New Roman" panose="02020603050405020304" charset="0"/>
            </a:endParaRPr>
          </a:p>
        </p:txBody>
      </p:sp>
      <p:pic>
        <p:nvPicPr>
          <p:cNvPr id="457" name="已粘贴的影片.png" descr="已粘贴的影片.png"/>
          <p:cNvPicPr>
            <a:picLocks noChangeAspect="1"/>
          </p:cNvPicPr>
          <p:nvPr/>
        </p:nvPicPr>
        <p:blipFill>
          <a:blip r:embed="rId2"/>
          <a:srcRect l="14" r="14"/>
          <a:stretch>
            <a:fillRect/>
          </a:stretch>
        </p:blipFill>
        <p:spPr>
          <a:xfrm>
            <a:off x="2427894" y="4100515"/>
            <a:ext cx="1143001" cy="1143333"/>
          </a:xfrm>
          <a:custGeom>
            <a:avLst/>
            <a:gdLst/>
            <a:ahLst/>
            <a:cxnLst>
              <a:cxn ang="0">
                <a:pos x="wd2" y="hd2"/>
              </a:cxn>
              <a:cxn ang="5400000">
                <a:pos x="wd2" y="hd2"/>
              </a:cxn>
              <a:cxn ang="10800000">
                <a:pos x="wd2" y="hd2"/>
              </a:cxn>
              <a:cxn ang="16200000">
                <a:pos x="wd2" y="hd2"/>
              </a:cxn>
            </a:cxnLst>
            <a:rect l="0" t="0" r="r" b="b"/>
            <a:pathLst>
              <a:path w="21595" h="21595" extrusionOk="0">
                <a:moveTo>
                  <a:pt x="4634" y="0"/>
                </a:moveTo>
                <a:cubicBezTo>
                  <a:pt x="3274" y="0"/>
                  <a:pt x="2457" y="-2"/>
                  <a:pt x="1912" y="225"/>
                </a:cubicBezTo>
                <a:cubicBezTo>
                  <a:pt x="1128" y="511"/>
                  <a:pt x="511" y="1127"/>
                  <a:pt x="225" y="1912"/>
                </a:cubicBezTo>
                <a:cubicBezTo>
                  <a:pt x="-2" y="2456"/>
                  <a:pt x="0" y="3272"/>
                  <a:pt x="0" y="4633"/>
                </a:cubicBezTo>
                <a:lnTo>
                  <a:pt x="0" y="16956"/>
                </a:lnTo>
                <a:cubicBezTo>
                  <a:pt x="0" y="18316"/>
                  <a:pt x="-2" y="19133"/>
                  <a:pt x="225" y="19677"/>
                </a:cubicBezTo>
                <a:cubicBezTo>
                  <a:pt x="511" y="20461"/>
                  <a:pt x="1128" y="21085"/>
                  <a:pt x="1912" y="21371"/>
                </a:cubicBezTo>
                <a:cubicBezTo>
                  <a:pt x="2457" y="21598"/>
                  <a:pt x="3274" y="21596"/>
                  <a:pt x="4634" y="21596"/>
                </a:cubicBezTo>
                <a:lnTo>
                  <a:pt x="16962" y="21596"/>
                </a:lnTo>
                <a:cubicBezTo>
                  <a:pt x="18322" y="21596"/>
                  <a:pt x="19139" y="21598"/>
                  <a:pt x="19684" y="21371"/>
                </a:cubicBezTo>
                <a:cubicBezTo>
                  <a:pt x="20468" y="21085"/>
                  <a:pt x="21085" y="20461"/>
                  <a:pt x="21371" y="19677"/>
                </a:cubicBezTo>
                <a:cubicBezTo>
                  <a:pt x="21598" y="19133"/>
                  <a:pt x="21596" y="18316"/>
                  <a:pt x="21596" y="16956"/>
                </a:cubicBezTo>
                <a:lnTo>
                  <a:pt x="21596" y="4633"/>
                </a:lnTo>
                <a:cubicBezTo>
                  <a:pt x="21596" y="3272"/>
                  <a:pt x="21598" y="2456"/>
                  <a:pt x="21371" y="1912"/>
                </a:cubicBezTo>
                <a:cubicBezTo>
                  <a:pt x="21085" y="1127"/>
                  <a:pt x="20468" y="511"/>
                  <a:pt x="19684" y="225"/>
                </a:cubicBezTo>
                <a:cubicBezTo>
                  <a:pt x="19139" y="-2"/>
                  <a:pt x="18322" y="0"/>
                  <a:pt x="16962" y="0"/>
                </a:cubicBezTo>
                <a:lnTo>
                  <a:pt x="4634" y="0"/>
                </a:lnTo>
                <a:close/>
              </a:path>
            </a:pathLst>
          </a:custGeom>
          <a:ln w="6350">
            <a:solidFill>
              <a:srgbClr val="8979AF"/>
            </a:solidFill>
            <a:miter lim="400000"/>
            <a:headEnd/>
            <a:tailEnd/>
          </a:ln>
        </p:spPr>
      </p:pic>
      <p:pic>
        <p:nvPicPr>
          <p:cNvPr id="458" name="已粘贴的影片.png" descr="已粘贴的影片.png"/>
          <p:cNvPicPr>
            <a:picLocks noChangeAspect="1"/>
          </p:cNvPicPr>
          <p:nvPr/>
        </p:nvPicPr>
        <p:blipFill>
          <a:blip r:embed="rId3"/>
          <a:srcRect l="14" r="14"/>
          <a:stretch>
            <a:fillRect/>
          </a:stretch>
        </p:blipFill>
        <p:spPr>
          <a:xfrm>
            <a:off x="2427894" y="5411138"/>
            <a:ext cx="1143001" cy="1143333"/>
          </a:xfrm>
          <a:custGeom>
            <a:avLst/>
            <a:gdLst/>
            <a:ahLst/>
            <a:cxnLst>
              <a:cxn ang="0">
                <a:pos x="wd2" y="hd2"/>
              </a:cxn>
              <a:cxn ang="5400000">
                <a:pos x="wd2" y="hd2"/>
              </a:cxn>
              <a:cxn ang="10800000">
                <a:pos x="wd2" y="hd2"/>
              </a:cxn>
              <a:cxn ang="16200000">
                <a:pos x="wd2" y="hd2"/>
              </a:cxn>
            </a:cxnLst>
            <a:rect l="0" t="0" r="r" b="b"/>
            <a:pathLst>
              <a:path w="21595" h="21595" extrusionOk="0">
                <a:moveTo>
                  <a:pt x="4634" y="0"/>
                </a:moveTo>
                <a:cubicBezTo>
                  <a:pt x="3274" y="0"/>
                  <a:pt x="2457" y="-2"/>
                  <a:pt x="1912" y="225"/>
                </a:cubicBezTo>
                <a:cubicBezTo>
                  <a:pt x="1128" y="511"/>
                  <a:pt x="511" y="1127"/>
                  <a:pt x="225" y="1912"/>
                </a:cubicBezTo>
                <a:cubicBezTo>
                  <a:pt x="-2" y="2456"/>
                  <a:pt x="0" y="3272"/>
                  <a:pt x="0" y="4633"/>
                </a:cubicBezTo>
                <a:lnTo>
                  <a:pt x="0" y="16956"/>
                </a:lnTo>
                <a:cubicBezTo>
                  <a:pt x="0" y="18316"/>
                  <a:pt x="-2" y="19133"/>
                  <a:pt x="225" y="19677"/>
                </a:cubicBezTo>
                <a:cubicBezTo>
                  <a:pt x="511" y="20461"/>
                  <a:pt x="1128" y="21085"/>
                  <a:pt x="1912" y="21371"/>
                </a:cubicBezTo>
                <a:cubicBezTo>
                  <a:pt x="2457" y="21598"/>
                  <a:pt x="3274" y="21596"/>
                  <a:pt x="4634" y="21596"/>
                </a:cubicBezTo>
                <a:lnTo>
                  <a:pt x="16962" y="21596"/>
                </a:lnTo>
                <a:cubicBezTo>
                  <a:pt x="18322" y="21596"/>
                  <a:pt x="19139" y="21598"/>
                  <a:pt x="19684" y="21371"/>
                </a:cubicBezTo>
                <a:cubicBezTo>
                  <a:pt x="20468" y="21085"/>
                  <a:pt x="21085" y="20461"/>
                  <a:pt x="21371" y="19677"/>
                </a:cubicBezTo>
                <a:cubicBezTo>
                  <a:pt x="21598" y="19133"/>
                  <a:pt x="21596" y="18316"/>
                  <a:pt x="21596" y="16956"/>
                </a:cubicBezTo>
                <a:lnTo>
                  <a:pt x="21596" y="4633"/>
                </a:lnTo>
                <a:cubicBezTo>
                  <a:pt x="21596" y="3272"/>
                  <a:pt x="21598" y="2456"/>
                  <a:pt x="21371" y="1912"/>
                </a:cubicBezTo>
                <a:cubicBezTo>
                  <a:pt x="21085" y="1127"/>
                  <a:pt x="20468" y="511"/>
                  <a:pt x="19684" y="225"/>
                </a:cubicBezTo>
                <a:cubicBezTo>
                  <a:pt x="19139" y="-2"/>
                  <a:pt x="18322" y="0"/>
                  <a:pt x="16962" y="0"/>
                </a:cubicBezTo>
                <a:lnTo>
                  <a:pt x="4634" y="0"/>
                </a:lnTo>
                <a:close/>
              </a:path>
            </a:pathLst>
          </a:custGeom>
          <a:ln w="6350">
            <a:solidFill>
              <a:srgbClr val="8979AF"/>
            </a:solidFill>
            <a:miter lim="400000"/>
            <a:headEnd/>
            <a:tailEnd/>
          </a:ln>
        </p:spPr>
      </p:pic>
      <p:pic>
        <p:nvPicPr>
          <p:cNvPr id="459" name="已粘贴的影片.png" descr="已粘贴的影片.png"/>
          <p:cNvPicPr>
            <a:picLocks noChangeAspect="1"/>
          </p:cNvPicPr>
          <p:nvPr/>
        </p:nvPicPr>
        <p:blipFill>
          <a:blip r:embed="rId4"/>
          <a:srcRect l="14" r="14"/>
          <a:stretch>
            <a:fillRect/>
          </a:stretch>
        </p:blipFill>
        <p:spPr>
          <a:xfrm>
            <a:off x="2427894" y="6721761"/>
            <a:ext cx="1143001" cy="1143333"/>
          </a:xfrm>
          <a:custGeom>
            <a:avLst/>
            <a:gdLst/>
            <a:ahLst/>
            <a:cxnLst>
              <a:cxn ang="0">
                <a:pos x="wd2" y="hd2"/>
              </a:cxn>
              <a:cxn ang="5400000">
                <a:pos x="wd2" y="hd2"/>
              </a:cxn>
              <a:cxn ang="10800000">
                <a:pos x="wd2" y="hd2"/>
              </a:cxn>
              <a:cxn ang="16200000">
                <a:pos x="wd2" y="hd2"/>
              </a:cxn>
            </a:cxnLst>
            <a:rect l="0" t="0" r="r" b="b"/>
            <a:pathLst>
              <a:path w="21595" h="21595" extrusionOk="0">
                <a:moveTo>
                  <a:pt x="4634" y="0"/>
                </a:moveTo>
                <a:cubicBezTo>
                  <a:pt x="3274" y="0"/>
                  <a:pt x="2457" y="-2"/>
                  <a:pt x="1912" y="225"/>
                </a:cubicBezTo>
                <a:cubicBezTo>
                  <a:pt x="1128" y="511"/>
                  <a:pt x="511" y="1127"/>
                  <a:pt x="225" y="1912"/>
                </a:cubicBezTo>
                <a:cubicBezTo>
                  <a:pt x="-2" y="2456"/>
                  <a:pt x="0" y="3272"/>
                  <a:pt x="0" y="4633"/>
                </a:cubicBezTo>
                <a:lnTo>
                  <a:pt x="0" y="16956"/>
                </a:lnTo>
                <a:cubicBezTo>
                  <a:pt x="0" y="18316"/>
                  <a:pt x="-2" y="19133"/>
                  <a:pt x="225" y="19677"/>
                </a:cubicBezTo>
                <a:cubicBezTo>
                  <a:pt x="511" y="20461"/>
                  <a:pt x="1128" y="21085"/>
                  <a:pt x="1912" y="21371"/>
                </a:cubicBezTo>
                <a:cubicBezTo>
                  <a:pt x="2457" y="21598"/>
                  <a:pt x="3274" y="21596"/>
                  <a:pt x="4634" y="21596"/>
                </a:cubicBezTo>
                <a:lnTo>
                  <a:pt x="16962" y="21596"/>
                </a:lnTo>
                <a:cubicBezTo>
                  <a:pt x="18322" y="21596"/>
                  <a:pt x="19139" y="21598"/>
                  <a:pt x="19684" y="21371"/>
                </a:cubicBezTo>
                <a:cubicBezTo>
                  <a:pt x="20468" y="21085"/>
                  <a:pt x="21085" y="20461"/>
                  <a:pt x="21371" y="19677"/>
                </a:cubicBezTo>
                <a:cubicBezTo>
                  <a:pt x="21598" y="19133"/>
                  <a:pt x="21596" y="18316"/>
                  <a:pt x="21596" y="16956"/>
                </a:cubicBezTo>
                <a:lnTo>
                  <a:pt x="21596" y="4633"/>
                </a:lnTo>
                <a:cubicBezTo>
                  <a:pt x="21596" y="3272"/>
                  <a:pt x="21598" y="2456"/>
                  <a:pt x="21371" y="1912"/>
                </a:cubicBezTo>
                <a:cubicBezTo>
                  <a:pt x="21085" y="1127"/>
                  <a:pt x="20468" y="511"/>
                  <a:pt x="19684" y="225"/>
                </a:cubicBezTo>
                <a:cubicBezTo>
                  <a:pt x="19139" y="-2"/>
                  <a:pt x="18322" y="0"/>
                  <a:pt x="16962" y="0"/>
                </a:cubicBezTo>
                <a:lnTo>
                  <a:pt x="4634" y="0"/>
                </a:lnTo>
                <a:close/>
              </a:path>
            </a:pathLst>
          </a:custGeom>
          <a:ln w="6350">
            <a:solidFill>
              <a:srgbClr val="8979AF"/>
            </a:solidFill>
            <a:miter lim="400000"/>
            <a:headEnd/>
            <a:tailEnd/>
          </a:ln>
        </p:spPr>
      </p:pic>
      <p:pic>
        <p:nvPicPr>
          <p:cNvPr id="460" name="已粘贴的影片.png" descr="已粘贴的影片.png"/>
          <p:cNvPicPr>
            <a:picLocks noChangeAspect="1"/>
          </p:cNvPicPr>
          <p:nvPr/>
        </p:nvPicPr>
        <p:blipFill>
          <a:blip r:embed="rId5"/>
          <a:srcRect l="14" r="14"/>
          <a:stretch>
            <a:fillRect/>
          </a:stretch>
        </p:blipFill>
        <p:spPr>
          <a:xfrm>
            <a:off x="2427894" y="8032384"/>
            <a:ext cx="1143001" cy="1143333"/>
          </a:xfrm>
          <a:custGeom>
            <a:avLst/>
            <a:gdLst/>
            <a:ahLst/>
            <a:cxnLst>
              <a:cxn ang="0">
                <a:pos x="wd2" y="hd2"/>
              </a:cxn>
              <a:cxn ang="5400000">
                <a:pos x="wd2" y="hd2"/>
              </a:cxn>
              <a:cxn ang="10800000">
                <a:pos x="wd2" y="hd2"/>
              </a:cxn>
              <a:cxn ang="16200000">
                <a:pos x="wd2" y="hd2"/>
              </a:cxn>
            </a:cxnLst>
            <a:rect l="0" t="0" r="r" b="b"/>
            <a:pathLst>
              <a:path w="21595" h="21595" extrusionOk="0">
                <a:moveTo>
                  <a:pt x="4634" y="0"/>
                </a:moveTo>
                <a:cubicBezTo>
                  <a:pt x="3274" y="0"/>
                  <a:pt x="2457" y="-2"/>
                  <a:pt x="1912" y="225"/>
                </a:cubicBezTo>
                <a:cubicBezTo>
                  <a:pt x="1128" y="511"/>
                  <a:pt x="511" y="1127"/>
                  <a:pt x="225" y="1912"/>
                </a:cubicBezTo>
                <a:cubicBezTo>
                  <a:pt x="-2" y="2456"/>
                  <a:pt x="0" y="3272"/>
                  <a:pt x="0" y="4633"/>
                </a:cubicBezTo>
                <a:lnTo>
                  <a:pt x="0" y="16956"/>
                </a:lnTo>
                <a:cubicBezTo>
                  <a:pt x="0" y="18316"/>
                  <a:pt x="-2" y="19133"/>
                  <a:pt x="225" y="19677"/>
                </a:cubicBezTo>
                <a:cubicBezTo>
                  <a:pt x="511" y="20461"/>
                  <a:pt x="1128" y="21085"/>
                  <a:pt x="1912" y="21371"/>
                </a:cubicBezTo>
                <a:cubicBezTo>
                  <a:pt x="2457" y="21598"/>
                  <a:pt x="3274" y="21596"/>
                  <a:pt x="4634" y="21596"/>
                </a:cubicBezTo>
                <a:lnTo>
                  <a:pt x="16962" y="21596"/>
                </a:lnTo>
                <a:cubicBezTo>
                  <a:pt x="18322" y="21596"/>
                  <a:pt x="19139" y="21598"/>
                  <a:pt x="19684" y="21371"/>
                </a:cubicBezTo>
                <a:cubicBezTo>
                  <a:pt x="20468" y="21085"/>
                  <a:pt x="21085" y="20461"/>
                  <a:pt x="21371" y="19677"/>
                </a:cubicBezTo>
                <a:cubicBezTo>
                  <a:pt x="21598" y="19133"/>
                  <a:pt x="21596" y="18316"/>
                  <a:pt x="21596" y="16956"/>
                </a:cubicBezTo>
                <a:lnTo>
                  <a:pt x="21596" y="4633"/>
                </a:lnTo>
                <a:cubicBezTo>
                  <a:pt x="21596" y="3272"/>
                  <a:pt x="21598" y="2456"/>
                  <a:pt x="21371" y="1912"/>
                </a:cubicBezTo>
                <a:cubicBezTo>
                  <a:pt x="21085" y="1127"/>
                  <a:pt x="20468" y="511"/>
                  <a:pt x="19684" y="225"/>
                </a:cubicBezTo>
                <a:cubicBezTo>
                  <a:pt x="19139" y="-2"/>
                  <a:pt x="18322" y="0"/>
                  <a:pt x="16962" y="0"/>
                </a:cubicBezTo>
                <a:lnTo>
                  <a:pt x="4634" y="0"/>
                </a:lnTo>
                <a:close/>
              </a:path>
            </a:pathLst>
          </a:custGeom>
          <a:ln w="6350">
            <a:solidFill>
              <a:srgbClr val="8979AF"/>
            </a:solidFill>
            <a:miter lim="400000"/>
            <a:headEnd/>
            <a:tailEnd/>
          </a:ln>
        </p:spPr>
      </p:pic>
      <p:pic>
        <p:nvPicPr>
          <p:cNvPr id="461" name="已粘贴的影片.png" descr="已粘贴的影片.png"/>
          <p:cNvPicPr>
            <a:picLocks noChangeAspect="1"/>
          </p:cNvPicPr>
          <p:nvPr/>
        </p:nvPicPr>
        <p:blipFill>
          <a:blip r:embed="rId6"/>
          <a:srcRect l="14" r="14"/>
          <a:stretch>
            <a:fillRect/>
          </a:stretch>
        </p:blipFill>
        <p:spPr>
          <a:xfrm>
            <a:off x="2427894" y="9343007"/>
            <a:ext cx="1143001" cy="1143333"/>
          </a:xfrm>
          <a:custGeom>
            <a:avLst/>
            <a:gdLst/>
            <a:ahLst/>
            <a:cxnLst>
              <a:cxn ang="0">
                <a:pos x="wd2" y="hd2"/>
              </a:cxn>
              <a:cxn ang="5400000">
                <a:pos x="wd2" y="hd2"/>
              </a:cxn>
              <a:cxn ang="10800000">
                <a:pos x="wd2" y="hd2"/>
              </a:cxn>
              <a:cxn ang="16200000">
                <a:pos x="wd2" y="hd2"/>
              </a:cxn>
            </a:cxnLst>
            <a:rect l="0" t="0" r="r" b="b"/>
            <a:pathLst>
              <a:path w="21595" h="21595" extrusionOk="0">
                <a:moveTo>
                  <a:pt x="4634" y="0"/>
                </a:moveTo>
                <a:cubicBezTo>
                  <a:pt x="3274" y="0"/>
                  <a:pt x="2457" y="-2"/>
                  <a:pt x="1912" y="225"/>
                </a:cubicBezTo>
                <a:cubicBezTo>
                  <a:pt x="1128" y="511"/>
                  <a:pt x="511" y="1127"/>
                  <a:pt x="225" y="1912"/>
                </a:cubicBezTo>
                <a:cubicBezTo>
                  <a:pt x="-2" y="2456"/>
                  <a:pt x="0" y="3272"/>
                  <a:pt x="0" y="4633"/>
                </a:cubicBezTo>
                <a:lnTo>
                  <a:pt x="0" y="16956"/>
                </a:lnTo>
                <a:cubicBezTo>
                  <a:pt x="0" y="18316"/>
                  <a:pt x="-2" y="19133"/>
                  <a:pt x="225" y="19677"/>
                </a:cubicBezTo>
                <a:cubicBezTo>
                  <a:pt x="511" y="20461"/>
                  <a:pt x="1128" y="21085"/>
                  <a:pt x="1912" y="21371"/>
                </a:cubicBezTo>
                <a:cubicBezTo>
                  <a:pt x="2457" y="21598"/>
                  <a:pt x="3274" y="21596"/>
                  <a:pt x="4634" y="21596"/>
                </a:cubicBezTo>
                <a:lnTo>
                  <a:pt x="16962" y="21596"/>
                </a:lnTo>
                <a:cubicBezTo>
                  <a:pt x="18322" y="21596"/>
                  <a:pt x="19139" y="21598"/>
                  <a:pt x="19684" y="21371"/>
                </a:cubicBezTo>
                <a:cubicBezTo>
                  <a:pt x="20468" y="21085"/>
                  <a:pt x="21085" y="20461"/>
                  <a:pt x="21371" y="19677"/>
                </a:cubicBezTo>
                <a:cubicBezTo>
                  <a:pt x="21598" y="19133"/>
                  <a:pt x="21596" y="18316"/>
                  <a:pt x="21596" y="16956"/>
                </a:cubicBezTo>
                <a:lnTo>
                  <a:pt x="21596" y="4633"/>
                </a:lnTo>
                <a:cubicBezTo>
                  <a:pt x="21596" y="3272"/>
                  <a:pt x="21598" y="2456"/>
                  <a:pt x="21371" y="1912"/>
                </a:cubicBezTo>
                <a:cubicBezTo>
                  <a:pt x="21085" y="1127"/>
                  <a:pt x="20468" y="511"/>
                  <a:pt x="19684" y="225"/>
                </a:cubicBezTo>
                <a:cubicBezTo>
                  <a:pt x="19139" y="-2"/>
                  <a:pt x="18322" y="0"/>
                  <a:pt x="16962" y="0"/>
                </a:cubicBezTo>
                <a:lnTo>
                  <a:pt x="4634" y="0"/>
                </a:lnTo>
                <a:close/>
              </a:path>
            </a:pathLst>
          </a:custGeom>
          <a:ln w="6350">
            <a:solidFill>
              <a:srgbClr val="8979AF"/>
            </a:solidFill>
            <a:miter lim="400000"/>
            <a:headEnd/>
            <a:tailEnd/>
          </a:ln>
        </p:spPr>
      </p:pic>
      <p:pic>
        <p:nvPicPr>
          <p:cNvPr id="462" name="pasted-image.png" descr="pasted-image.png"/>
          <p:cNvPicPr>
            <a:picLocks noChangeAspect="1"/>
          </p:cNvPicPr>
          <p:nvPr/>
        </p:nvPicPr>
        <p:blipFill>
          <a:blip r:embed="rId7"/>
          <a:srcRect l="14" r="14"/>
          <a:stretch>
            <a:fillRect/>
          </a:stretch>
        </p:blipFill>
        <p:spPr>
          <a:xfrm>
            <a:off x="2427894" y="10653630"/>
            <a:ext cx="1143001" cy="1143333"/>
          </a:xfrm>
          <a:custGeom>
            <a:avLst/>
            <a:gdLst/>
            <a:ahLst/>
            <a:cxnLst>
              <a:cxn ang="0">
                <a:pos x="wd2" y="hd2"/>
              </a:cxn>
              <a:cxn ang="5400000">
                <a:pos x="wd2" y="hd2"/>
              </a:cxn>
              <a:cxn ang="10800000">
                <a:pos x="wd2" y="hd2"/>
              </a:cxn>
              <a:cxn ang="16200000">
                <a:pos x="wd2" y="hd2"/>
              </a:cxn>
            </a:cxnLst>
            <a:rect l="0" t="0" r="r" b="b"/>
            <a:pathLst>
              <a:path w="21595" h="21595" extrusionOk="0">
                <a:moveTo>
                  <a:pt x="4634" y="0"/>
                </a:moveTo>
                <a:cubicBezTo>
                  <a:pt x="3274" y="0"/>
                  <a:pt x="2457" y="-2"/>
                  <a:pt x="1912" y="225"/>
                </a:cubicBezTo>
                <a:cubicBezTo>
                  <a:pt x="1128" y="511"/>
                  <a:pt x="511" y="1127"/>
                  <a:pt x="225" y="1912"/>
                </a:cubicBezTo>
                <a:cubicBezTo>
                  <a:pt x="-2" y="2456"/>
                  <a:pt x="0" y="3272"/>
                  <a:pt x="0" y="4633"/>
                </a:cubicBezTo>
                <a:lnTo>
                  <a:pt x="0" y="16956"/>
                </a:lnTo>
                <a:cubicBezTo>
                  <a:pt x="0" y="18316"/>
                  <a:pt x="-2" y="19133"/>
                  <a:pt x="225" y="19677"/>
                </a:cubicBezTo>
                <a:cubicBezTo>
                  <a:pt x="511" y="20461"/>
                  <a:pt x="1128" y="21085"/>
                  <a:pt x="1912" y="21371"/>
                </a:cubicBezTo>
                <a:cubicBezTo>
                  <a:pt x="2457" y="21598"/>
                  <a:pt x="3274" y="21596"/>
                  <a:pt x="4634" y="21596"/>
                </a:cubicBezTo>
                <a:lnTo>
                  <a:pt x="16962" y="21596"/>
                </a:lnTo>
                <a:cubicBezTo>
                  <a:pt x="18322" y="21596"/>
                  <a:pt x="19139" y="21598"/>
                  <a:pt x="19684" y="21371"/>
                </a:cubicBezTo>
                <a:cubicBezTo>
                  <a:pt x="20468" y="21085"/>
                  <a:pt x="21085" y="20461"/>
                  <a:pt x="21371" y="19677"/>
                </a:cubicBezTo>
                <a:cubicBezTo>
                  <a:pt x="21598" y="19133"/>
                  <a:pt x="21596" y="18316"/>
                  <a:pt x="21596" y="16956"/>
                </a:cubicBezTo>
                <a:lnTo>
                  <a:pt x="21596" y="4633"/>
                </a:lnTo>
                <a:cubicBezTo>
                  <a:pt x="21596" y="3272"/>
                  <a:pt x="21598" y="2456"/>
                  <a:pt x="21371" y="1912"/>
                </a:cubicBezTo>
                <a:cubicBezTo>
                  <a:pt x="21085" y="1127"/>
                  <a:pt x="20468" y="511"/>
                  <a:pt x="19684" y="225"/>
                </a:cubicBezTo>
                <a:cubicBezTo>
                  <a:pt x="19139" y="-2"/>
                  <a:pt x="18322" y="0"/>
                  <a:pt x="16962" y="0"/>
                </a:cubicBezTo>
                <a:lnTo>
                  <a:pt x="4634" y="0"/>
                </a:lnTo>
                <a:close/>
              </a:path>
            </a:pathLst>
          </a:custGeom>
          <a:ln w="6350">
            <a:solidFill>
              <a:srgbClr val="8979AF"/>
            </a:solidFill>
            <a:miter lim="400000"/>
            <a:headEnd/>
            <a:tailEnd/>
          </a:ln>
        </p:spPr>
      </p:pic>
      <p:pic>
        <p:nvPicPr>
          <p:cNvPr id="463" name="pasted-image.png" descr="pasted-image.png"/>
          <p:cNvPicPr>
            <a:picLocks noChangeAspect="1"/>
          </p:cNvPicPr>
          <p:nvPr/>
        </p:nvPicPr>
        <p:blipFill>
          <a:blip r:embed="rId8"/>
          <a:srcRect l="14" r="14"/>
          <a:stretch>
            <a:fillRect/>
          </a:stretch>
        </p:blipFill>
        <p:spPr>
          <a:xfrm>
            <a:off x="2427894" y="11964253"/>
            <a:ext cx="1143001" cy="1143333"/>
          </a:xfrm>
          <a:custGeom>
            <a:avLst/>
            <a:gdLst/>
            <a:ahLst/>
            <a:cxnLst>
              <a:cxn ang="0">
                <a:pos x="wd2" y="hd2"/>
              </a:cxn>
              <a:cxn ang="5400000">
                <a:pos x="wd2" y="hd2"/>
              </a:cxn>
              <a:cxn ang="10800000">
                <a:pos x="wd2" y="hd2"/>
              </a:cxn>
              <a:cxn ang="16200000">
                <a:pos x="wd2" y="hd2"/>
              </a:cxn>
            </a:cxnLst>
            <a:rect l="0" t="0" r="r" b="b"/>
            <a:pathLst>
              <a:path w="21595" h="21595" extrusionOk="0">
                <a:moveTo>
                  <a:pt x="4634" y="0"/>
                </a:moveTo>
                <a:cubicBezTo>
                  <a:pt x="3274" y="0"/>
                  <a:pt x="2457" y="-2"/>
                  <a:pt x="1912" y="225"/>
                </a:cubicBezTo>
                <a:cubicBezTo>
                  <a:pt x="1128" y="511"/>
                  <a:pt x="511" y="1127"/>
                  <a:pt x="225" y="1912"/>
                </a:cubicBezTo>
                <a:cubicBezTo>
                  <a:pt x="-2" y="2456"/>
                  <a:pt x="0" y="3272"/>
                  <a:pt x="0" y="4633"/>
                </a:cubicBezTo>
                <a:lnTo>
                  <a:pt x="0" y="16956"/>
                </a:lnTo>
                <a:cubicBezTo>
                  <a:pt x="0" y="18316"/>
                  <a:pt x="-2" y="19133"/>
                  <a:pt x="225" y="19677"/>
                </a:cubicBezTo>
                <a:cubicBezTo>
                  <a:pt x="511" y="20461"/>
                  <a:pt x="1128" y="21085"/>
                  <a:pt x="1912" y="21371"/>
                </a:cubicBezTo>
                <a:cubicBezTo>
                  <a:pt x="2457" y="21598"/>
                  <a:pt x="3274" y="21596"/>
                  <a:pt x="4634" y="21596"/>
                </a:cubicBezTo>
                <a:lnTo>
                  <a:pt x="16962" y="21596"/>
                </a:lnTo>
                <a:cubicBezTo>
                  <a:pt x="18322" y="21596"/>
                  <a:pt x="19139" y="21598"/>
                  <a:pt x="19684" y="21371"/>
                </a:cubicBezTo>
                <a:cubicBezTo>
                  <a:pt x="20468" y="21085"/>
                  <a:pt x="21085" y="20461"/>
                  <a:pt x="21371" y="19677"/>
                </a:cubicBezTo>
                <a:cubicBezTo>
                  <a:pt x="21598" y="19133"/>
                  <a:pt x="21596" y="18316"/>
                  <a:pt x="21596" y="16956"/>
                </a:cubicBezTo>
                <a:lnTo>
                  <a:pt x="21596" y="4633"/>
                </a:lnTo>
                <a:cubicBezTo>
                  <a:pt x="21596" y="3272"/>
                  <a:pt x="21598" y="2456"/>
                  <a:pt x="21371" y="1912"/>
                </a:cubicBezTo>
                <a:cubicBezTo>
                  <a:pt x="21085" y="1127"/>
                  <a:pt x="20468" y="511"/>
                  <a:pt x="19684" y="225"/>
                </a:cubicBezTo>
                <a:cubicBezTo>
                  <a:pt x="19139" y="-2"/>
                  <a:pt x="18322" y="0"/>
                  <a:pt x="16962" y="0"/>
                </a:cubicBezTo>
                <a:lnTo>
                  <a:pt x="4634" y="0"/>
                </a:lnTo>
                <a:close/>
              </a:path>
            </a:pathLst>
          </a:custGeom>
          <a:ln w="6350">
            <a:solidFill>
              <a:srgbClr val="8979AF"/>
            </a:solidFill>
            <a:miter lim="400000"/>
            <a:headEnd/>
            <a:tailEnd/>
          </a:ln>
        </p:spPr>
      </p:pic>
      <p:pic>
        <p:nvPicPr>
          <p:cNvPr id="464" name="pasted-image.png" descr="pasted-image.png"/>
          <p:cNvPicPr>
            <a:picLocks noChangeAspect="1"/>
          </p:cNvPicPr>
          <p:nvPr/>
        </p:nvPicPr>
        <p:blipFill>
          <a:blip r:embed="rId9"/>
          <a:srcRect t="19976"/>
          <a:stretch>
            <a:fillRect/>
          </a:stretch>
        </p:blipFill>
        <p:spPr>
          <a:xfrm>
            <a:off x="2427894" y="13274876"/>
            <a:ext cx="1143001" cy="1143334"/>
          </a:xfrm>
          <a:custGeom>
            <a:avLst/>
            <a:gdLst/>
            <a:ahLst/>
            <a:cxnLst>
              <a:cxn ang="0">
                <a:pos x="wd2" y="hd2"/>
              </a:cxn>
              <a:cxn ang="5400000">
                <a:pos x="wd2" y="hd2"/>
              </a:cxn>
              <a:cxn ang="10800000">
                <a:pos x="wd2" y="hd2"/>
              </a:cxn>
              <a:cxn ang="16200000">
                <a:pos x="wd2" y="hd2"/>
              </a:cxn>
            </a:cxnLst>
            <a:rect l="0" t="0" r="r" b="b"/>
            <a:pathLst>
              <a:path w="21595" h="21595" extrusionOk="0">
                <a:moveTo>
                  <a:pt x="4634" y="0"/>
                </a:moveTo>
                <a:cubicBezTo>
                  <a:pt x="3274" y="0"/>
                  <a:pt x="2457" y="-2"/>
                  <a:pt x="1912" y="225"/>
                </a:cubicBezTo>
                <a:cubicBezTo>
                  <a:pt x="1128" y="511"/>
                  <a:pt x="511" y="1127"/>
                  <a:pt x="225" y="1912"/>
                </a:cubicBezTo>
                <a:cubicBezTo>
                  <a:pt x="-2" y="2456"/>
                  <a:pt x="0" y="3272"/>
                  <a:pt x="0" y="4633"/>
                </a:cubicBezTo>
                <a:lnTo>
                  <a:pt x="0" y="16956"/>
                </a:lnTo>
                <a:cubicBezTo>
                  <a:pt x="0" y="18316"/>
                  <a:pt x="-2" y="19133"/>
                  <a:pt x="225" y="19677"/>
                </a:cubicBezTo>
                <a:cubicBezTo>
                  <a:pt x="511" y="20461"/>
                  <a:pt x="1128" y="21085"/>
                  <a:pt x="1912" y="21371"/>
                </a:cubicBezTo>
                <a:cubicBezTo>
                  <a:pt x="2457" y="21598"/>
                  <a:pt x="3274" y="21596"/>
                  <a:pt x="4634" y="21596"/>
                </a:cubicBezTo>
                <a:lnTo>
                  <a:pt x="16962" y="21596"/>
                </a:lnTo>
                <a:cubicBezTo>
                  <a:pt x="18322" y="21596"/>
                  <a:pt x="19139" y="21598"/>
                  <a:pt x="19684" y="21371"/>
                </a:cubicBezTo>
                <a:cubicBezTo>
                  <a:pt x="20468" y="21085"/>
                  <a:pt x="21085" y="20461"/>
                  <a:pt x="21371" y="19677"/>
                </a:cubicBezTo>
                <a:cubicBezTo>
                  <a:pt x="21598" y="19133"/>
                  <a:pt x="21596" y="18316"/>
                  <a:pt x="21596" y="16956"/>
                </a:cubicBezTo>
                <a:lnTo>
                  <a:pt x="21596" y="4633"/>
                </a:lnTo>
                <a:cubicBezTo>
                  <a:pt x="21596" y="3272"/>
                  <a:pt x="21598" y="2456"/>
                  <a:pt x="21371" y="1912"/>
                </a:cubicBezTo>
                <a:cubicBezTo>
                  <a:pt x="21085" y="1127"/>
                  <a:pt x="20468" y="511"/>
                  <a:pt x="19684" y="225"/>
                </a:cubicBezTo>
                <a:cubicBezTo>
                  <a:pt x="19139" y="-2"/>
                  <a:pt x="18322" y="0"/>
                  <a:pt x="16962" y="0"/>
                </a:cubicBezTo>
                <a:lnTo>
                  <a:pt x="4634" y="0"/>
                </a:lnTo>
                <a:close/>
              </a:path>
            </a:pathLst>
          </a:custGeom>
          <a:ln w="6350">
            <a:solidFill>
              <a:srgbClr val="8979AF"/>
            </a:solidFill>
            <a:miter lim="400000"/>
            <a:headEnd/>
            <a:tailEnd/>
          </a:ln>
        </p:spPr>
      </p:pic>
      <p:pic>
        <p:nvPicPr>
          <p:cNvPr id="465" name="pasted-image.png" descr="pasted-image.png"/>
          <p:cNvPicPr>
            <a:picLocks noChangeAspect="1"/>
          </p:cNvPicPr>
          <p:nvPr/>
        </p:nvPicPr>
        <p:blipFill>
          <a:blip r:embed="rId10"/>
          <a:srcRect l="14" r="14"/>
          <a:stretch>
            <a:fillRect/>
          </a:stretch>
        </p:blipFill>
        <p:spPr>
          <a:xfrm>
            <a:off x="2427894" y="14585500"/>
            <a:ext cx="1143001" cy="1143333"/>
          </a:xfrm>
          <a:custGeom>
            <a:avLst/>
            <a:gdLst/>
            <a:ahLst/>
            <a:cxnLst>
              <a:cxn ang="0">
                <a:pos x="wd2" y="hd2"/>
              </a:cxn>
              <a:cxn ang="5400000">
                <a:pos x="wd2" y="hd2"/>
              </a:cxn>
              <a:cxn ang="10800000">
                <a:pos x="wd2" y="hd2"/>
              </a:cxn>
              <a:cxn ang="16200000">
                <a:pos x="wd2" y="hd2"/>
              </a:cxn>
            </a:cxnLst>
            <a:rect l="0" t="0" r="r" b="b"/>
            <a:pathLst>
              <a:path w="21595" h="21595" extrusionOk="0">
                <a:moveTo>
                  <a:pt x="4634" y="0"/>
                </a:moveTo>
                <a:cubicBezTo>
                  <a:pt x="3274" y="0"/>
                  <a:pt x="2457" y="-2"/>
                  <a:pt x="1912" y="225"/>
                </a:cubicBezTo>
                <a:cubicBezTo>
                  <a:pt x="1128" y="511"/>
                  <a:pt x="511" y="1127"/>
                  <a:pt x="225" y="1912"/>
                </a:cubicBezTo>
                <a:cubicBezTo>
                  <a:pt x="-2" y="2456"/>
                  <a:pt x="0" y="3272"/>
                  <a:pt x="0" y="4633"/>
                </a:cubicBezTo>
                <a:lnTo>
                  <a:pt x="0" y="16956"/>
                </a:lnTo>
                <a:cubicBezTo>
                  <a:pt x="0" y="18316"/>
                  <a:pt x="-2" y="19133"/>
                  <a:pt x="225" y="19677"/>
                </a:cubicBezTo>
                <a:cubicBezTo>
                  <a:pt x="511" y="20461"/>
                  <a:pt x="1128" y="21085"/>
                  <a:pt x="1912" y="21371"/>
                </a:cubicBezTo>
                <a:cubicBezTo>
                  <a:pt x="2457" y="21598"/>
                  <a:pt x="3274" y="21596"/>
                  <a:pt x="4634" y="21596"/>
                </a:cubicBezTo>
                <a:lnTo>
                  <a:pt x="16962" y="21596"/>
                </a:lnTo>
                <a:cubicBezTo>
                  <a:pt x="18322" y="21596"/>
                  <a:pt x="19139" y="21598"/>
                  <a:pt x="19684" y="21371"/>
                </a:cubicBezTo>
                <a:cubicBezTo>
                  <a:pt x="20468" y="21085"/>
                  <a:pt x="21085" y="20461"/>
                  <a:pt x="21371" y="19677"/>
                </a:cubicBezTo>
                <a:cubicBezTo>
                  <a:pt x="21598" y="19133"/>
                  <a:pt x="21596" y="18316"/>
                  <a:pt x="21596" y="16956"/>
                </a:cubicBezTo>
                <a:lnTo>
                  <a:pt x="21596" y="4633"/>
                </a:lnTo>
                <a:cubicBezTo>
                  <a:pt x="21596" y="3272"/>
                  <a:pt x="21598" y="2456"/>
                  <a:pt x="21371" y="1912"/>
                </a:cubicBezTo>
                <a:cubicBezTo>
                  <a:pt x="21085" y="1127"/>
                  <a:pt x="20468" y="511"/>
                  <a:pt x="19684" y="225"/>
                </a:cubicBezTo>
                <a:cubicBezTo>
                  <a:pt x="19139" y="-2"/>
                  <a:pt x="18322" y="0"/>
                  <a:pt x="16962" y="0"/>
                </a:cubicBezTo>
                <a:lnTo>
                  <a:pt x="4634" y="0"/>
                </a:lnTo>
                <a:close/>
              </a:path>
            </a:pathLst>
          </a:custGeom>
          <a:ln w="6350">
            <a:solidFill>
              <a:srgbClr val="8979AF"/>
            </a:solidFill>
            <a:miter lim="400000"/>
            <a:headEnd/>
            <a:tailEnd/>
          </a:ln>
        </p:spPr>
      </p:pic>
      <p:pic>
        <p:nvPicPr>
          <p:cNvPr id="466" name="pasted-image.png" descr="pasted-image.png"/>
          <p:cNvPicPr>
            <a:picLocks noChangeAspect="1"/>
          </p:cNvPicPr>
          <p:nvPr/>
        </p:nvPicPr>
        <p:blipFill>
          <a:blip r:embed="rId11"/>
          <a:srcRect l="14" r="14"/>
          <a:stretch>
            <a:fillRect/>
          </a:stretch>
        </p:blipFill>
        <p:spPr>
          <a:xfrm>
            <a:off x="2427894" y="15896122"/>
            <a:ext cx="1143001" cy="1143333"/>
          </a:xfrm>
          <a:custGeom>
            <a:avLst/>
            <a:gdLst/>
            <a:ahLst/>
            <a:cxnLst>
              <a:cxn ang="0">
                <a:pos x="wd2" y="hd2"/>
              </a:cxn>
              <a:cxn ang="5400000">
                <a:pos x="wd2" y="hd2"/>
              </a:cxn>
              <a:cxn ang="10800000">
                <a:pos x="wd2" y="hd2"/>
              </a:cxn>
              <a:cxn ang="16200000">
                <a:pos x="wd2" y="hd2"/>
              </a:cxn>
            </a:cxnLst>
            <a:rect l="0" t="0" r="r" b="b"/>
            <a:pathLst>
              <a:path w="21595" h="21595" extrusionOk="0">
                <a:moveTo>
                  <a:pt x="4634" y="0"/>
                </a:moveTo>
                <a:cubicBezTo>
                  <a:pt x="3274" y="0"/>
                  <a:pt x="2457" y="-2"/>
                  <a:pt x="1912" y="225"/>
                </a:cubicBezTo>
                <a:cubicBezTo>
                  <a:pt x="1128" y="511"/>
                  <a:pt x="511" y="1127"/>
                  <a:pt x="225" y="1912"/>
                </a:cubicBezTo>
                <a:cubicBezTo>
                  <a:pt x="-2" y="2456"/>
                  <a:pt x="0" y="3272"/>
                  <a:pt x="0" y="4633"/>
                </a:cubicBezTo>
                <a:lnTo>
                  <a:pt x="0" y="16956"/>
                </a:lnTo>
                <a:cubicBezTo>
                  <a:pt x="0" y="18316"/>
                  <a:pt x="-2" y="19133"/>
                  <a:pt x="225" y="19677"/>
                </a:cubicBezTo>
                <a:cubicBezTo>
                  <a:pt x="511" y="20461"/>
                  <a:pt x="1128" y="21085"/>
                  <a:pt x="1912" y="21371"/>
                </a:cubicBezTo>
                <a:cubicBezTo>
                  <a:pt x="2457" y="21598"/>
                  <a:pt x="3274" y="21596"/>
                  <a:pt x="4634" y="21596"/>
                </a:cubicBezTo>
                <a:lnTo>
                  <a:pt x="16962" y="21596"/>
                </a:lnTo>
                <a:cubicBezTo>
                  <a:pt x="18322" y="21596"/>
                  <a:pt x="19139" y="21598"/>
                  <a:pt x="19684" y="21371"/>
                </a:cubicBezTo>
                <a:cubicBezTo>
                  <a:pt x="20468" y="21085"/>
                  <a:pt x="21085" y="20461"/>
                  <a:pt x="21371" y="19677"/>
                </a:cubicBezTo>
                <a:cubicBezTo>
                  <a:pt x="21598" y="19133"/>
                  <a:pt x="21596" y="18316"/>
                  <a:pt x="21596" y="16956"/>
                </a:cubicBezTo>
                <a:lnTo>
                  <a:pt x="21596" y="4633"/>
                </a:lnTo>
                <a:cubicBezTo>
                  <a:pt x="21596" y="3272"/>
                  <a:pt x="21598" y="2456"/>
                  <a:pt x="21371" y="1912"/>
                </a:cubicBezTo>
                <a:cubicBezTo>
                  <a:pt x="21085" y="1127"/>
                  <a:pt x="20468" y="511"/>
                  <a:pt x="19684" y="225"/>
                </a:cubicBezTo>
                <a:cubicBezTo>
                  <a:pt x="19139" y="-2"/>
                  <a:pt x="18322" y="0"/>
                  <a:pt x="16962" y="0"/>
                </a:cubicBezTo>
                <a:lnTo>
                  <a:pt x="4634" y="0"/>
                </a:lnTo>
                <a:close/>
              </a:path>
            </a:pathLst>
          </a:custGeom>
          <a:ln w="6350">
            <a:solidFill>
              <a:srgbClr val="8979AF"/>
            </a:solidFill>
            <a:miter lim="400000"/>
            <a:headEnd/>
            <a:tailEnd/>
          </a:ln>
        </p:spPr>
      </p:pic>
      <p:sp>
        <p:nvSpPr>
          <p:cNvPr id="48" name="文本框 47"/>
          <p:cNvSpPr txBox="1"/>
          <p:nvPr>
            <p:custDataLst>
              <p:tags r:id="rId12"/>
            </p:custDataLst>
          </p:nvPr>
        </p:nvSpPr>
        <p:spPr>
          <a:xfrm>
            <a:off x="2693035" y="17968595"/>
            <a:ext cx="2182495" cy="3365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8790" tIns="8790" rIns="8790" bIns="8790" numCol="1" spcCol="38100" rtlCol="0" anchor="ctr" forceAA="0">
            <a:noAutofit/>
          </a:bodyPr>
          <a:p>
            <a:pPr marL="0" marR="0" indent="0" algn="l" defTabSz="3352800" rtl="0" fontAlgn="auto" latinLnBrk="0" hangingPunct="0">
              <a:lnSpc>
                <a:spcPct val="90000"/>
              </a:lnSpc>
              <a:spcBef>
                <a:spcPts val="6100"/>
              </a:spcBef>
              <a:spcAft>
                <a:spcPts val="0"/>
              </a:spcAft>
              <a:buClrTx/>
              <a:buSzTx/>
              <a:buFontTx/>
              <a:buNone/>
            </a:pPr>
            <a:r>
              <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rPr>
              <a:t>https://echotik.ai</a:t>
            </a:r>
            <a:endPar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endParaRPr>
          </a:p>
        </p:txBody>
      </p:sp>
      <p:sp>
        <p:nvSpPr>
          <p:cNvPr id="174" name="Freeform 8"/>
          <p:cNvSpPr/>
          <p:nvPr>
            <p:custDataLst>
              <p:tags r:id="rId13"/>
            </p:custDataLst>
          </p:nvPr>
        </p:nvSpPr>
        <p:spPr>
          <a:xfrm>
            <a:off x="941705" y="17797145"/>
            <a:ext cx="1655445" cy="672465"/>
          </a:xfrm>
          <a:prstGeom prst="rect">
            <a:avLst/>
          </a:prstGeom>
          <a:blipFill>
            <a:blip r:embed="rId14"/>
            <a:stretch>
              <a:fillRect/>
            </a:stretch>
          </a:blipFill>
          <a:ln w="12700">
            <a:miter lim="400000"/>
          </a:ln>
        </p:spPr>
        <p:txBody>
          <a:bodyPr lIns="0" tIns="0" rIns="0" bIns="0"/>
          <a:p>
            <a:pPr defTabSz="1219200">
              <a:lnSpc>
                <a:spcPct val="100000"/>
              </a:lnSpc>
              <a:spcBef>
                <a:spcPts val="0"/>
              </a:spcBef>
              <a:defRPr sz="2400">
                <a:latin typeface="Calibri" panose="020F0502020204030204"/>
                <a:ea typeface="Calibri" panose="020F0502020204030204"/>
                <a:cs typeface="Calibri" panose="020F0502020204030204"/>
                <a:sym typeface="Calibri" panose="020F0502020204030204"/>
              </a:defRPr>
            </a:pPr>
            <a:endParaRPr>
              <a:latin typeface="Arial Rounded MT Bold" panose="020F0704030504030204" charset="0"/>
              <a:ea typeface="Arial Rounded MT Bold" panose="020F0704030504030204" charset="0"/>
              <a:cs typeface="Arial Rounded MT Bold" panose="020F0704030504030204" charset="0"/>
              <a:sym typeface="Arial Rounded MT Bold" panose="020F0704030504030204" charset="0"/>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主流市场"/>
          <p:cNvSpPr txBox="1"/>
          <p:nvPr/>
        </p:nvSpPr>
        <p:spPr>
          <a:xfrm>
            <a:off x="1324209" y="7473994"/>
            <a:ext cx="4603115" cy="929640"/>
          </a:xfrm>
          <a:prstGeom prst="rect">
            <a:avLst/>
          </a:prstGeom>
          <a:ln w="12700">
            <a:miter lim="400000"/>
          </a:ln>
        </p:spPr>
        <p:txBody>
          <a:bodyPr wrap="none" lIns="8790" tIns="8790" rIns="8790" bIns="8790" anchor="ctr">
            <a:spAutoFit/>
          </a:bodyPr>
          <a:lstStyle>
            <a:lvl1pPr>
              <a:spcBef>
                <a:spcPts val="2000"/>
              </a:spcBef>
              <a:defRPr sz="5600">
                <a:solidFill>
                  <a:srgbClr val="5849EB"/>
                </a:solidFill>
                <a:latin typeface="Source Han Sans CN Medium" panose="020B0500000000000000" charset="-122"/>
                <a:ea typeface="Source Han Sans CN Medium" panose="020B0500000000000000" charset="-122"/>
                <a:cs typeface="Source Han Sans CN Medium" panose="020B0500000000000000" charset="-122"/>
                <a:sym typeface="Source Han Sans CN Medium" panose="020B0500000000000000" charset="-122"/>
              </a:defRPr>
            </a:lvl1pPr>
          </a:lstStyle>
          <a:p>
            <a:pPr algn="l"/>
            <a:r>
              <a:rPr sz="6600" b="1">
                <a:latin typeface="Times New Roman" panose="02020603050405020304" charset="0"/>
                <a:ea typeface="Times New Roman" panose="02020603050405020304" charset="0"/>
              </a:rPr>
              <a:t>Thai Market</a:t>
            </a:r>
            <a:endParaRPr sz="6600" b="1">
              <a:latin typeface="Times New Roman" panose="02020603050405020304" charset="0"/>
              <a:ea typeface="Times New Roman" panose="02020603050405020304" charset="0"/>
            </a:endParaRPr>
          </a:p>
        </p:txBody>
      </p:sp>
      <p:sp>
        <p:nvSpPr>
          <p:cNvPr id="210" name="美妆个护表现及趋势分析"/>
          <p:cNvSpPr txBox="1"/>
          <p:nvPr/>
        </p:nvSpPr>
        <p:spPr>
          <a:xfrm>
            <a:off x="1324238" y="8822756"/>
            <a:ext cx="10895330" cy="607060"/>
          </a:xfrm>
          <a:prstGeom prst="rect">
            <a:avLst/>
          </a:prstGeom>
          <a:ln w="12700">
            <a:miter lim="400000"/>
          </a:ln>
        </p:spPr>
        <p:txBody>
          <a:bodyPr wrap="none" lIns="8790" tIns="8790" rIns="8790" bIns="8790" anchor="ctr">
            <a:spAutoFit/>
          </a:bodyPr>
          <a:lstStyle>
            <a:lvl1pPr>
              <a:lnSpc>
                <a:spcPct val="120000"/>
              </a:lnSpc>
              <a:defRPr sz="3600">
                <a:latin typeface="Source Han Sans CN Medium" panose="020B0500000000000000" charset="-122"/>
                <a:ea typeface="Source Han Sans CN Medium" panose="020B0500000000000000" charset="-122"/>
                <a:cs typeface="Source Han Sans CN Medium" panose="020B0500000000000000" charset="-122"/>
                <a:sym typeface="Source Han Sans CN Medium" panose="020B0500000000000000" charset="-122"/>
              </a:defRPr>
            </a:lvl1pPr>
          </a:lstStyle>
          <a:p>
            <a:pPr algn="l"/>
            <a:r>
              <a:rPr sz="3200">
                <a:latin typeface="Times New Roman" panose="02020603050405020304" charset="0"/>
                <a:ea typeface="Times New Roman" panose="02020603050405020304" charset="0"/>
              </a:rPr>
              <a:t>Analysis of the Performance and Trend of Beauty &amp; Personal Care</a:t>
            </a:r>
            <a:endParaRPr sz="3200">
              <a:latin typeface="Times New Roman" panose="02020603050405020304" charset="0"/>
              <a:ea typeface="Times New Roman" panose="02020603050405020304" charset="0"/>
            </a:endParaRPr>
          </a:p>
        </p:txBody>
      </p:sp>
      <p:grpSp>
        <p:nvGrpSpPr>
          <p:cNvPr id="4" name="Group 4"/>
          <p:cNvGrpSpPr/>
          <p:nvPr/>
        </p:nvGrpSpPr>
        <p:grpSpPr>
          <a:xfrm>
            <a:off x="0" y="12569825"/>
            <a:ext cx="3168650" cy="3801110"/>
            <a:chOff x="3186" y="6627256"/>
            <a:chExt cx="1530264" cy="1835719"/>
          </a:xfrm>
        </p:grpSpPr>
        <p:sp>
          <p:nvSpPr>
            <p:cNvPr id="5" name="Freeform 5"/>
            <p:cNvSpPr/>
            <p:nvPr>
              <p:custDataLst>
                <p:tags r:id="rId1"/>
              </p:custDataLst>
            </p:nvPr>
          </p:nvSpPr>
          <p:spPr>
            <a:xfrm>
              <a:off x="3186" y="6627256"/>
              <a:ext cx="1530264" cy="1835719"/>
            </a:xfrm>
            <a:custGeom>
              <a:avLst/>
              <a:gdLst/>
              <a:ahLst/>
              <a:cxnLst/>
              <a:rect l="l" t="t" r="r" b="b"/>
              <a:pathLst>
                <a:path w="1530264" h="1835719">
                  <a:moveTo>
                    <a:pt x="612366" y="1835719"/>
                  </a:moveTo>
                  <a:lnTo>
                    <a:pt x="0" y="1835719"/>
                  </a:lnTo>
                  <a:moveTo>
                    <a:pt x="0" y="0"/>
                  </a:moveTo>
                  <a:lnTo>
                    <a:pt x="612366" y="0"/>
                  </a:lnTo>
                  <a:lnTo>
                    <a:pt x="636396" y="310"/>
                  </a:lnTo>
                  <a:lnTo>
                    <a:pt x="660274" y="1234"/>
                  </a:lnTo>
                  <a:lnTo>
                    <a:pt x="683994" y="2767"/>
                  </a:lnTo>
                  <a:lnTo>
                    <a:pt x="707549" y="4898"/>
                  </a:lnTo>
                  <a:lnTo>
                    <a:pt x="730931" y="7622"/>
                  </a:lnTo>
                  <a:lnTo>
                    <a:pt x="754133" y="10930"/>
                  </a:lnTo>
                  <a:lnTo>
                    <a:pt x="777146" y="14814"/>
                  </a:lnTo>
                  <a:lnTo>
                    <a:pt x="799963" y="19268"/>
                  </a:lnTo>
                  <a:lnTo>
                    <a:pt x="822576" y="24283"/>
                  </a:lnTo>
                  <a:lnTo>
                    <a:pt x="844978" y="29852"/>
                  </a:lnTo>
                  <a:lnTo>
                    <a:pt x="867162" y="35968"/>
                  </a:lnTo>
                  <a:lnTo>
                    <a:pt x="889119" y="42622"/>
                  </a:lnTo>
                  <a:lnTo>
                    <a:pt x="910841" y="49807"/>
                  </a:lnTo>
                  <a:lnTo>
                    <a:pt x="932323" y="57516"/>
                  </a:lnTo>
                  <a:lnTo>
                    <a:pt x="953555" y="65741"/>
                  </a:lnTo>
                  <a:lnTo>
                    <a:pt x="974530" y="74473"/>
                  </a:lnTo>
                  <a:lnTo>
                    <a:pt x="995241" y="83707"/>
                  </a:lnTo>
                  <a:lnTo>
                    <a:pt x="1015679" y="93433"/>
                  </a:lnTo>
                  <a:lnTo>
                    <a:pt x="1035838" y="103644"/>
                  </a:lnTo>
                  <a:lnTo>
                    <a:pt x="1055709" y="114334"/>
                  </a:lnTo>
                  <a:lnTo>
                    <a:pt x="1075286" y="125494"/>
                  </a:lnTo>
                  <a:lnTo>
                    <a:pt x="1094560" y="137116"/>
                  </a:lnTo>
                  <a:lnTo>
                    <a:pt x="1113524" y="149193"/>
                  </a:lnTo>
                  <a:lnTo>
                    <a:pt x="1132169" y="161717"/>
                  </a:lnTo>
                  <a:lnTo>
                    <a:pt x="1150490" y="174681"/>
                  </a:lnTo>
                  <a:lnTo>
                    <a:pt x="1168477" y="188077"/>
                  </a:lnTo>
                  <a:lnTo>
                    <a:pt x="1186123" y="201898"/>
                  </a:lnTo>
                  <a:lnTo>
                    <a:pt x="1203422" y="216135"/>
                  </a:lnTo>
                  <a:lnTo>
                    <a:pt x="1220364" y="230781"/>
                  </a:lnTo>
                  <a:lnTo>
                    <a:pt x="1236943" y="245829"/>
                  </a:lnTo>
                  <a:lnTo>
                    <a:pt x="1253151" y="261272"/>
                  </a:lnTo>
                  <a:lnTo>
                    <a:pt x="1268981" y="277100"/>
                  </a:lnTo>
                  <a:lnTo>
                    <a:pt x="1284422" y="293307"/>
                  </a:lnTo>
                  <a:lnTo>
                    <a:pt x="1299471" y="309885"/>
                  </a:lnTo>
                  <a:lnTo>
                    <a:pt x="1314119" y="326828"/>
                  </a:lnTo>
                  <a:lnTo>
                    <a:pt x="1328357" y="344125"/>
                  </a:lnTo>
                  <a:lnTo>
                    <a:pt x="1342177" y="361771"/>
                  </a:lnTo>
                  <a:lnTo>
                    <a:pt x="1355574" y="379758"/>
                  </a:lnTo>
                  <a:lnTo>
                    <a:pt x="1368539" y="398077"/>
                  </a:lnTo>
                  <a:lnTo>
                    <a:pt x="1381063" y="416723"/>
                  </a:lnTo>
                  <a:lnTo>
                    <a:pt x="1393141" y="435686"/>
                  </a:lnTo>
                  <a:lnTo>
                    <a:pt x="1404763" y="454959"/>
                  </a:lnTo>
                  <a:lnTo>
                    <a:pt x="1415924" y="474536"/>
                  </a:lnTo>
                  <a:lnTo>
                    <a:pt x="1426614" y="494406"/>
                  </a:lnTo>
                  <a:lnTo>
                    <a:pt x="1436825" y="514564"/>
                  </a:lnTo>
                  <a:lnTo>
                    <a:pt x="1446552" y="535002"/>
                  </a:lnTo>
                  <a:lnTo>
                    <a:pt x="1455787" y="555712"/>
                  </a:lnTo>
                  <a:lnTo>
                    <a:pt x="1464519" y="576687"/>
                  </a:lnTo>
                  <a:lnTo>
                    <a:pt x="1472744" y="597919"/>
                  </a:lnTo>
                  <a:lnTo>
                    <a:pt x="1480454" y="619399"/>
                  </a:lnTo>
                  <a:lnTo>
                    <a:pt x="1487639" y="641122"/>
                  </a:lnTo>
                  <a:lnTo>
                    <a:pt x="1494293" y="663078"/>
                  </a:lnTo>
                  <a:lnTo>
                    <a:pt x="1500409" y="685262"/>
                  </a:lnTo>
                  <a:lnTo>
                    <a:pt x="1505979" y="707664"/>
                  </a:lnTo>
                  <a:lnTo>
                    <a:pt x="1510995" y="730277"/>
                  </a:lnTo>
                  <a:lnTo>
                    <a:pt x="1515448" y="753094"/>
                  </a:lnTo>
                  <a:lnTo>
                    <a:pt x="1519334" y="776107"/>
                  </a:lnTo>
                  <a:lnTo>
                    <a:pt x="1522642" y="799308"/>
                  </a:lnTo>
                  <a:lnTo>
                    <a:pt x="1525366" y="822689"/>
                  </a:lnTo>
                  <a:lnTo>
                    <a:pt x="1527497" y="846244"/>
                  </a:lnTo>
                  <a:lnTo>
                    <a:pt x="1529029" y="869965"/>
                  </a:lnTo>
                  <a:lnTo>
                    <a:pt x="1529954" y="893843"/>
                  </a:lnTo>
                  <a:lnTo>
                    <a:pt x="1530264" y="917872"/>
                  </a:lnTo>
                  <a:lnTo>
                    <a:pt x="1529954" y="941900"/>
                  </a:lnTo>
                  <a:lnTo>
                    <a:pt x="1529029" y="965777"/>
                  </a:lnTo>
                  <a:lnTo>
                    <a:pt x="1527497" y="989496"/>
                  </a:lnTo>
                  <a:lnTo>
                    <a:pt x="1525366" y="1013049"/>
                  </a:lnTo>
                  <a:lnTo>
                    <a:pt x="1522642" y="1036430"/>
                  </a:lnTo>
                  <a:lnTo>
                    <a:pt x="1519334" y="1059631"/>
                  </a:lnTo>
                  <a:lnTo>
                    <a:pt x="1515448" y="1082643"/>
                  </a:lnTo>
                  <a:lnTo>
                    <a:pt x="1510995" y="1105458"/>
                  </a:lnTo>
                  <a:lnTo>
                    <a:pt x="1505979" y="1128071"/>
                  </a:lnTo>
                  <a:lnTo>
                    <a:pt x="1500409" y="1150472"/>
                  </a:lnTo>
                  <a:lnTo>
                    <a:pt x="1494293" y="1172654"/>
                  </a:lnTo>
                  <a:lnTo>
                    <a:pt x="1487639" y="1194610"/>
                  </a:lnTo>
                  <a:lnTo>
                    <a:pt x="1480454" y="1216332"/>
                  </a:lnTo>
                  <a:lnTo>
                    <a:pt x="1472744" y="1237812"/>
                  </a:lnTo>
                  <a:lnTo>
                    <a:pt x="1464519" y="1259043"/>
                  </a:lnTo>
                  <a:lnTo>
                    <a:pt x="1455787" y="1280016"/>
                  </a:lnTo>
                  <a:lnTo>
                    <a:pt x="1446552" y="1300726"/>
                  </a:lnTo>
                  <a:lnTo>
                    <a:pt x="1436825" y="1321164"/>
                  </a:lnTo>
                  <a:lnTo>
                    <a:pt x="1426614" y="1341321"/>
                  </a:lnTo>
                  <a:lnTo>
                    <a:pt x="1415924" y="1361191"/>
                  </a:lnTo>
                  <a:lnTo>
                    <a:pt x="1404763" y="1380767"/>
                  </a:lnTo>
                  <a:lnTo>
                    <a:pt x="1393141" y="1400040"/>
                  </a:lnTo>
                  <a:lnTo>
                    <a:pt x="1381063" y="1419002"/>
                  </a:lnTo>
                  <a:lnTo>
                    <a:pt x="1368539" y="1437647"/>
                  </a:lnTo>
                  <a:lnTo>
                    <a:pt x="1355574" y="1455966"/>
                  </a:lnTo>
                  <a:lnTo>
                    <a:pt x="1342177" y="1473953"/>
                  </a:lnTo>
                  <a:lnTo>
                    <a:pt x="1328357" y="1491598"/>
                  </a:lnTo>
                  <a:lnTo>
                    <a:pt x="1314119" y="1508896"/>
                  </a:lnTo>
                  <a:lnTo>
                    <a:pt x="1299471" y="1525837"/>
                  </a:lnTo>
                  <a:lnTo>
                    <a:pt x="1284422" y="1542416"/>
                  </a:lnTo>
                  <a:lnTo>
                    <a:pt x="1268981" y="1558622"/>
                  </a:lnTo>
                  <a:lnTo>
                    <a:pt x="1253151" y="1574450"/>
                  </a:lnTo>
                  <a:lnTo>
                    <a:pt x="1236943" y="1589892"/>
                  </a:lnTo>
                  <a:lnTo>
                    <a:pt x="1220364" y="1604940"/>
                  </a:lnTo>
                  <a:lnTo>
                    <a:pt x="1203422" y="1619586"/>
                  </a:lnTo>
                  <a:lnTo>
                    <a:pt x="1186123" y="1633823"/>
                  </a:lnTo>
                  <a:lnTo>
                    <a:pt x="1168477" y="1647643"/>
                  </a:lnTo>
                  <a:lnTo>
                    <a:pt x="1150490" y="1661039"/>
                  </a:lnTo>
                  <a:lnTo>
                    <a:pt x="1132169" y="1674004"/>
                  </a:lnTo>
                  <a:lnTo>
                    <a:pt x="1113524" y="1686527"/>
                  </a:lnTo>
                  <a:lnTo>
                    <a:pt x="1094560" y="1698604"/>
                  </a:lnTo>
                  <a:lnTo>
                    <a:pt x="1075286" y="1710225"/>
                  </a:lnTo>
                  <a:lnTo>
                    <a:pt x="1055709" y="1721386"/>
                  </a:lnTo>
                  <a:lnTo>
                    <a:pt x="1035838" y="1732075"/>
                  </a:lnTo>
                  <a:lnTo>
                    <a:pt x="1015679" y="1742286"/>
                  </a:lnTo>
                  <a:lnTo>
                    <a:pt x="995241" y="1752012"/>
                  </a:lnTo>
                  <a:lnTo>
                    <a:pt x="974530" y="1761246"/>
                  </a:lnTo>
                  <a:lnTo>
                    <a:pt x="953555" y="1769978"/>
                  </a:lnTo>
                  <a:lnTo>
                    <a:pt x="932323" y="1778202"/>
                  </a:lnTo>
                  <a:lnTo>
                    <a:pt x="910841" y="1785912"/>
                  </a:lnTo>
                  <a:lnTo>
                    <a:pt x="889119" y="1793096"/>
                  </a:lnTo>
                  <a:lnTo>
                    <a:pt x="867162" y="1799751"/>
                  </a:lnTo>
                  <a:lnTo>
                    <a:pt x="844978" y="1805867"/>
                  </a:lnTo>
                  <a:lnTo>
                    <a:pt x="822576" y="1811435"/>
                  </a:lnTo>
                  <a:lnTo>
                    <a:pt x="799963" y="1816451"/>
                  </a:lnTo>
                  <a:lnTo>
                    <a:pt x="777146" y="1820905"/>
                  </a:lnTo>
                  <a:lnTo>
                    <a:pt x="754133" y="1824789"/>
                  </a:lnTo>
                  <a:lnTo>
                    <a:pt x="730931" y="1828097"/>
                  </a:lnTo>
                  <a:lnTo>
                    <a:pt x="707549" y="1830820"/>
                  </a:lnTo>
                  <a:lnTo>
                    <a:pt x="683994" y="1832952"/>
                  </a:lnTo>
                  <a:lnTo>
                    <a:pt x="660274" y="1834484"/>
                  </a:lnTo>
                  <a:lnTo>
                    <a:pt x="636396" y="1835409"/>
                  </a:lnTo>
                  <a:lnTo>
                    <a:pt x="612366" y="1835719"/>
                  </a:lnTo>
                </a:path>
              </a:pathLst>
            </a:custGeom>
            <a:noFill/>
            <a:ln w="9525">
              <a:solidFill>
                <a:srgbClr val="A49AFF">
                  <a:alpha val="100000"/>
                </a:srgbClr>
              </a:solidFill>
              <a:prstDash val="solid"/>
            </a:ln>
          </p:spPr>
          <p:txBody>
            <a:bodyPr lIns="0" tIns="0" rIns="0" bIns="0" rtlCol="0" anchor="t">
              <a:noAutofit/>
            </a:bodyPr>
            <a:p>
              <a:pPr algn="l">
                <a:defRPr/>
              </a:pPr>
            </a:p>
          </p:txBody>
        </p:sp>
        <p:sp>
          <p:nvSpPr>
            <p:cNvPr id="6" name="Freeform 6"/>
            <p:cNvSpPr/>
            <p:nvPr>
              <p:custDataLst>
                <p:tags r:id="rId2"/>
              </p:custDataLst>
            </p:nvPr>
          </p:nvSpPr>
          <p:spPr>
            <a:xfrm>
              <a:off x="3186" y="6749211"/>
              <a:ext cx="1408307" cy="1591831"/>
            </a:xfrm>
            <a:custGeom>
              <a:avLst/>
              <a:gdLst/>
              <a:ahLst/>
              <a:cxnLst/>
              <a:rect l="l" t="t" r="r" b="b"/>
              <a:pathLst>
                <a:path w="1408307" h="1591831">
                  <a:moveTo>
                    <a:pt x="612366" y="1591831"/>
                  </a:moveTo>
                  <a:lnTo>
                    <a:pt x="0" y="1591831"/>
                  </a:lnTo>
                  <a:moveTo>
                    <a:pt x="0" y="0"/>
                  </a:moveTo>
                  <a:lnTo>
                    <a:pt x="612366" y="0"/>
                  </a:lnTo>
                  <a:lnTo>
                    <a:pt x="636663" y="365"/>
                  </a:lnTo>
                  <a:lnTo>
                    <a:pt x="660781" y="1455"/>
                  </a:lnTo>
                  <a:lnTo>
                    <a:pt x="684708" y="3259"/>
                  </a:lnTo>
                  <a:lnTo>
                    <a:pt x="708437" y="5765"/>
                  </a:lnTo>
                  <a:lnTo>
                    <a:pt x="731955" y="8965"/>
                  </a:lnTo>
                  <a:lnTo>
                    <a:pt x="755252" y="12846"/>
                  </a:lnTo>
                  <a:lnTo>
                    <a:pt x="778318" y="17400"/>
                  </a:lnTo>
                  <a:lnTo>
                    <a:pt x="801142" y="22615"/>
                  </a:lnTo>
                  <a:lnTo>
                    <a:pt x="823713" y="28481"/>
                  </a:lnTo>
                  <a:lnTo>
                    <a:pt x="846022" y="34986"/>
                  </a:lnTo>
                  <a:lnTo>
                    <a:pt x="868058" y="42122"/>
                  </a:lnTo>
                  <a:lnTo>
                    <a:pt x="889809" y="49878"/>
                  </a:lnTo>
                  <a:lnTo>
                    <a:pt x="911267" y="58242"/>
                  </a:lnTo>
                  <a:lnTo>
                    <a:pt x="932420" y="67204"/>
                  </a:lnTo>
                  <a:lnTo>
                    <a:pt x="953258" y="76753"/>
                  </a:lnTo>
                  <a:lnTo>
                    <a:pt x="973770" y="86880"/>
                  </a:lnTo>
                  <a:lnTo>
                    <a:pt x="993946" y="97575"/>
                  </a:lnTo>
                  <a:lnTo>
                    <a:pt x="1013775" y="108826"/>
                  </a:lnTo>
                  <a:lnTo>
                    <a:pt x="1033247" y="120622"/>
                  </a:lnTo>
                  <a:lnTo>
                    <a:pt x="1052352" y="132955"/>
                  </a:lnTo>
                  <a:lnTo>
                    <a:pt x="1071078" y="145812"/>
                  </a:lnTo>
                  <a:lnTo>
                    <a:pt x="1089416" y="159182"/>
                  </a:lnTo>
                  <a:lnTo>
                    <a:pt x="1107355" y="173058"/>
                  </a:lnTo>
                  <a:lnTo>
                    <a:pt x="1124883" y="187426"/>
                  </a:lnTo>
                  <a:lnTo>
                    <a:pt x="1141992" y="202279"/>
                  </a:lnTo>
                  <a:lnTo>
                    <a:pt x="1158671" y="217602"/>
                  </a:lnTo>
                  <a:lnTo>
                    <a:pt x="1174909" y="233388"/>
                  </a:lnTo>
                  <a:lnTo>
                    <a:pt x="1190695" y="249625"/>
                  </a:lnTo>
                  <a:lnTo>
                    <a:pt x="1206018" y="266305"/>
                  </a:lnTo>
                  <a:lnTo>
                    <a:pt x="1220870" y="283414"/>
                  </a:lnTo>
                  <a:lnTo>
                    <a:pt x="1235238" y="300943"/>
                  </a:lnTo>
                  <a:lnTo>
                    <a:pt x="1249114" y="318882"/>
                  </a:lnTo>
                  <a:lnTo>
                    <a:pt x="1262485" y="337219"/>
                  </a:lnTo>
                  <a:lnTo>
                    <a:pt x="1275342" y="355945"/>
                  </a:lnTo>
                  <a:lnTo>
                    <a:pt x="1287674" y="375050"/>
                  </a:lnTo>
                  <a:lnTo>
                    <a:pt x="1299471" y="394522"/>
                  </a:lnTo>
                  <a:lnTo>
                    <a:pt x="1310721" y="414351"/>
                  </a:lnTo>
                  <a:lnTo>
                    <a:pt x="1321416" y="434527"/>
                  </a:lnTo>
                  <a:lnTo>
                    <a:pt x="1331543" y="455039"/>
                  </a:lnTo>
                  <a:lnTo>
                    <a:pt x="1341093" y="475876"/>
                  </a:lnTo>
                  <a:lnTo>
                    <a:pt x="1350056" y="497028"/>
                  </a:lnTo>
                  <a:lnTo>
                    <a:pt x="1358420" y="518485"/>
                  </a:lnTo>
                  <a:lnTo>
                    <a:pt x="1366176" y="540236"/>
                  </a:lnTo>
                  <a:lnTo>
                    <a:pt x="1373312" y="562271"/>
                  </a:lnTo>
                  <a:lnTo>
                    <a:pt x="1379818" y="584580"/>
                  </a:lnTo>
                  <a:lnTo>
                    <a:pt x="1385684" y="607150"/>
                  </a:lnTo>
                  <a:lnTo>
                    <a:pt x="1390900" y="629974"/>
                  </a:lnTo>
                  <a:lnTo>
                    <a:pt x="1395453" y="653038"/>
                  </a:lnTo>
                  <a:lnTo>
                    <a:pt x="1399337" y="676334"/>
                  </a:lnTo>
                  <a:lnTo>
                    <a:pt x="1402537" y="699851"/>
                  </a:lnTo>
                  <a:lnTo>
                    <a:pt x="1405045" y="723578"/>
                  </a:lnTo>
                  <a:lnTo>
                    <a:pt x="1406849" y="747505"/>
                  </a:lnTo>
                  <a:lnTo>
                    <a:pt x="1407941" y="771621"/>
                  </a:lnTo>
                  <a:lnTo>
                    <a:pt x="1408307" y="795916"/>
                  </a:lnTo>
                  <a:lnTo>
                    <a:pt x="1407942" y="820210"/>
                  </a:lnTo>
                  <a:lnTo>
                    <a:pt x="1406852" y="844326"/>
                  </a:lnTo>
                  <a:lnTo>
                    <a:pt x="1405048" y="868253"/>
                  </a:lnTo>
                  <a:lnTo>
                    <a:pt x="1402542" y="891981"/>
                  </a:lnTo>
                  <a:lnTo>
                    <a:pt x="1399343" y="915498"/>
                  </a:lnTo>
                  <a:lnTo>
                    <a:pt x="1395460" y="938794"/>
                  </a:lnTo>
                  <a:lnTo>
                    <a:pt x="1390907" y="961859"/>
                  </a:lnTo>
                  <a:lnTo>
                    <a:pt x="1385692" y="984682"/>
                  </a:lnTo>
                  <a:lnTo>
                    <a:pt x="1379827" y="1007253"/>
                  </a:lnTo>
                  <a:lnTo>
                    <a:pt x="1373321" y="1029562"/>
                  </a:lnTo>
                  <a:lnTo>
                    <a:pt x="1366185" y="1051596"/>
                  </a:lnTo>
                  <a:lnTo>
                    <a:pt x="1358430" y="1073347"/>
                  </a:lnTo>
                  <a:lnTo>
                    <a:pt x="1350067" y="1094805"/>
                  </a:lnTo>
                  <a:lnTo>
                    <a:pt x="1341105" y="1115958"/>
                  </a:lnTo>
                  <a:lnTo>
                    <a:pt x="1331554" y="1136795"/>
                  </a:lnTo>
                  <a:lnTo>
                    <a:pt x="1321427" y="1157307"/>
                  </a:lnTo>
                  <a:lnTo>
                    <a:pt x="1310732" y="1177482"/>
                  </a:lnTo>
                  <a:lnTo>
                    <a:pt x="1299482" y="1197312"/>
                  </a:lnTo>
                  <a:lnTo>
                    <a:pt x="1287686" y="1216784"/>
                  </a:lnTo>
                  <a:lnTo>
                    <a:pt x="1275353" y="1235888"/>
                  </a:lnTo>
                  <a:lnTo>
                    <a:pt x="1262497" y="1254614"/>
                  </a:lnTo>
                  <a:lnTo>
                    <a:pt x="1249125" y="1272951"/>
                  </a:lnTo>
                  <a:lnTo>
                    <a:pt x="1235250" y="1290890"/>
                  </a:lnTo>
                  <a:lnTo>
                    <a:pt x="1220880" y="1308420"/>
                  </a:lnTo>
                  <a:lnTo>
                    <a:pt x="1206029" y="1325529"/>
                  </a:lnTo>
                  <a:lnTo>
                    <a:pt x="1190705" y="1342207"/>
                  </a:lnTo>
                  <a:lnTo>
                    <a:pt x="1174918" y="1358445"/>
                  </a:lnTo>
                  <a:lnTo>
                    <a:pt x="1158680" y="1374231"/>
                  </a:lnTo>
                  <a:lnTo>
                    <a:pt x="1142001" y="1389555"/>
                  </a:lnTo>
                  <a:lnTo>
                    <a:pt x="1124892" y="1404406"/>
                  </a:lnTo>
                  <a:lnTo>
                    <a:pt x="1107362" y="1418775"/>
                  </a:lnTo>
                  <a:lnTo>
                    <a:pt x="1089424" y="1432650"/>
                  </a:lnTo>
                  <a:lnTo>
                    <a:pt x="1071085" y="1446022"/>
                  </a:lnTo>
                  <a:lnTo>
                    <a:pt x="1052358" y="1458879"/>
                  </a:lnTo>
                  <a:lnTo>
                    <a:pt x="1033253" y="1471210"/>
                  </a:lnTo>
                  <a:lnTo>
                    <a:pt x="1013781" y="1483006"/>
                  </a:lnTo>
                  <a:lnTo>
                    <a:pt x="993951" y="1494256"/>
                  </a:lnTo>
                  <a:lnTo>
                    <a:pt x="973775" y="1504951"/>
                  </a:lnTo>
                  <a:lnTo>
                    <a:pt x="953262" y="1515078"/>
                  </a:lnTo>
                  <a:lnTo>
                    <a:pt x="932424" y="1524629"/>
                  </a:lnTo>
                  <a:lnTo>
                    <a:pt x="911271" y="1533591"/>
                  </a:lnTo>
                  <a:lnTo>
                    <a:pt x="889812" y="1541954"/>
                  </a:lnTo>
                  <a:lnTo>
                    <a:pt x="868061" y="1549709"/>
                  </a:lnTo>
                  <a:lnTo>
                    <a:pt x="846024" y="1556844"/>
                  </a:lnTo>
                  <a:lnTo>
                    <a:pt x="823715" y="1563351"/>
                  </a:lnTo>
                  <a:lnTo>
                    <a:pt x="801143" y="1569216"/>
                  </a:lnTo>
                  <a:lnTo>
                    <a:pt x="778319" y="1574430"/>
                  </a:lnTo>
                  <a:lnTo>
                    <a:pt x="755253" y="1578984"/>
                  </a:lnTo>
                  <a:lnTo>
                    <a:pt x="731955" y="1582865"/>
                  </a:lnTo>
                  <a:lnTo>
                    <a:pt x="708437" y="1586065"/>
                  </a:lnTo>
                  <a:lnTo>
                    <a:pt x="684709" y="1588572"/>
                  </a:lnTo>
                  <a:lnTo>
                    <a:pt x="660781" y="1590376"/>
                  </a:lnTo>
                  <a:lnTo>
                    <a:pt x="636663" y="1591466"/>
                  </a:lnTo>
                  <a:lnTo>
                    <a:pt x="612366" y="1591831"/>
                  </a:lnTo>
                </a:path>
              </a:pathLst>
            </a:custGeom>
            <a:noFill/>
            <a:ln w="9525">
              <a:solidFill>
                <a:srgbClr val="A49AFF">
                  <a:alpha val="100000"/>
                </a:srgbClr>
              </a:solidFill>
              <a:prstDash val="solid"/>
            </a:ln>
          </p:spPr>
          <p:txBody>
            <a:bodyPr lIns="0" tIns="0" rIns="0" bIns="0" rtlCol="0" anchor="t">
              <a:noAutofit/>
            </a:bodyPr>
            <a:p>
              <a:pPr algn="l">
                <a:defRPr/>
              </a:pPr>
            </a:p>
          </p:txBody>
        </p:sp>
        <p:sp>
          <p:nvSpPr>
            <p:cNvPr id="7" name="Freeform 7"/>
            <p:cNvSpPr/>
            <p:nvPr>
              <p:custDataLst>
                <p:tags r:id="rId3"/>
              </p:custDataLst>
            </p:nvPr>
          </p:nvSpPr>
          <p:spPr>
            <a:xfrm>
              <a:off x="3186" y="6871203"/>
              <a:ext cx="1286319" cy="1347854"/>
            </a:xfrm>
            <a:custGeom>
              <a:avLst/>
              <a:gdLst/>
              <a:ahLst/>
              <a:cxnLst/>
              <a:rect l="l" t="t" r="r" b="b"/>
              <a:pathLst>
                <a:path w="1286319" h="1347854">
                  <a:moveTo>
                    <a:pt x="612366" y="1347854"/>
                  </a:moveTo>
                  <a:lnTo>
                    <a:pt x="0" y="1347854"/>
                  </a:lnTo>
                  <a:moveTo>
                    <a:pt x="0" y="0"/>
                  </a:moveTo>
                  <a:lnTo>
                    <a:pt x="612392" y="0"/>
                  </a:lnTo>
                  <a:lnTo>
                    <a:pt x="636526" y="426"/>
                  </a:lnTo>
                  <a:lnTo>
                    <a:pt x="660450" y="1694"/>
                  </a:lnTo>
                  <a:lnTo>
                    <a:pt x="684148" y="3793"/>
                  </a:lnTo>
                  <a:lnTo>
                    <a:pt x="707607" y="6705"/>
                  </a:lnTo>
                  <a:lnTo>
                    <a:pt x="730813" y="10417"/>
                  </a:lnTo>
                  <a:lnTo>
                    <a:pt x="753749" y="14913"/>
                  </a:lnTo>
                  <a:lnTo>
                    <a:pt x="776404" y="20182"/>
                  </a:lnTo>
                  <a:lnTo>
                    <a:pt x="798761" y="26206"/>
                  </a:lnTo>
                  <a:lnTo>
                    <a:pt x="820806" y="32973"/>
                  </a:lnTo>
                  <a:lnTo>
                    <a:pt x="842526" y="40468"/>
                  </a:lnTo>
                  <a:lnTo>
                    <a:pt x="863906" y="48677"/>
                  </a:lnTo>
                  <a:lnTo>
                    <a:pt x="884932" y="57584"/>
                  </a:lnTo>
                  <a:lnTo>
                    <a:pt x="905588" y="67177"/>
                  </a:lnTo>
                  <a:lnTo>
                    <a:pt x="925861" y="77440"/>
                  </a:lnTo>
                  <a:lnTo>
                    <a:pt x="945737" y="88360"/>
                  </a:lnTo>
                  <a:lnTo>
                    <a:pt x="965202" y="99921"/>
                  </a:lnTo>
                  <a:lnTo>
                    <a:pt x="984239" y="112109"/>
                  </a:lnTo>
                  <a:lnTo>
                    <a:pt x="1002836" y="124911"/>
                  </a:lnTo>
                  <a:lnTo>
                    <a:pt x="1020978" y="138311"/>
                  </a:lnTo>
                  <a:lnTo>
                    <a:pt x="1038650" y="152295"/>
                  </a:lnTo>
                  <a:lnTo>
                    <a:pt x="1055839" y="166850"/>
                  </a:lnTo>
                  <a:lnTo>
                    <a:pt x="1072529" y="181960"/>
                  </a:lnTo>
                  <a:lnTo>
                    <a:pt x="1088708" y="197611"/>
                  </a:lnTo>
                  <a:lnTo>
                    <a:pt x="1104359" y="213790"/>
                  </a:lnTo>
                  <a:lnTo>
                    <a:pt x="1119468" y="230480"/>
                  </a:lnTo>
                  <a:lnTo>
                    <a:pt x="1134023" y="247669"/>
                  </a:lnTo>
                  <a:lnTo>
                    <a:pt x="1148007" y="265341"/>
                  </a:lnTo>
                  <a:lnTo>
                    <a:pt x="1161408" y="283483"/>
                  </a:lnTo>
                  <a:lnTo>
                    <a:pt x="1174210" y="302080"/>
                  </a:lnTo>
                  <a:lnTo>
                    <a:pt x="1186398" y="321117"/>
                  </a:lnTo>
                  <a:lnTo>
                    <a:pt x="1197959" y="340582"/>
                  </a:lnTo>
                  <a:lnTo>
                    <a:pt x="1208879" y="360457"/>
                  </a:lnTo>
                  <a:lnTo>
                    <a:pt x="1219142" y="380730"/>
                  </a:lnTo>
                  <a:lnTo>
                    <a:pt x="1228735" y="401387"/>
                  </a:lnTo>
                  <a:lnTo>
                    <a:pt x="1237642" y="422413"/>
                  </a:lnTo>
                  <a:lnTo>
                    <a:pt x="1245850" y="443793"/>
                  </a:lnTo>
                  <a:lnTo>
                    <a:pt x="1253345" y="465512"/>
                  </a:lnTo>
                  <a:lnTo>
                    <a:pt x="1260113" y="487558"/>
                  </a:lnTo>
                  <a:lnTo>
                    <a:pt x="1266137" y="509915"/>
                  </a:lnTo>
                  <a:lnTo>
                    <a:pt x="1271406" y="532569"/>
                  </a:lnTo>
                  <a:lnTo>
                    <a:pt x="1275902" y="555507"/>
                  </a:lnTo>
                  <a:lnTo>
                    <a:pt x="1279614" y="578711"/>
                  </a:lnTo>
                  <a:lnTo>
                    <a:pt x="1282526" y="602170"/>
                  </a:lnTo>
                  <a:lnTo>
                    <a:pt x="1284623" y="625869"/>
                  </a:lnTo>
                  <a:lnTo>
                    <a:pt x="1285892" y="649793"/>
                  </a:lnTo>
                  <a:lnTo>
                    <a:pt x="1286319" y="673927"/>
                  </a:lnTo>
                  <a:lnTo>
                    <a:pt x="1285892" y="698062"/>
                  </a:lnTo>
                  <a:lnTo>
                    <a:pt x="1284623" y="721985"/>
                  </a:lnTo>
                  <a:lnTo>
                    <a:pt x="1282526" y="745684"/>
                  </a:lnTo>
                  <a:lnTo>
                    <a:pt x="1279614" y="769143"/>
                  </a:lnTo>
                  <a:lnTo>
                    <a:pt x="1275902" y="792348"/>
                  </a:lnTo>
                  <a:lnTo>
                    <a:pt x="1271406" y="815285"/>
                  </a:lnTo>
                  <a:lnTo>
                    <a:pt x="1266137" y="837938"/>
                  </a:lnTo>
                  <a:lnTo>
                    <a:pt x="1260113" y="860295"/>
                  </a:lnTo>
                  <a:lnTo>
                    <a:pt x="1253345" y="882342"/>
                  </a:lnTo>
                  <a:lnTo>
                    <a:pt x="1245850" y="904062"/>
                  </a:lnTo>
                  <a:lnTo>
                    <a:pt x="1237642" y="925441"/>
                  </a:lnTo>
                  <a:lnTo>
                    <a:pt x="1228734" y="946467"/>
                  </a:lnTo>
                  <a:lnTo>
                    <a:pt x="1219141" y="967124"/>
                  </a:lnTo>
                  <a:lnTo>
                    <a:pt x="1208878" y="987397"/>
                  </a:lnTo>
                  <a:lnTo>
                    <a:pt x="1197958" y="1007273"/>
                  </a:lnTo>
                  <a:lnTo>
                    <a:pt x="1186397" y="1026736"/>
                  </a:lnTo>
                  <a:lnTo>
                    <a:pt x="1174209" y="1045774"/>
                  </a:lnTo>
                  <a:lnTo>
                    <a:pt x="1161406" y="1064370"/>
                  </a:lnTo>
                  <a:lnTo>
                    <a:pt x="1148006" y="1082512"/>
                  </a:lnTo>
                  <a:lnTo>
                    <a:pt x="1134021" y="1100185"/>
                  </a:lnTo>
                  <a:lnTo>
                    <a:pt x="1119467" y="1117374"/>
                  </a:lnTo>
                  <a:lnTo>
                    <a:pt x="1104356" y="1134065"/>
                  </a:lnTo>
                  <a:lnTo>
                    <a:pt x="1088705" y="1150243"/>
                  </a:lnTo>
                  <a:lnTo>
                    <a:pt x="1072525" y="1165894"/>
                  </a:lnTo>
                  <a:lnTo>
                    <a:pt x="1055835" y="1181004"/>
                  </a:lnTo>
                  <a:lnTo>
                    <a:pt x="1038645" y="1195559"/>
                  </a:lnTo>
                  <a:lnTo>
                    <a:pt x="1020972" y="1209543"/>
                  </a:lnTo>
                  <a:lnTo>
                    <a:pt x="1002830" y="1222942"/>
                  </a:lnTo>
                  <a:lnTo>
                    <a:pt x="984233" y="1235744"/>
                  </a:lnTo>
                  <a:lnTo>
                    <a:pt x="965194" y="1247933"/>
                  </a:lnTo>
                  <a:lnTo>
                    <a:pt x="945730" y="1259494"/>
                  </a:lnTo>
                  <a:lnTo>
                    <a:pt x="925853" y="1270413"/>
                  </a:lnTo>
                  <a:lnTo>
                    <a:pt x="905579" y="1280676"/>
                  </a:lnTo>
                  <a:lnTo>
                    <a:pt x="884921" y="1290270"/>
                  </a:lnTo>
                  <a:lnTo>
                    <a:pt x="863895" y="1299177"/>
                  </a:lnTo>
                  <a:lnTo>
                    <a:pt x="842514" y="1307385"/>
                  </a:lnTo>
                  <a:lnTo>
                    <a:pt x="820793" y="1314881"/>
                  </a:lnTo>
                  <a:lnTo>
                    <a:pt x="798746" y="1321648"/>
                  </a:lnTo>
                  <a:lnTo>
                    <a:pt x="776388" y="1327673"/>
                  </a:lnTo>
                  <a:lnTo>
                    <a:pt x="753732" y="1332941"/>
                  </a:lnTo>
                  <a:lnTo>
                    <a:pt x="730795" y="1337438"/>
                  </a:lnTo>
                  <a:lnTo>
                    <a:pt x="707588" y="1341150"/>
                  </a:lnTo>
                  <a:lnTo>
                    <a:pt x="684128" y="1344060"/>
                  </a:lnTo>
                  <a:lnTo>
                    <a:pt x="660428" y="1346159"/>
                  </a:lnTo>
                  <a:lnTo>
                    <a:pt x="636503" y="1347427"/>
                  </a:lnTo>
                  <a:lnTo>
                    <a:pt x="612366" y="1347854"/>
                  </a:lnTo>
                </a:path>
              </a:pathLst>
            </a:custGeom>
            <a:noFill/>
            <a:ln w="9525">
              <a:solidFill>
                <a:srgbClr val="A49AFF">
                  <a:alpha val="100000"/>
                </a:srgbClr>
              </a:solidFill>
              <a:prstDash val="solid"/>
            </a:ln>
          </p:spPr>
          <p:txBody>
            <a:bodyPr lIns="0" tIns="0" rIns="0" bIns="0" rtlCol="0" anchor="t">
              <a:noAutofit/>
            </a:bodyPr>
            <a:p>
              <a:pPr algn="l">
                <a:defRPr/>
              </a:pPr>
            </a:p>
          </p:txBody>
        </p:sp>
        <p:sp>
          <p:nvSpPr>
            <p:cNvPr id="8" name="Freeform 8"/>
            <p:cNvSpPr/>
            <p:nvPr>
              <p:custDataLst>
                <p:tags r:id="rId4"/>
              </p:custDataLst>
            </p:nvPr>
          </p:nvSpPr>
          <p:spPr>
            <a:xfrm>
              <a:off x="3186" y="6993184"/>
              <a:ext cx="1164335" cy="1103888"/>
            </a:xfrm>
            <a:custGeom>
              <a:avLst/>
              <a:gdLst/>
              <a:ahLst/>
              <a:cxnLst/>
              <a:rect l="l" t="t" r="r" b="b"/>
              <a:pathLst>
                <a:path w="1164335" h="1103888">
                  <a:moveTo>
                    <a:pt x="612392" y="1103888"/>
                  </a:moveTo>
                  <a:lnTo>
                    <a:pt x="0" y="1103888"/>
                  </a:lnTo>
                  <a:moveTo>
                    <a:pt x="0" y="0"/>
                  </a:moveTo>
                  <a:lnTo>
                    <a:pt x="612392" y="0"/>
                  </a:lnTo>
                  <a:lnTo>
                    <a:pt x="636299" y="511"/>
                  </a:lnTo>
                  <a:lnTo>
                    <a:pt x="659948" y="2030"/>
                  </a:lnTo>
                  <a:lnTo>
                    <a:pt x="683320" y="4536"/>
                  </a:lnTo>
                  <a:lnTo>
                    <a:pt x="706394" y="8008"/>
                  </a:lnTo>
                  <a:lnTo>
                    <a:pt x="729148" y="12425"/>
                  </a:lnTo>
                  <a:lnTo>
                    <a:pt x="751563" y="17768"/>
                  </a:lnTo>
                  <a:lnTo>
                    <a:pt x="773616" y="24014"/>
                  </a:lnTo>
                  <a:lnTo>
                    <a:pt x="795287" y="31142"/>
                  </a:lnTo>
                  <a:lnTo>
                    <a:pt x="816555" y="39133"/>
                  </a:lnTo>
                  <a:lnTo>
                    <a:pt x="837400" y="47964"/>
                  </a:lnTo>
                  <a:lnTo>
                    <a:pt x="857801" y="57616"/>
                  </a:lnTo>
                  <a:lnTo>
                    <a:pt x="877735" y="68067"/>
                  </a:lnTo>
                  <a:lnTo>
                    <a:pt x="897185" y="79297"/>
                  </a:lnTo>
                  <a:lnTo>
                    <a:pt x="916126" y="91283"/>
                  </a:lnTo>
                  <a:lnTo>
                    <a:pt x="934539" y="104006"/>
                  </a:lnTo>
                  <a:lnTo>
                    <a:pt x="952404" y="117445"/>
                  </a:lnTo>
                  <a:lnTo>
                    <a:pt x="969699" y="131579"/>
                  </a:lnTo>
                  <a:lnTo>
                    <a:pt x="986403" y="146388"/>
                  </a:lnTo>
                  <a:lnTo>
                    <a:pt x="1002496" y="161849"/>
                  </a:lnTo>
                  <a:lnTo>
                    <a:pt x="1017957" y="177942"/>
                  </a:lnTo>
                  <a:lnTo>
                    <a:pt x="1032764" y="194647"/>
                  </a:lnTo>
                  <a:lnTo>
                    <a:pt x="1046898" y="211943"/>
                  </a:lnTo>
                  <a:lnTo>
                    <a:pt x="1060336" y="229808"/>
                  </a:lnTo>
                  <a:lnTo>
                    <a:pt x="1073059" y="248221"/>
                  </a:lnTo>
                  <a:lnTo>
                    <a:pt x="1085045" y="267163"/>
                  </a:lnTo>
                  <a:lnTo>
                    <a:pt x="1096273" y="286612"/>
                  </a:lnTo>
                  <a:lnTo>
                    <a:pt x="1106724" y="306546"/>
                  </a:lnTo>
                  <a:lnTo>
                    <a:pt x="1116375" y="326947"/>
                  </a:lnTo>
                  <a:lnTo>
                    <a:pt x="1125205" y="347791"/>
                  </a:lnTo>
                  <a:lnTo>
                    <a:pt x="1133196" y="369059"/>
                  </a:lnTo>
                  <a:lnTo>
                    <a:pt x="1140323" y="390729"/>
                  </a:lnTo>
                  <a:lnTo>
                    <a:pt x="1146569" y="412782"/>
                  </a:lnTo>
                  <a:lnTo>
                    <a:pt x="1151911" y="435195"/>
                  </a:lnTo>
                  <a:lnTo>
                    <a:pt x="1156328" y="457948"/>
                  </a:lnTo>
                  <a:lnTo>
                    <a:pt x="1159800" y="481021"/>
                  </a:lnTo>
                  <a:lnTo>
                    <a:pt x="1162306" y="504392"/>
                  </a:lnTo>
                  <a:lnTo>
                    <a:pt x="1163825" y="528039"/>
                  </a:lnTo>
                  <a:lnTo>
                    <a:pt x="1164335" y="551944"/>
                  </a:lnTo>
                  <a:lnTo>
                    <a:pt x="1163825" y="575849"/>
                  </a:lnTo>
                  <a:lnTo>
                    <a:pt x="1162306" y="599497"/>
                  </a:lnTo>
                  <a:lnTo>
                    <a:pt x="1159799" y="622867"/>
                  </a:lnTo>
                  <a:lnTo>
                    <a:pt x="1156327" y="645940"/>
                  </a:lnTo>
                  <a:lnTo>
                    <a:pt x="1151910" y="668693"/>
                  </a:lnTo>
                  <a:lnTo>
                    <a:pt x="1146567" y="691106"/>
                  </a:lnTo>
                  <a:lnTo>
                    <a:pt x="1140322" y="713159"/>
                  </a:lnTo>
                  <a:lnTo>
                    <a:pt x="1133193" y="734829"/>
                  </a:lnTo>
                  <a:lnTo>
                    <a:pt x="1125203" y="756097"/>
                  </a:lnTo>
                  <a:lnTo>
                    <a:pt x="1116371" y="776942"/>
                  </a:lnTo>
                  <a:lnTo>
                    <a:pt x="1106719" y="797342"/>
                  </a:lnTo>
                  <a:lnTo>
                    <a:pt x="1096268" y="817276"/>
                  </a:lnTo>
                  <a:lnTo>
                    <a:pt x="1085039" y="836726"/>
                  </a:lnTo>
                  <a:lnTo>
                    <a:pt x="1073052" y="855667"/>
                  </a:lnTo>
                  <a:lnTo>
                    <a:pt x="1060329" y="874081"/>
                  </a:lnTo>
                  <a:lnTo>
                    <a:pt x="1046890" y="891946"/>
                  </a:lnTo>
                  <a:lnTo>
                    <a:pt x="1032756" y="909241"/>
                  </a:lnTo>
                  <a:lnTo>
                    <a:pt x="1017948" y="925946"/>
                  </a:lnTo>
                  <a:lnTo>
                    <a:pt x="1002486" y="942040"/>
                  </a:lnTo>
                  <a:lnTo>
                    <a:pt x="986393" y="957501"/>
                  </a:lnTo>
                  <a:lnTo>
                    <a:pt x="969689" y="972309"/>
                  </a:lnTo>
                  <a:lnTo>
                    <a:pt x="952393" y="986442"/>
                  </a:lnTo>
                  <a:lnTo>
                    <a:pt x="934528" y="999882"/>
                  </a:lnTo>
                  <a:lnTo>
                    <a:pt x="916115" y="1012606"/>
                  </a:lnTo>
                  <a:lnTo>
                    <a:pt x="897173" y="1024592"/>
                  </a:lnTo>
                  <a:lnTo>
                    <a:pt x="877724" y="1035822"/>
                  </a:lnTo>
                  <a:lnTo>
                    <a:pt x="857789" y="1046273"/>
                  </a:lnTo>
                  <a:lnTo>
                    <a:pt x="837389" y="1055923"/>
                  </a:lnTo>
                  <a:lnTo>
                    <a:pt x="816545" y="1064756"/>
                  </a:lnTo>
                  <a:lnTo>
                    <a:pt x="795277" y="1072746"/>
                  </a:lnTo>
                  <a:lnTo>
                    <a:pt x="773606" y="1079875"/>
                  </a:lnTo>
                  <a:lnTo>
                    <a:pt x="751554" y="1086121"/>
                  </a:lnTo>
                  <a:lnTo>
                    <a:pt x="729141" y="1091462"/>
                  </a:lnTo>
                  <a:lnTo>
                    <a:pt x="706387" y="1095881"/>
                  </a:lnTo>
                  <a:lnTo>
                    <a:pt x="683315" y="1099353"/>
                  </a:lnTo>
                  <a:lnTo>
                    <a:pt x="659944" y="1101859"/>
                  </a:lnTo>
                  <a:lnTo>
                    <a:pt x="636297" y="1103377"/>
                  </a:lnTo>
                  <a:lnTo>
                    <a:pt x="612392" y="1103888"/>
                  </a:lnTo>
                </a:path>
              </a:pathLst>
            </a:custGeom>
            <a:noFill/>
            <a:ln w="9525">
              <a:solidFill>
                <a:srgbClr val="A49AFF">
                  <a:alpha val="100000"/>
                </a:srgbClr>
              </a:solidFill>
              <a:prstDash val="solid"/>
            </a:ln>
          </p:spPr>
          <p:txBody>
            <a:bodyPr lIns="0" tIns="0" rIns="0" bIns="0" rtlCol="0" anchor="t">
              <a:noAutofit/>
            </a:bodyPr>
            <a:p>
              <a:pPr algn="l">
                <a:defRPr/>
              </a:pPr>
            </a:p>
          </p:txBody>
        </p:sp>
        <p:sp>
          <p:nvSpPr>
            <p:cNvPr id="9" name="Freeform 9"/>
            <p:cNvSpPr/>
            <p:nvPr>
              <p:custDataLst>
                <p:tags r:id="rId5"/>
              </p:custDataLst>
            </p:nvPr>
          </p:nvSpPr>
          <p:spPr>
            <a:xfrm>
              <a:off x="3186" y="7115195"/>
              <a:ext cx="1042353" cy="859891"/>
            </a:xfrm>
            <a:custGeom>
              <a:avLst/>
              <a:gdLst/>
              <a:ahLst/>
              <a:cxnLst/>
              <a:rect l="l" t="t" r="r" b="b"/>
              <a:pathLst>
                <a:path w="1042353" h="859891">
                  <a:moveTo>
                    <a:pt x="612392" y="859891"/>
                  </a:moveTo>
                  <a:lnTo>
                    <a:pt x="0" y="859891"/>
                  </a:lnTo>
                  <a:moveTo>
                    <a:pt x="0" y="0"/>
                  </a:moveTo>
                  <a:lnTo>
                    <a:pt x="612366" y="0"/>
                  </a:lnTo>
                  <a:lnTo>
                    <a:pt x="636730" y="681"/>
                  </a:lnTo>
                  <a:lnTo>
                    <a:pt x="660742" y="2703"/>
                  </a:lnTo>
                  <a:lnTo>
                    <a:pt x="684366" y="6026"/>
                  </a:lnTo>
                  <a:lnTo>
                    <a:pt x="707563" y="10617"/>
                  </a:lnTo>
                  <a:lnTo>
                    <a:pt x="730300" y="16436"/>
                  </a:lnTo>
                  <a:lnTo>
                    <a:pt x="752538" y="23450"/>
                  </a:lnTo>
                  <a:lnTo>
                    <a:pt x="774241" y="31618"/>
                  </a:lnTo>
                  <a:lnTo>
                    <a:pt x="795373" y="40908"/>
                  </a:lnTo>
                  <a:lnTo>
                    <a:pt x="815896" y="51281"/>
                  </a:lnTo>
                  <a:lnTo>
                    <a:pt x="835775" y="62700"/>
                  </a:lnTo>
                  <a:lnTo>
                    <a:pt x="854973" y="75129"/>
                  </a:lnTo>
                  <a:lnTo>
                    <a:pt x="873453" y="88533"/>
                  </a:lnTo>
                  <a:lnTo>
                    <a:pt x="891179" y="102873"/>
                  </a:lnTo>
                  <a:lnTo>
                    <a:pt x="908114" y="118114"/>
                  </a:lnTo>
                  <a:lnTo>
                    <a:pt x="924220" y="134220"/>
                  </a:lnTo>
                  <a:lnTo>
                    <a:pt x="939464" y="151151"/>
                  </a:lnTo>
                  <a:lnTo>
                    <a:pt x="953807" y="168874"/>
                  </a:lnTo>
                  <a:lnTo>
                    <a:pt x="967211" y="187352"/>
                  </a:lnTo>
                  <a:lnTo>
                    <a:pt x="979643" y="206548"/>
                  </a:lnTo>
                  <a:lnTo>
                    <a:pt x="991064" y="226424"/>
                  </a:lnTo>
                  <a:lnTo>
                    <a:pt x="1001438" y="246945"/>
                  </a:lnTo>
                  <a:lnTo>
                    <a:pt x="1010729" y="268074"/>
                  </a:lnTo>
                  <a:lnTo>
                    <a:pt x="1018900" y="289774"/>
                  </a:lnTo>
                  <a:lnTo>
                    <a:pt x="1025914" y="312009"/>
                  </a:lnTo>
                  <a:lnTo>
                    <a:pt x="1031735" y="334743"/>
                  </a:lnTo>
                  <a:lnTo>
                    <a:pt x="1036325" y="357938"/>
                  </a:lnTo>
                  <a:lnTo>
                    <a:pt x="1039650" y="381559"/>
                  </a:lnTo>
                  <a:lnTo>
                    <a:pt x="1041671" y="405568"/>
                  </a:lnTo>
                  <a:lnTo>
                    <a:pt x="1042353" y="429930"/>
                  </a:lnTo>
                  <a:lnTo>
                    <a:pt x="1041671" y="454293"/>
                  </a:lnTo>
                  <a:lnTo>
                    <a:pt x="1039650" y="478305"/>
                  </a:lnTo>
                  <a:lnTo>
                    <a:pt x="1036325" y="501928"/>
                  </a:lnTo>
                  <a:lnTo>
                    <a:pt x="1031735" y="525126"/>
                  </a:lnTo>
                  <a:lnTo>
                    <a:pt x="1025914" y="547861"/>
                  </a:lnTo>
                  <a:lnTo>
                    <a:pt x="1018900" y="570098"/>
                  </a:lnTo>
                  <a:lnTo>
                    <a:pt x="1010729" y="591801"/>
                  </a:lnTo>
                  <a:lnTo>
                    <a:pt x="1001439" y="612931"/>
                  </a:lnTo>
                  <a:lnTo>
                    <a:pt x="991065" y="633453"/>
                  </a:lnTo>
                  <a:lnTo>
                    <a:pt x="979644" y="653331"/>
                  </a:lnTo>
                  <a:lnTo>
                    <a:pt x="967213" y="672528"/>
                  </a:lnTo>
                  <a:lnTo>
                    <a:pt x="953808" y="691006"/>
                  </a:lnTo>
                  <a:lnTo>
                    <a:pt x="939466" y="708731"/>
                  </a:lnTo>
                  <a:lnTo>
                    <a:pt x="924224" y="725665"/>
                  </a:lnTo>
                  <a:lnTo>
                    <a:pt x="908117" y="741771"/>
                  </a:lnTo>
                  <a:lnTo>
                    <a:pt x="891183" y="757013"/>
                  </a:lnTo>
                  <a:lnTo>
                    <a:pt x="873458" y="771354"/>
                  </a:lnTo>
                  <a:lnTo>
                    <a:pt x="854979" y="784757"/>
                  </a:lnTo>
                  <a:lnTo>
                    <a:pt x="835783" y="797188"/>
                  </a:lnTo>
                  <a:lnTo>
                    <a:pt x="815905" y="808608"/>
                  </a:lnTo>
                  <a:lnTo>
                    <a:pt x="795382" y="818981"/>
                  </a:lnTo>
                  <a:lnTo>
                    <a:pt x="774252" y="828271"/>
                  </a:lnTo>
                  <a:lnTo>
                    <a:pt x="752550" y="836441"/>
                  </a:lnTo>
                  <a:lnTo>
                    <a:pt x="730314" y="843453"/>
                  </a:lnTo>
                  <a:lnTo>
                    <a:pt x="707580" y="849274"/>
                  </a:lnTo>
                  <a:lnTo>
                    <a:pt x="684384" y="853864"/>
                  </a:lnTo>
                  <a:lnTo>
                    <a:pt x="660763" y="857188"/>
                  </a:lnTo>
                  <a:lnTo>
                    <a:pt x="636753" y="859209"/>
                  </a:lnTo>
                  <a:lnTo>
                    <a:pt x="612392" y="859891"/>
                  </a:lnTo>
                </a:path>
              </a:pathLst>
            </a:custGeom>
            <a:noFill/>
            <a:ln w="9525">
              <a:solidFill>
                <a:srgbClr val="A49AFF">
                  <a:alpha val="100000"/>
                </a:srgbClr>
              </a:solidFill>
              <a:prstDash val="solid"/>
            </a:ln>
          </p:spPr>
          <p:txBody>
            <a:bodyPr lIns="0" tIns="0" rIns="0" bIns="0" rtlCol="0" anchor="t">
              <a:noAutofit/>
            </a:bodyPr>
            <a:p>
              <a:pPr algn="l">
                <a:defRPr/>
              </a:pPr>
            </a:p>
          </p:txBody>
        </p:sp>
        <p:sp>
          <p:nvSpPr>
            <p:cNvPr id="10" name="Freeform 10"/>
            <p:cNvSpPr/>
            <p:nvPr>
              <p:custDataLst>
                <p:tags r:id="rId6"/>
              </p:custDataLst>
            </p:nvPr>
          </p:nvSpPr>
          <p:spPr>
            <a:xfrm>
              <a:off x="3186" y="7237152"/>
              <a:ext cx="920370" cy="615969"/>
            </a:xfrm>
            <a:custGeom>
              <a:avLst/>
              <a:gdLst/>
              <a:ahLst/>
              <a:cxnLst/>
              <a:rect l="l" t="t" r="r" b="b"/>
              <a:pathLst>
                <a:path w="920370" h="615969">
                  <a:moveTo>
                    <a:pt x="612391" y="615952"/>
                  </a:moveTo>
                  <a:lnTo>
                    <a:pt x="0" y="615969"/>
                  </a:lnTo>
                  <a:moveTo>
                    <a:pt x="0" y="0"/>
                  </a:moveTo>
                  <a:lnTo>
                    <a:pt x="612391" y="0"/>
                  </a:lnTo>
                  <a:lnTo>
                    <a:pt x="636424" y="929"/>
                  </a:lnTo>
                  <a:lnTo>
                    <a:pt x="659959" y="3668"/>
                  </a:lnTo>
                  <a:lnTo>
                    <a:pt x="682923" y="8149"/>
                  </a:lnTo>
                  <a:lnTo>
                    <a:pt x="705251" y="14303"/>
                  </a:lnTo>
                  <a:lnTo>
                    <a:pt x="726871" y="22061"/>
                  </a:lnTo>
                  <a:lnTo>
                    <a:pt x="747715" y="31353"/>
                  </a:lnTo>
                  <a:lnTo>
                    <a:pt x="767715" y="42112"/>
                  </a:lnTo>
                  <a:lnTo>
                    <a:pt x="786800" y="54267"/>
                  </a:lnTo>
                  <a:lnTo>
                    <a:pt x="804904" y="67749"/>
                  </a:lnTo>
                  <a:lnTo>
                    <a:pt x="821955" y="82490"/>
                  </a:lnTo>
                  <a:lnTo>
                    <a:pt x="837886" y="98421"/>
                  </a:lnTo>
                  <a:lnTo>
                    <a:pt x="852627" y="115473"/>
                  </a:lnTo>
                  <a:lnTo>
                    <a:pt x="866108" y="133576"/>
                  </a:lnTo>
                  <a:lnTo>
                    <a:pt x="878263" y="152661"/>
                  </a:lnTo>
                  <a:lnTo>
                    <a:pt x="889021" y="172661"/>
                  </a:lnTo>
                  <a:lnTo>
                    <a:pt x="898312" y="193504"/>
                  </a:lnTo>
                  <a:lnTo>
                    <a:pt x="906069" y="215123"/>
                  </a:lnTo>
                  <a:lnTo>
                    <a:pt x="912223" y="237449"/>
                  </a:lnTo>
                  <a:lnTo>
                    <a:pt x="916703" y="260412"/>
                  </a:lnTo>
                  <a:lnTo>
                    <a:pt x="919442" y="283942"/>
                  </a:lnTo>
                  <a:lnTo>
                    <a:pt x="920370" y="307973"/>
                  </a:lnTo>
                  <a:lnTo>
                    <a:pt x="919442" y="332006"/>
                  </a:lnTo>
                  <a:lnTo>
                    <a:pt x="916703" y="355541"/>
                  </a:lnTo>
                  <a:lnTo>
                    <a:pt x="912223" y="378506"/>
                  </a:lnTo>
                  <a:lnTo>
                    <a:pt x="906069" y="400835"/>
                  </a:lnTo>
                  <a:lnTo>
                    <a:pt x="898312" y="422456"/>
                  </a:lnTo>
                  <a:lnTo>
                    <a:pt x="889021" y="443302"/>
                  </a:lnTo>
                  <a:lnTo>
                    <a:pt x="878263" y="463303"/>
                  </a:lnTo>
                  <a:lnTo>
                    <a:pt x="866108" y="482389"/>
                  </a:lnTo>
                  <a:lnTo>
                    <a:pt x="852627" y="500494"/>
                  </a:lnTo>
                  <a:lnTo>
                    <a:pt x="837886" y="517546"/>
                  </a:lnTo>
                  <a:lnTo>
                    <a:pt x="821955" y="533477"/>
                  </a:lnTo>
                  <a:lnTo>
                    <a:pt x="804904" y="548219"/>
                  </a:lnTo>
                  <a:lnTo>
                    <a:pt x="786800" y="561701"/>
                  </a:lnTo>
                  <a:lnTo>
                    <a:pt x="767715" y="573856"/>
                  </a:lnTo>
                  <a:lnTo>
                    <a:pt x="747715" y="584613"/>
                  </a:lnTo>
                  <a:lnTo>
                    <a:pt x="726871" y="593904"/>
                  </a:lnTo>
                  <a:lnTo>
                    <a:pt x="705251" y="601660"/>
                  </a:lnTo>
                  <a:lnTo>
                    <a:pt x="682923" y="607812"/>
                  </a:lnTo>
                  <a:lnTo>
                    <a:pt x="659959" y="612291"/>
                  </a:lnTo>
                  <a:lnTo>
                    <a:pt x="636424" y="615027"/>
                  </a:lnTo>
                  <a:lnTo>
                    <a:pt x="612391" y="615952"/>
                  </a:lnTo>
                </a:path>
              </a:pathLst>
            </a:custGeom>
            <a:noFill/>
            <a:ln w="9525">
              <a:solidFill>
                <a:srgbClr val="A49AFF">
                  <a:alpha val="100000"/>
                </a:srgbClr>
              </a:solidFill>
              <a:prstDash val="solid"/>
            </a:ln>
          </p:spPr>
          <p:txBody>
            <a:bodyPr lIns="0" tIns="0" rIns="0" bIns="0" rtlCol="0" anchor="t">
              <a:noAutofit/>
            </a:bodyPr>
            <a:p>
              <a:pPr algn="l">
                <a:defRPr/>
              </a:pPr>
            </a:p>
          </p:txBody>
        </p:sp>
        <p:sp>
          <p:nvSpPr>
            <p:cNvPr id="11" name="Freeform 11"/>
            <p:cNvSpPr/>
            <p:nvPr>
              <p:custDataLst>
                <p:tags r:id="rId7"/>
              </p:custDataLst>
            </p:nvPr>
          </p:nvSpPr>
          <p:spPr>
            <a:xfrm>
              <a:off x="3186" y="7359139"/>
              <a:ext cx="798407" cy="372006"/>
            </a:xfrm>
            <a:custGeom>
              <a:avLst/>
              <a:gdLst/>
              <a:ahLst/>
              <a:cxnLst/>
              <a:rect l="l" t="t" r="r" b="b"/>
              <a:pathLst>
                <a:path w="798407" h="372006">
                  <a:moveTo>
                    <a:pt x="612392" y="372006"/>
                  </a:moveTo>
                  <a:lnTo>
                    <a:pt x="0" y="372006"/>
                  </a:lnTo>
                  <a:moveTo>
                    <a:pt x="0" y="0"/>
                  </a:moveTo>
                  <a:lnTo>
                    <a:pt x="612366" y="0"/>
                  </a:lnTo>
                  <a:lnTo>
                    <a:pt x="635673" y="1452"/>
                  </a:lnTo>
                  <a:lnTo>
                    <a:pt x="658124" y="5690"/>
                  </a:lnTo>
                  <a:lnTo>
                    <a:pt x="679545" y="12540"/>
                  </a:lnTo>
                  <a:lnTo>
                    <a:pt x="699759" y="21825"/>
                  </a:lnTo>
                  <a:lnTo>
                    <a:pt x="718590" y="33369"/>
                  </a:lnTo>
                  <a:lnTo>
                    <a:pt x="735863" y="46997"/>
                  </a:lnTo>
                  <a:lnTo>
                    <a:pt x="751403" y="62534"/>
                  </a:lnTo>
                  <a:lnTo>
                    <a:pt x="765035" y="79802"/>
                  </a:lnTo>
                  <a:lnTo>
                    <a:pt x="776581" y="98629"/>
                  </a:lnTo>
                  <a:lnTo>
                    <a:pt x="785866" y="118837"/>
                  </a:lnTo>
                  <a:lnTo>
                    <a:pt x="792716" y="140250"/>
                  </a:lnTo>
                  <a:lnTo>
                    <a:pt x="796956" y="162693"/>
                  </a:lnTo>
                  <a:lnTo>
                    <a:pt x="798407" y="185991"/>
                  </a:lnTo>
                  <a:lnTo>
                    <a:pt x="796956" y="209293"/>
                  </a:lnTo>
                  <a:lnTo>
                    <a:pt x="792716" y="231739"/>
                  </a:lnTo>
                  <a:lnTo>
                    <a:pt x="785867" y="253156"/>
                  </a:lnTo>
                  <a:lnTo>
                    <a:pt x="776581" y="273367"/>
                  </a:lnTo>
                  <a:lnTo>
                    <a:pt x="765036" y="292196"/>
                  </a:lnTo>
                  <a:lnTo>
                    <a:pt x="751406" y="309466"/>
                  </a:lnTo>
                  <a:lnTo>
                    <a:pt x="735867" y="325005"/>
                  </a:lnTo>
                  <a:lnTo>
                    <a:pt x="718596" y="338635"/>
                  </a:lnTo>
                  <a:lnTo>
                    <a:pt x="699767" y="350181"/>
                  </a:lnTo>
                  <a:lnTo>
                    <a:pt x="679556" y="359466"/>
                  </a:lnTo>
                  <a:lnTo>
                    <a:pt x="658140" y="366316"/>
                  </a:lnTo>
                  <a:lnTo>
                    <a:pt x="635693" y="370555"/>
                  </a:lnTo>
                  <a:lnTo>
                    <a:pt x="612392" y="372006"/>
                  </a:lnTo>
                </a:path>
              </a:pathLst>
            </a:custGeom>
            <a:noFill/>
            <a:ln w="9525">
              <a:solidFill>
                <a:srgbClr val="A49AFF">
                  <a:alpha val="100000"/>
                </a:srgbClr>
              </a:solidFill>
              <a:prstDash val="solid"/>
            </a:ln>
          </p:spPr>
          <p:txBody>
            <a:bodyPr lIns="0" tIns="0" rIns="0" bIns="0" rtlCol="0" anchor="t">
              <a:noAutofit/>
            </a:bodyPr>
            <a:p>
              <a:pPr algn="l">
                <a:defRPr/>
              </a:pPr>
            </a:p>
          </p:txBody>
        </p:sp>
        <p:sp>
          <p:nvSpPr>
            <p:cNvPr id="12" name="Freeform 12"/>
            <p:cNvSpPr/>
            <p:nvPr>
              <p:custDataLst>
                <p:tags r:id="rId8"/>
              </p:custDataLst>
            </p:nvPr>
          </p:nvSpPr>
          <p:spPr>
            <a:xfrm>
              <a:off x="3186" y="7481101"/>
              <a:ext cx="676425" cy="128061"/>
            </a:xfrm>
            <a:custGeom>
              <a:avLst/>
              <a:gdLst/>
              <a:ahLst/>
              <a:cxnLst/>
              <a:rect l="l" t="t" r="r" b="b"/>
              <a:pathLst>
                <a:path w="676425" h="128061">
                  <a:moveTo>
                    <a:pt x="676425" y="64026"/>
                  </a:moveTo>
                  <a:lnTo>
                    <a:pt x="671391" y="88954"/>
                  </a:lnTo>
                  <a:lnTo>
                    <a:pt x="657665" y="109308"/>
                  </a:lnTo>
                  <a:lnTo>
                    <a:pt x="637311" y="123030"/>
                  </a:lnTo>
                  <a:lnTo>
                    <a:pt x="612391" y="128061"/>
                  </a:lnTo>
                  <a:lnTo>
                    <a:pt x="0" y="128061"/>
                  </a:lnTo>
                  <a:moveTo>
                    <a:pt x="0" y="0"/>
                  </a:moveTo>
                  <a:lnTo>
                    <a:pt x="612391" y="17"/>
                  </a:lnTo>
                  <a:lnTo>
                    <a:pt x="637311" y="5038"/>
                  </a:lnTo>
                  <a:lnTo>
                    <a:pt x="657665" y="18758"/>
                  </a:lnTo>
                  <a:lnTo>
                    <a:pt x="671391" y="39110"/>
                  </a:lnTo>
                  <a:lnTo>
                    <a:pt x="676425" y="64026"/>
                  </a:lnTo>
                </a:path>
              </a:pathLst>
            </a:custGeom>
            <a:noFill/>
            <a:ln w="9525">
              <a:solidFill>
                <a:srgbClr val="A49AFF">
                  <a:alpha val="100000"/>
                </a:srgbClr>
              </a:solidFill>
              <a:prstDash val="solid"/>
            </a:ln>
          </p:spPr>
          <p:txBody>
            <a:bodyPr lIns="0" tIns="0" rIns="0" bIns="0" rtlCol="0" anchor="t">
              <a:noAutofit/>
            </a:bodyPr>
            <a:p>
              <a:pPr algn="l">
                <a:defRPr/>
              </a:pPr>
            </a:p>
          </p:txBody>
        </p:sp>
      </p:grpSp>
      <p:pic>
        <p:nvPicPr>
          <p:cNvPr id="13" name="Picture 17"/>
          <p:cNvPicPr>
            <a:picLocks noChangeAspect="1"/>
          </p:cNvPicPr>
          <p:nvPr>
            <p:custDataLst>
              <p:tags r:id="rId9"/>
            </p:custDataLst>
          </p:nvPr>
        </p:nvPicPr>
        <p:blipFill>
          <a:blip r:embed="rId10"/>
          <a:srcRect/>
          <a:stretch>
            <a:fillRect/>
          </a:stretch>
        </p:blipFill>
        <p:spPr>
          <a:xfrm>
            <a:off x="8426715" y="0"/>
            <a:ext cx="4769074" cy="5120748"/>
          </a:xfrm>
          <a:prstGeom prst="rect">
            <a:avLst/>
          </a:prstGeom>
          <a:ln w="9525">
            <a:noFill/>
            <a:prstDash val="solid"/>
          </a:ln>
        </p:spPr>
      </p:pic>
      <p:sp>
        <p:nvSpPr>
          <p:cNvPr id="14" name="AutoShape 3"/>
          <p:cNvSpPr/>
          <p:nvPr>
            <p:custDataLst>
              <p:tags r:id="rId11"/>
            </p:custDataLst>
          </p:nvPr>
        </p:nvSpPr>
        <p:spPr>
          <a:xfrm>
            <a:off x="1350060" y="8309066"/>
            <a:ext cx="4102981" cy="360548"/>
          </a:xfrm>
          <a:prstGeom prst="rect">
            <a:avLst/>
          </a:prstGeom>
          <a:gradFill>
            <a:gsLst>
              <a:gs pos="0">
                <a:srgbClr val="FFFFFF">
                  <a:alpha val="100000"/>
                </a:srgbClr>
              </a:gs>
              <a:gs pos="100000">
                <a:srgbClr val="A49AFF">
                  <a:alpha val="100000"/>
                </a:srgbClr>
              </a:gs>
            </a:gsLst>
            <a:lin ang="10800000"/>
          </a:gradFill>
          <a:ln w="9525">
            <a:noFill/>
            <a:prstDash val="solid"/>
          </a:ln>
        </p:spPr>
        <p:txBody>
          <a:bodyPr lIns="181341" tIns="90670" rIns="181341" bIns="90670" rtlCol="0" anchor="ctr">
            <a:noAutofit/>
          </a:bodyPr>
          <a:p>
            <a:pPr algn="ctr">
              <a:defRPr/>
            </a:pPr>
            <a:endParaRPr sz="11425"/>
          </a:p>
        </p:txBody>
      </p:sp>
      <p:sp>
        <p:nvSpPr>
          <p:cNvPr id="16" name="AutoShape 2"/>
          <p:cNvSpPr/>
          <p:nvPr>
            <p:custDataLst>
              <p:tags r:id="rId12"/>
            </p:custDataLst>
          </p:nvPr>
        </p:nvSpPr>
        <p:spPr>
          <a:xfrm>
            <a:off x="9897286" y="12194940"/>
            <a:ext cx="1958030" cy="4913024"/>
          </a:xfrm>
          <a:prstGeom prst="rect">
            <a:avLst/>
          </a:prstGeom>
          <a:noFill/>
          <a:ln w="9525">
            <a:noFill/>
            <a:prstDash val="solid"/>
          </a:ln>
        </p:spPr>
        <p:txBody>
          <a:bodyPr lIns="181341" tIns="90670" rIns="181341" bIns="90670" rtlCol="0" anchor="ctr">
            <a:noAutofit/>
          </a:bodyPr>
          <a:p>
            <a:pPr indent="0" algn="r">
              <a:lnSpc>
                <a:spcPct val="100000"/>
              </a:lnSpc>
              <a:defRPr/>
            </a:pPr>
            <a:r>
              <a:rPr lang="en-US" sz="30700" b="1" i="0" u="none" strike="noStrike" spc="81">
                <a:solidFill>
                  <a:srgbClr val="EEEFFF"/>
                </a:solidFill>
                <a:latin typeface="Arial" panose="020B0604020202020204"/>
              </a:rPr>
              <a:t>3</a:t>
            </a:r>
            <a:endParaRPr lang="en-US" sz="2095"/>
          </a:p>
        </p:txBody>
      </p:sp>
      <p:sp>
        <p:nvSpPr>
          <p:cNvPr id="19" name="AutoShape 15"/>
          <p:cNvSpPr/>
          <p:nvPr>
            <p:custDataLst>
              <p:tags r:id="rId13"/>
            </p:custDataLst>
          </p:nvPr>
        </p:nvSpPr>
        <p:spPr>
          <a:xfrm>
            <a:off x="7736909" y="14603242"/>
            <a:ext cx="4344069" cy="556662"/>
          </a:xfrm>
          <a:prstGeom prst="rect">
            <a:avLst/>
          </a:prstGeom>
          <a:noFill/>
          <a:ln w="9525">
            <a:noFill/>
            <a:prstDash val="solid"/>
          </a:ln>
        </p:spPr>
        <p:txBody>
          <a:bodyPr lIns="181341" tIns="90670" rIns="181341" bIns="90670" rtlCol="0" anchor="t">
            <a:noAutofit/>
          </a:bodyPr>
          <a:p>
            <a:pPr indent="0" algn="r">
              <a:lnSpc>
                <a:spcPct val="100000"/>
              </a:lnSpc>
              <a:defRPr/>
            </a:pPr>
            <a:r>
              <a:rPr lang="en-US" sz="2425" b="1" i="0" u="none" strike="noStrike" spc="81">
                <a:solidFill>
                  <a:srgbClr val="6559ED"/>
                </a:solidFill>
                <a:latin typeface="Times New Roman" panose="02020603050405020304" charset="0"/>
                <a:ea typeface="Times New Roman" panose="02020603050405020304" charset="0"/>
              </a:rPr>
              <a:t>CHAPTER THREE</a:t>
            </a:r>
            <a:endParaRPr lang="en-US" sz="2425" b="1" i="0" u="none" strike="noStrike" spc="81">
              <a:solidFill>
                <a:srgbClr val="6559ED"/>
              </a:solidFill>
              <a:latin typeface="Times New Roman" panose="02020603050405020304" charset="0"/>
              <a:ea typeface="Times New Roman" panose="02020603050405020304" charset="0"/>
            </a:endParaRPr>
          </a:p>
        </p:txBody>
      </p:sp>
      <p:sp>
        <p:nvSpPr>
          <p:cNvPr id="2" name="文本框 1"/>
          <p:cNvSpPr txBox="1"/>
          <p:nvPr>
            <p:custDataLst>
              <p:tags r:id="rId14"/>
            </p:custDataLst>
          </p:nvPr>
        </p:nvSpPr>
        <p:spPr>
          <a:xfrm>
            <a:off x="2693035" y="17968595"/>
            <a:ext cx="2182495" cy="3365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8790" tIns="8790" rIns="8790" bIns="8790" numCol="1" spcCol="38100" rtlCol="0" anchor="ctr" forceAA="0">
            <a:noAutofit/>
          </a:bodyPr>
          <a:p>
            <a:pPr marL="0" marR="0" indent="0" algn="l" defTabSz="3352800" rtl="0" fontAlgn="auto" latinLnBrk="0" hangingPunct="0">
              <a:lnSpc>
                <a:spcPct val="90000"/>
              </a:lnSpc>
              <a:spcBef>
                <a:spcPts val="6100"/>
              </a:spcBef>
              <a:spcAft>
                <a:spcPts val="0"/>
              </a:spcAft>
              <a:buClrTx/>
              <a:buSzTx/>
              <a:buFontTx/>
              <a:buNone/>
            </a:pPr>
            <a:r>
              <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rPr>
              <a:t>https://echotik.ai</a:t>
            </a:r>
            <a:endPar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endParaRPr>
          </a:p>
        </p:txBody>
      </p:sp>
      <p:sp>
        <p:nvSpPr>
          <p:cNvPr id="3" name="Freeform 8"/>
          <p:cNvSpPr/>
          <p:nvPr>
            <p:custDataLst>
              <p:tags r:id="rId15"/>
            </p:custDataLst>
          </p:nvPr>
        </p:nvSpPr>
        <p:spPr>
          <a:xfrm>
            <a:off x="941705" y="17797145"/>
            <a:ext cx="1655445" cy="672465"/>
          </a:xfrm>
          <a:prstGeom prst="rect">
            <a:avLst/>
          </a:prstGeom>
          <a:blipFill>
            <a:blip r:embed="rId16"/>
            <a:stretch>
              <a:fillRect/>
            </a:stretch>
          </a:blipFill>
          <a:ln w="12700">
            <a:miter lim="400000"/>
          </a:ln>
        </p:spPr>
        <p:txBody>
          <a:bodyPr lIns="0" tIns="0" rIns="0" bIns="0"/>
          <a:p>
            <a:pPr defTabSz="1219200">
              <a:lnSpc>
                <a:spcPct val="100000"/>
              </a:lnSpc>
              <a:spcBef>
                <a:spcPts val="0"/>
              </a:spcBef>
              <a:defRPr sz="2400">
                <a:latin typeface="Calibri" panose="020F0502020204030204"/>
                <a:ea typeface="Calibri" panose="020F0502020204030204"/>
                <a:cs typeface="Calibri" panose="020F0502020204030204"/>
                <a:sym typeface="Calibri" panose="020F0502020204030204"/>
              </a:defRPr>
            </a:pPr>
            <a:endParaRPr>
              <a:latin typeface="Arial Rounded MT Bold" panose="020F0704030504030204" charset="0"/>
              <a:ea typeface="Arial Rounded MT Bold" panose="020F0704030504030204" charset="0"/>
              <a:cs typeface="Arial Rounded MT Bold" panose="020F0704030504030204" charset="0"/>
              <a:sym typeface="Arial Rounded MT Bold" panose="020F0704030504030204" charset="0"/>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5" name="二维柱形图"/>
          <p:cNvGraphicFramePr/>
          <p:nvPr/>
        </p:nvGraphicFramePr>
        <p:xfrm>
          <a:off x="1639061" y="4845215"/>
          <a:ext cx="10049257" cy="5448301"/>
        </p:xfrm>
        <a:graphic>
          <a:graphicData uri="http://schemas.openxmlformats.org/drawingml/2006/chart">
            <c:chart xmlns:c="http://schemas.openxmlformats.org/drawingml/2006/chart" xmlns:r="http://schemas.openxmlformats.org/officeDocument/2006/relationships" r:id="rId1"/>
          </a:graphicData>
        </a:graphic>
      </p:graphicFrame>
      <p:sp>
        <p:nvSpPr>
          <p:cNvPr id="476" name="泰国美妆个护品类波动增长，占一级品类GMV总量约25%"/>
          <p:cNvSpPr txBox="1"/>
          <p:nvPr/>
        </p:nvSpPr>
        <p:spPr>
          <a:xfrm>
            <a:off x="1273175" y="607060"/>
            <a:ext cx="11628120" cy="1493520"/>
          </a:xfrm>
          <a:prstGeom prst="rect">
            <a:avLst/>
          </a:prstGeom>
          <a:ln w="12700">
            <a:miter lim="400000"/>
          </a:ln>
        </p:spPr>
        <p:txBody>
          <a:bodyPr wrap="square" lIns="8790" tIns="8790" rIns="8790" bIns="8790">
            <a:spAutoFit/>
          </a:bodyPr>
          <a:lstStyle>
            <a:lvl1pPr>
              <a:lnSpc>
                <a:spcPct val="100000"/>
              </a:lnSpc>
              <a:spcBef>
                <a:spcPts val="0"/>
              </a:spcBef>
              <a:defRPr sz="3200">
                <a:latin typeface="Source Han Sans CN Bold Bold"/>
                <a:ea typeface="Source Han Sans CN Bold Bold"/>
                <a:cs typeface="Source Han Sans CN Bold Bold"/>
                <a:sym typeface="Source Han Sans CN Bold Bold"/>
              </a:defRPr>
            </a:lvl1pPr>
          </a:lstStyle>
          <a:p>
            <a:pPr algn="l"/>
            <a:r>
              <a:rPr b="1">
                <a:solidFill>
                  <a:srgbClr val="625AE3"/>
                </a:solidFill>
                <a:latin typeface="Times New Roman" panose="02020603050405020304" charset="0"/>
                <a:ea typeface="Times New Roman" panose="02020603050405020304" charset="0"/>
                <a:cs typeface="Times New Roman" panose="02020603050405020304" charset="0"/>
              </a:rPr>
              <a:t>The Thai Beauty &amp; Personal Care category shows fluctuating growth, accounting for about 25% of the total GMV of the first-level category.</a:t>
            </a:r>
            <a:endParaRPr b="1">
              <a:solidFill>
                <a:srgbClr val="625AE3"/>
              </a:solidFill>
              <a:latin typeface="Times New Roman" panose="02020603050405020304" charset="0"/>
              <a:ea typeface="Times New Roman" panose="02020603050405020304" charset="0"/>
              <a:cs typeface="Times New Roman" panose="02020603050405020304" charset="0"/>
            </a:endParaRPr>
          </a:p>
        </p:txBody>
      </p:sp>
      <p:sp>
        <p:nvSpPr>
          <p:cNvPr id="477" name="泰国TikTok市场GMV最高的品类为：美妆个护、女士服装、健康，其中美妆个护断层领先，占据所有一级品类GMV的25%；…"/>
          <p:cNvSpPr txBox="1"/>
          <p:nvPr/>
        </p:nvSpPr>
        <p:spPr>
          <a:xfrm>
            <a:off x="1277620" y="2207260"/>
            <a:ext cx="10900410" cy="1708785"/>
          </a:xfrm>
          <a:prstGeom prst="rect">
            <a:avLst/>
          </a:prstGeom>
          <a:ln w="12700">
            <a:miter lim="400000"/>
          </a:ln>
        </p:spPr>
        <p:txBody>
          <a:bodyPr wrap="square" lIns="8790" tIns="8790" rIns="8790" bIns="8790">
            <a:spAutoFit/>
          </a:bodyPr>
          <a:lstStyle/>
          <a:p>
            <a:pPr>
              <a:lnSpc>
                <a:spcPct val="11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The categories with the highest GMV in the Thai TikTok market are: Beauty &amp; Personal Care，Womenswear &amp; Underwear and Health. Among them, Beauty &amp; Personal Care is in a leading position, occupying 25% of the GMV of all first-level categories; each first-level category shows seasonal fluctuating growth, and the Beauty &amp; Personal Care category has a tendency to decline after 3 months of continuous growth.</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478" name="矩形"/>
          <p:cNvSpPr/>
          <p:nvPr/>
        </p:nvSpPr>
        <p:spPr>
          <a:xfrm>
            <a:off x="1277767" y="4139353"/>
            <a:ext cx="10779466" cy="6295760"/>
          </a:xfrm>
          <a:prstGeom prst="rect">
            <a:avLst/>
          </a:prstGeom>
          <a:ln>
            <a:solidFill>
              <a:srgbClr val="000000"/>
            </a:solidFill>
            <a:miter lim="400000"/>
          </a:ln>
        </p:spPr>
        <p:txBody>
          <a:bodyPr lIns="8790" tIns="8790" rIns="8790" bIns="8790" anchor="ct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479" name="近一年TikTok泰国市场各一级品类GMV（百万美元）"/>
          <p:cNvSpPr txBox="1"/>
          <p:nvPr/>
        </p:nvSpPr>
        <p:spPr>
          <a:xfrm>
            <a:off x="3625723" y="4293496"/>
            <a:ext cx="6981190" cy="755015"/>
          </a:xfrm>
          <a:prstGeom prst="rect">
            <a:avLst/>
          </a:prstGeom>
          <a:ln w="12700">
            <a:miter lim="400000"/>
          </a:ln>
        </p:spPr>
        <p:txBody>
          <a:bodyPr wrap="none" lIns="8790" tIns="8790" rIns="8790" bIns="8790" anchor="ctr">
            <a:spAutoFit/>
          </a:bodyPr>
          <a:lstStyle>
            <a:lvl1pPr algn="ctr">
              <a:lnSpc>
                <a:spcPct val="100000"/>
              </a:lnSpc>
              <a:spcBef>
                <a:spcPts val="0"/>
              </a:spcBef>
              <a:defRPr sz="2800">
                <a:latin typeface="Source Han Sans CN Bold Bold"/>
                <a:ea typeface="Source Han Sans CN Bold Bold"/>
                <a:cs typeface="Source Han Sans CN Bold Bold"/>
                <a:sym typeface="Source Han Sans CN Bold Bold"/>
              </a:defRPr>
            </a:lvl1pPr>
          </a:lstStyle>
          <a:p>
            <a:pPr algn="ctr"/>
            <a:r>
              <a:rPr sz="2400">
                <a:latin typeface="Times New Roman" panose="02020603050405020304" charset="0"/>
                <a:ea typeface="Times New Roman" panose="02020603050405020304" charset="0"/>
                <a:cs typeface="Times New Roman" panose="02020603050405020304" charset="0"/>
              </a:rPr>
              <a:t>GMV (in millions of dollars) of each first-level category </a:t>
            </a:r>
            <a:endParaRPr sz="2400">
              <a:latin typeface="Times New Roman" panose="02020603050405020304" charset="0"/>
              <a:ea typeface="Times New Roman" panose="02020603050405020304" charset="0"/>
              <a:cs typeface="Times New Roman" panose="02020603050405020304" charset="0"/>
            </a:endParaRPr>
          </a:p>
          <a:p>
            <a:pPr algn="ctr"/>
            <a:r>
              <a:rPr sz="2400">
                <a:latin typeface="Times New Roman" panose="02020603050405020304" charset="0"/>
                <a:ea typeface="Times New Roman" panose="02020603050405020304" charset="0"/>
                <a:cs typeface="Times New Roman" panose="02020603050405020304" charset="0"/>
              </a:rPr>
              <a:t>in the TikTok Thai market in recent year</a:t>
            </a:r>
            <a:endParaRPr sz="2400">
              <a:latin typeface="Times New Roman" panose="02020603050405020304" charset="0"/>
              <a:ea typeface="Times New Roman" panose="02020603050405020304" charset="0"/>
              <a:cs typeface="Times New Roman" panose="02020603050405020304" charset="0"/>
            </a:endParaRPr>
          </a:p>
        </p:txBody>
      </p:sp>
      <p:graphicFrame>
        <p:nvGraphicFramePr>
          <p:cNvPr id="480" name="表格 2"/>
          <p:cNvGraphicFramePr/>
          <p:nvPr/>
        </p:nvGraphicFramePr>
        <p:xfrm>
          <a:off x="1328884" y="11813959"/>
          <a:ext cx="10337795" cy="5003346"/>
        </p:xfrm>
        <a:graphic>
          <a:graphicData uri="http://schemas.openxmlformats.org/drawingml/2006/table">
            <a:tbl>
              <a:tblPr>
                <a:tableStyleId>{4C3C2611-4C71-4FC5-86AE-919BDF0F9419}</a:tableStyleId>
              </a:tblPr>
              <a:tblGrid>
                <a:gridCol w="2388809"/>
                <a:gridCol w="1324831"/>
                <a:gridCol w="1324831"/>
                <a:gridCol w="1324831"/>
                <a:gridCol w="1324831"/>
                <a:gridCol w="1324831"/>
                <a:gridCol w="1324831"/>
              </a:tblGrid>
              <a:tr h="802141">
                <a:tc>
                  <a:txBody>
                    <a:bodyPr/>
                    <a:lstStyle/>
                    <a:p>
                      <a:pPr algn="ctr" defTabSz="914400">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914400">
                        <a:defRPr sz="1800"/>
                      </a:pPr>
                      <a:r>
                        <a:rPr sz="2400">
                          <a:latin typeface="Times New Roman" panose="02020603050405020304" charset="0"/>
                          <a:ea typeface="Times New Roman" panose="02020603050405020304" charset="0"/>
                          <a:cs typeface="Times New Roman" panose="02020603050405020304" charset="0"/>
                          <a:sym typeface="Times New Roman" panose="02020603050405020304" charset="0"/>
                        </a:rPr>
                        <a:t>2023.7</a:t>
                      </a:r>
                      <a:endParaRPr sz="24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0" marR="0" marT="0" marB="0" anchor="ctr" horzOverflow="overflow">
                    <a:lnL w="0">
                      <a:miter lim="400000"/>
                    </a:lnL>
                    <a:lnR w="0">
                      <a:miter lim="400000"/>
                    </a:lnR>
                    <a:lnT w="0">
                      <a:miter lim="400000"/>
                    </a:lnT>
                    <a:lnB w="0">
                      <a:miter lim="400000"/>
                    </a:lnB>
                  </a:tcPr>
                </a:tc>
                <a:tc>
                  <a:txBody>
                    <a:bodyPr/>
                    <a:lstStyle/>
                    <a:p>
                      <a:pPr algn="ctr" defTabSz="914400">
                        <a:defRPr sz="1800"/>
                      </a:pPr>
                      <a:r>
                        <a:rPr sz="2400">
                          <a:latin typeface="Times New Roman" panose="02020603050405020304" charset="0"/>
                          <a:ea typeface="Times New Roman" panose="02020603050405020304" charset="0"/>
                          <a:cs typeface="Times New Roman" panose="02020603050405020304" charset="0"/>
                          <a:sym typeface="Times New Roman" panose="02020603050405020304" charset="0"/>
                        </a:rPr>
                        <a:t>2023.9</a:t>
                      </a:r>
                      <a:endParaRPr sz="24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0" marR="0" marT="0" marB="0" anchor="ctr" horzOverflow="overflow">
                    <a:lnL w="0">
                      <a:miter lim="400000"/>
                    </a:lnL>
                    <a:lnR w="0">
                      <a:miter lim="400000"/>
                    </a:lnR>
                    <a:lnT w="0">
                      <a:miter lim="400000"/>
                    </a:lnT>
                    <a:lnB w="0">
                      <a:miter lim="400000"/>
                    </a:lnB>
                  </a:tcPr>
                </a:tc>
                <a:tc>
                  <a:txBody>
                    <a:bodyPr/>
                    <a:lstStyle/>
                    <a:p>
                      <a:pPr algn="ctr" defTabSz="914400">
                        <a:defRPr sz="1800"/>
                      </a:pPr>
                      <a:r>
                        <a:rPr sz="2400">
                          <a:latin typeface="Times New Roman" panose="02020603050405020304" charset="0"/>
                          <a:ea typeface="Times New Roman" panose="02020603050405020304" charset="0"/>
                          <a:cs typeface="Times New Roman" panose="02020603050405020304" charset="0"/>
                          <a:sym typeface="Times New Roman" panose="02020603050405020304" charset="0"/>
                        </a:rPr>
                        <a:t>2023.11</a:t>
                      </a:r>
                      <a:endParaRPr sz="24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0" marR="0" marT="0" marB="0" anchor="ctr" horzOverflow="overflow">
                    <a:lnL w="0">
                      <a:miter lim="400000"/>
                    </a:lnL>
                    <a:lnR w="0">
                      <a:miter lim="400000"/>
                    </a:lnR>
                    <a:lnT w="0">
                      <a:miter lim="400000"/>
                    </a:lnT>
                    <a:lnB w="0">
                      <a:miter lim="400000"/>
                    </a:lnB>
                  </a:tcPr>
                </a:tc>
                <a:tc>
                  <a:txBody>
                    <a:bodyPr/>
                    <a:lstStyle/>
                    <a:p>
                      <a:pPr algn="ctr" defTabSz="914400">
                        <a:defRPr sz="1800"/>
                      </a:pPr>
                      <a:r>
                        <a:rPr sz="2400">
                          <a:latin typeface="Times New Roman" panose="02020603050405020304" charset="0"/>
                          <a:ea typeface="Times New Roman" panose="02020603050405020304" charset="0"/>
                          <a:cs typeface="Times New Roman" panose="02020603050405020304" charset="0"/>
                          <a:sym typeface="Times New Roman" panose="02020603050405020304" charset="0"/>
                        </a:rPr>
                        <a:t>2024.1</a:t>
                      </a:r>
                      <a:endParaRPr sz="24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0" marR="0" marT="0" marB="0" anchor="ctr" horzOverflow="overflow">
                    <a:lnL w="0">
                      <a:miter lim="400000"/>
                    </a:lnL>
                    <a:lnR w="0">
                      <a:miter lim="400000"/>
                    </a:lnR>
                    <a:lnT w="0">
                      <a:miter lim="400000"/>
                    </a:lnT>
                    <a:lnB w="0">
                      <a:miter lim="400000"/>
                    </a:lnB>
                  </a:tcPr>
                </a:tc>
                <a:tc>
                  <a:txBody>
                    <a:bodyPr/>
                    <a:lstStyle/>
                    <a:p>
                      <a:pPr algn="ctr" defTabSz="914400">
                        <a:defRPr sz="1800"/>
                      </a:pPr>
                      <a:r>
                        <a:rPr sz="2400">
                          <a:latin typeface="Times New Roman" panose="02020603050405020304" charset="0"/>
                          <a:ea typeface="Times New Roman" panose="02020603050405020304" charset="0"/>
                          <a:cs typeface="Times New Roman" panose="02020603050405020304" charset="0"/>
                          <a:sym typeface="Times New Roman" panose="02020603050405020304" charset="0"/>
                        </a:rPr>
                        <a:t>2024.3</a:t>
                      </a:r>
                      <a:endParaRPr sz="24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0" marR="0" marT="0" marB="0" anchor="ctr" horzOverflow="overflow">
                    <a:lnL w="0">
                      <a:miter lim="400000"/>
                    </a:lnL>
                    <a:lnR w="0">
                      <a:miter lim="400000"/>
                    </a:lnR>
                    <a:lnT w="0">
                      <a:miter lim="400000"/>
                    </a:lnT>
                    <a:lnB w="0">
                      <a:miter lim="400000"/>
                    </a:lnB>
                  </a:tcPr>
                </a:tc>
                <a:tc>
                  <a:txBody>
                    <a:bodyPr/>
                    <a:lstStyle/>
                    <a:p>
                      <a:pPr algn="ctr" defTabSz="914400">
                        <a:defRPr sz="1800"/>
                      </a:pPr>
                      <a:r>
                        <a:rPr sz="2400">
                          <a:latin typeface="Times New Roman" panose="02020603050405020304" charset="0"/>
                          <a:ea typeface="Times New Roman" panose="02020603050405020304" charset="0"/>
                          <a:cs typeface="Times New Roman" panose="02020603050405020304" charset="0"/>
                          <a:sym typeface="Times New Roman" panose="02020603050405020304" charset="0"/>
                        </a:rPr>
                        <a:t>2024.5</a:t>
                      </a:r>
                      <a:endParaRPr sz="24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0" marR="0" marT="0" marB="0" anchor="ctr" horzOverflow="overflow">
                    <a:lnL w="0">
                      <a:miter lim="400000"/>
                    </a:lnL>
                    <a:lnR w="0">
                      <a:miter lim="400000"/>
                    </a:lnR>
                    <a:lnT w="0">
                      <a:miter lim="400000"/>
                    </a:lnT>
                    <a:lnB w="0">
                      <a:miter lim="400000"/>
                    </a:lnB>
                  </a:tcPr>
                </a:tc>
              </a:tr>
              <a:tr h="840241">
                <a:tc>
                  <a:txBody>
                    <a:bodyPr/>
                    <a:lstStyle/>
                    <a:p>
                      <a:pPr algn="ctr" defTabSz="914400">
                        <a:defRPr sz="1800"/>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Beauty &amp; Personal Care</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ctr" defTabSz="914400">
                        <a:defRPr sz="1800"/>
                      </a:pP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-57.78%</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F5BFC4">
                        <a:alpha val="60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-15.38%</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F5BFC4">
                        <a:alpha val="25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-10.48%</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F5BFC4">
                        <a:alpha val="25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29.43%</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5849EB">
                        <a:alpha val="25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31.46%</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5849EB">
                        <a:alpha val="25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-10.49%</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F5BFC4">
                        <a:alpha val="25000"/>
                      </a:srgbClr>
                    </a:solidFill>
                  </a:tcPr>
                </a:tc>
              </a:tr>
              <a:tr h="840241">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Womenswear &amp; Underwear</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ctr" defTabSz="914400">
                        <a:defRPr sz="1800"/>
                      </a:pP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52.02%</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5849EB">
                        <a:alpha val="40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-22.96%</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F5BFC4">
                        <a:alpha val="40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84.68%</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5849EB">
                        <a:alpha val="60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21.84%</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5849EB">
                        <a:alpha val="25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4.22%</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5849EB">
                        <a:alpha val="10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-23.12%</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F5BFC4">
                        <a:alpha val="40000"/>
                      </a:srgbClr>
                    </a:solidFill>
                  </a:tcPr>
                </a:tc>
              </a:tr>
              <a:tr h="840241">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Muslin Fashion</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ctr" defTabSz="914400">
                        <a:defRPr sz="1800"/>
                      </a:pP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67.85%</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5849EB">
                        <a:alpha val="60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-2.77%</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F5BFC4">
                        <a:alpha val="25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24.50%</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5849EB">
                        <a:alpha val="25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14.38%</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5849EB">
                        <a:alpha val="10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11.22%</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5849EB">
                        <a:alpha val="10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-2.72%</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F5BFC4">
                        <a:alpha val="25000"/>
                      </a:srgbClr>
                    </a:solidFill>
                  </a:tcPr>
                </a:tc>
              </a:tr>
              <a:tr h="840241">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Menswear &amp; Underwear</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ctr" defTabSz="914400">
                        <a:defRPr sz="1800"/>
                      </a:pP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40.20%</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5849EB">
                        <a:alpha val="40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-31.53%</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F5BFC4">
                        <a:alpha val="40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-10.34%</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F5BFC4">
                        <a:alpha val="25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32.22%</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5849EB">
                        <a:alpha val="25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9.14%</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5849EB">
                        <a:alpha val="10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-0.16%</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F5BFC4">
                        <a:alpha val="25000"/>
                      </a:srgbClr>
                    </a:solidFill>
                  </a:tcPr>
                </a:tc>
              </a:tr>
              <a:tr h="840241">
                <a:tc>
                  <a:txBody>
                    <a:bodyPr/>
                    <a:lstStyle/>
                    <a:p>
                      <a:pPr algn="ctr" defTabSz="914400">
                        <a:defRPr sz="1800"/>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Phones &amp; Electronics</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ctr" defTabSz="914400">
                        <a:defRPr sz="1800"/>
                      </a:pP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53.71%</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5849EB">
                        <a:alpha val="40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-18.05%</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F5BFC4">
                        <a:alpha val="25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0.35%</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F5BFC4">
                        <a:alpha val="25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32.59%</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5849EB">
                        <a:alpha val="25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2.79%</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5849EB">
                        <a:alpha val="10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18.95%</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5849EB">
                        <a:alpha val="10000"/>
                      </a:srgbClr>
                    </a:solidFill>
                  </a:tcPr>
                </a:tc>
              </a:tr>
            </a:tbl>
          </a:graphicData>
        </a:graphic>
      </p:graphicFrame>
      <p:sp>
        <p:nvSpPr>
          <p:cNvPr id="481" name="近一年TikTok泰国市场各一级品类双月环比增速"/>
          <p:cNvSpPr txBox="1"/>
          <p:nvPr/>
        </p:nvSpPr>
        <p:spPr>
          <a:xfrm>
            <a:off x="3008598" y="11068476"/>
            <a:ext cx="8028940" cy="755015"/>
          </a:xfrm>
          <a:prstGeom prst="rect">
            <a:avLst/>
          </a:prstGeom>
          <a:ln w="12700">
            <a:miter lim="400000"/>
          </a:ln>
        </p:spPr>
        <p:txBody>
          <a:bodyPr wrap="none" lIns="8790" tIns="8790" rIns="8790" bIns="8790" anchor="ctr">
            <a:spAutoFit/>
          </a:bodyPr>
          <a:lstStyle>
            <a:lvl1pPr algn="ctr">
              <a:lnSpc>
                <a:spcPct val="100000"/>
              </a:lnSpc>
              <a:spcBef>
                <a:spcPts val="0"/>
              </a:spcBef>
              <a:defRPr sz="2800">
                <a:latin typeface="Source Han Sans CN Bold Bold"/>
                <a:ea typeface="Source Han Sans CN Bold Bold"/>
                <a:cs typeface="Source Han Sans CN Bold Bold"/>
                <a:sym typeface="Source Han Sans CN Bold Bold"/>
              </a:defRPr>
            </a:lvl1pPr>
          </a:lstStyle>
          <a:p>
            <a:pPr algn="ctr"/>
            <a:r>
              <a:rPr sz="2400">
                <a:latin typeface="Times New Roman" panose="02020603050405020304" charset="0"/>
                <a:ea typeface="Times New Roman" panose="02020603050405020304" charset="0"/>
                <a:cs typeface="Times New Roman" panose="02020603050405020304" charset="0"/>
              </a:rPr>
              <a:t>The bimonthly sequential growth rate of each first-level category </a:t>
            </a:r>
            <a:endParaRPr sz="2400">
              <a:latin typeface="Times New Roman" panose="02020603050405020304" charset="0"/>
              <a:ea typeface="Times New Roman" panose="02020603050405020304" charset="0"/>
              <a:cs typeface="Times New Roman" panose="02020603050405020304" charset="0"/>
            </a:endParaRPr>
          </a:p>
          <a:p>
            <a:pPr algn="ctr"/>
            <a:r>
              <a:rPr sz="2400">
                <a:latin typeface="Times New Roman" panose="02020603050405020304" charset="0"/>
                <a:ea typeface="Times New Roman" panose="02020603050405020304" charset="0"/>
                <a:cs typeface="Times New Roman" panose="02020603050405020304" charset="0"/>
              </a:rPr>
              <a:t>in the TikTok Thai market in recent year</a:t>
            </a:r>
            <a:endParaRPr sz="2400">
              <a:latin typeface="Times New Roman" panose="02020603050405020304" charset="0"/>
              <a:ea typeface="Times New Roman" panose="02020603050405020304" charset="0"/>
              <a:cs typeface="Times New Roman" panose="02020603050405020304" charset="0"/>
            </a:endParaRPr>
          </a:p>
        </p:txBody>
      </p:sp>
      <p:sp>
        <p:nvSpPr>
          <p:cNvPr id="482" name="矩形"/>
          <p:cNvSpPr/>
          <p:nvPr/>
        </p:nvSpPr>
        <p:spPr>
          <a:xfrm>
            <a:off x="1277767" y="10839222"/>
            <a:ext cx="10779466" cy="6295760"/>
          </a:xfrm>
          <a:prstGeom prst="rect">
            <a:avLst/>
          </a:prstGeom>
          <a:ln>
            <a:solidFill>
              <a:srgbClr val="000000"/>
            </a:solidFill>
            <a:miter lim="400000"/>
          </a:ln>
        </p:spPr>
        <p:txBody>
          <a:bodyPr lIns="8790" tIns="8790" rIns="8790" bIns="8790" anchor="ct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48" name="文本框 47"/>
          <p:cNvSpPr txBox="1"/>
          <p:nvPr>
            <p:custDataLst>
              <p:tags r:id="rId2"/>
            </p:custDataLst>
          </p:nvPr>
        </p:nvSpPr>
        <p:spPr>
          <a:xfrm>
            <a:off x="2693035" y="17968595"/>
            <a:ext cx="2182495" cy="3365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8790" tIns="8790" rIns="8790" bIns="8790" numCol="1" spcCol="38100" rtlCol="0" anchor="ctr" forceAA="0">
            <a:noAutofit/>
          </a:bodyPr>
          <a:p>
            <a:pPr marL="0" marR="0" indent="0" algn="l" defTabSz="3352800" rtl="0" fontAlgn="auto" latinLnBrk="0" hangingPunct="0">
              <a:lnSpc>
                <a:spcPct val="90000"/>
              </a:lnSpc>
              <a:spcBef>
                <a:spcPts val="6100"/>
              </a:spcBef>
              <a:spcAft>
                <a:spcPts val="0"/>
              </a:spcAft>
              <a:buClrTx/>
              <a:buSzTx/>
              <a:buFontTx/>
              <a:buNone/>
            </a:pPr>
            <a:r>
              <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rPr>
              <a:t>https://echotik.ai</a:t>
            </a:r>
            <a:endPar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endParaRPr>
          </a:p>
        </p:txBody>
      </p:sp>
      <p:sp>
        <p:nvSpPr>
          <p:cNvPr id="174" name="Freeform 8"/>
          <p:cNvSpPr/>
          <p:nvPr>
            <p:custDataLst>
              <p:tags r:id="rId3"/>
            </p:custDataLst>
          </p:nvPr>
        </p:nvSpPr>
        <p:spPr>
          <a:xfrm>
            <a:off x="941705" y="17797145"/>
            <a:ext cx="1655445" cy="672465"/>
          </a:xfrm>
          <a:prstGeom prst="rect">
            <a:avLst/>
          </a:prstGeom>
          <a:blipFill>
            <a:blip r:embed="rId4"/>
            <a:stretch>
              <a:fillRect/>
            </a:stretch>
          </a:blipFill>
          <a:ln w="12700">
            <a:miter lim="400000"/>
          </a:ln>
        </p:spPr>
        <p:txBody>
          <a:bodyPr lIns="0" tIns="0" rIns="0" bIns="0"/>
          <a:p>
            <a:pPr defTabSz="1219200">
              <a:lnSpc>
                <a:spcPct val="100000"/>
              </a:lnSpc>
              <a:spcBef>
                <a:spcPts val="0"/>
              </a:spcBef>
              <a:defRPr sz="2400">
                <a:latin typeface="Calibri" panose="020F0502020204030204"/>
                <a:ea typeface="Calibri" panose="020F0502020204030204"/>
                <a:cs typeface="Calibri" panose="020F0502020204030204"/>
                <a:sym typeface="Calibri" panose="020F0502020204030204"/>
              </a:defRPr>
            </a:pPr>
            <a:endParaRPr>
              <a:latin typeface="Arial Rounded MT Bold" panose="020F0704030504030204" charset="0"/>
              <a:ea typeface="Arial Rounded MT Bold" panose="020F0704030504030204" charset="0"/>
              <a:cs typeface="Arial Rounded MT Bold" panose="020F0704030504030204" charset="0"/>
              <a:sym typeface="Arial Rounded MT Bold" panose="020F0704030504030204" charset="0"/>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4" name="二维柱形图"/>
          <p:cNvGraphicFramePr/>
          <p:nvPr/>
        </p:nvGraphicFramePr>
        <p:xfrm>
          <a:off x="1786147" y="5119527"/>
          <a:ext cx="9902171" cy="5173989"/>
        </p:xfrm>
        <a:graphic>
          <a:graphicData uri="http://schemas.openxmlformats.org/drawingml/2006/chart">
            <c:chart xmlns:c="http://schemas.openxmlformats.org/drawingml/2006/chart" xmlns:r="http://schemas.openxmlformats.org/officeDocument/2006/relationships" r:id="rId1"/>
          </a:graphicData>
        </a:graphic>
      </p:graphicFrame>
      <p:sp>
        <p:nvSpPr>
          <p:cNvPr id="485" name="矩形"/>
          <p:cNvSpPr/>
          <p:nvPr/>
        </p:nvSpPr>
        <p:spPr>
          <a:xfrm>
            <a:off x="1277767" y="4139353"/>
            <a:ext cx="10779466" cy="6295760"/>
          </a:xfrm>
          <a:prstGeom prst="rect">
            <a:avLst/>
          </a:prstGeom>
          <a:ln>
            <a:solidFill>
              <a:srgbClr val="000000"/>
            </a:solidFill>
            <a:miter lim="400000"/>
          </a:ln>
        </p:spPr>
        <p:txBody>
          <a:bodyPr lIns="8790" tIns="8790" rIns="8790" bIns="8790" anchor="ct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486" name="泰国市场美妆个护二级品类GMV分布"/>
          <p:cNvSpPr txBox="1"/>
          <p:nvPr/>
        </p:nvSpPr>
        <p:spPr>
          <a:xfrm>
            <a:off x="3845687" y="4449770"/>
            <a:ext cx="5805170" cy="755015"/>
          </a:xfrm>
          <a:prstGeom prst="rect">
            <a:avLst/>
          </a:prstGeom>
          <a:ln w="12700">
            <a:miter lim="400000"/>
          </a:ln>
        </p:spPr>
        <p:txBody>
          <a:bodyPr wrap="none" lIns="8790" tIns="8790" rIns="8790" bIns="8790" anchor="ctr">
            <a:spAutoFit/>
          </a:bodyPr>
          <a:lstStyle>
            <a:lvl1pPr algn="ctr">
              <a:lnSpc>
                <a:spcPct val="100000"/>
              </a:lnSpc>
              <a:spcBef>
                <a:spcPts val="0"/>
              </a:spcBef>
              <a:defRPr sz="2800">
                <a:latin typeface="Source Han Sans CN Bold Bold"/>
                <a:ea typeface="Source Han Sans CN Bold Bold"/>
                <a:cs typeface="Source Han Sans CN Bold Bold"/>
                <a:sym typeface="Source Han Sans CN Bold Bold"/>
              </a:defRPr>
            </a:lvl1pPr>
          </a:lstStyle>
          <a:p>
            <a:pPr algn="ctr"/>
            <a:r>
              <a:rPr sz="2400">
                <a:latin typeface="Times New Roman" panose="02020603050405020304" charset="0"/>
                <a:ea typeface="Times New Roman" panose="02020603050405020304" charset="0"/>
                <a:cs typeface="Times New Roman" panose="02020603050405020304" charset="0"/>
              </a:rPr>
              <a:t>GMV distribution of the second-level category </a:t>
            </a:r>
            <a:endParaRPr sz="2400">
              <a:latin typeface="Times New Roman" panose="02020603050405020304" charset="0"/>
              <a:ea typeface="Times New Roman" panose="02020603050405020304" charset="0"/>
              <a:cs typeface="Times New Roman" panose="02020603050405020304" charset="0"/>
            </a:endParaRPr>
          </a:p>
          <a:p>
            <a:pPr algn="ctr"/>
            <a:r>
              <a:rPr sz="2400">
                <a:latin typeface="Times New Roman" panose="02020603050405020304" charset="0"/>
                <a:ea typeface="Times New Roman" panose="02020603050405020304" charset="0"/>
                <a:cs typeface="Times New Roman" panose="02020603050405020304" charset="0"/>
              </a:rPr>
              <a:t>of Beauty &amp; Personal Care in the Thai market</a:t>
            </a:r>
            <a:endParaRPr sz="2400">
              <a:latin typeface="Times New Roman" panose="02020603050405020304" charset="0"/>
              <a:ea typeface="Times New Roman" panose="02020603050405020304" charset="0"/>
              <a:cs typeface="Times New Roman" panose="02020603050405020304" charset="0"/>
            </a:endParaRPr>
          </a:p>
        </p:txBody>
      </p:sp>
      <p:sp>
        <p:nvSpPr>
          <p:cNvPr id="487" name="矩形"/>
          <p:cNvSpPr/>
          <p:nvPr/>
        </p:nvSpPr>
        <p:spPr>
          <a:xfrm>
            <a:off x="1277767" y="10839222"/>
            <a:ext cx="10779466" cy="6295760"/>
          </a:xfrm>
          <a:prstGeom prst="rect">
            <a:avLst/>
          </a:prstGeom>
          <a:ln>
            <a:solidFill>
              <a:srgbClr val="000000"/>
            </a:solidFill>
            <a:miter lim="400000"/>
          </a:ln>
        </p:spPr>
        <p:txBody>
          <a:bodyPr lIns="8790" tIns="8790" rIns="8790" bIns="8790" anchor="ct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488" name="矩形"/>
          <p:cNvSpPr/>
          <p:nvPr/>
        </p:nvSpPr>
        <p:spPr>
          <a:xfrm>
            <a:off x="1680152" y="12219873"/>
            <a:ext cx="4907521" cy="4142445"/>
          </a:xfrm>
          <a:prstGeom prst="rect">
            <a:avLst/>
          </a:prstGeom>
          <a:ln w="25400">
            <a:solidFill>
              <a:srgbClr val="6559E9"/>
            </a:solidFill>
            <a:miter lim="400000"/>
          </a:ln>
        </p:spPr>
        <p:txBody>
          <a:bodyPr lIns="8790" tIns="8790" rIns="8790" bIns="8790" anchor="ct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489" name="化妆和香水"/>
          <p:cNvSpPr/>
          <p:nvPr/>
        </p:nvSpPr>
        <p:spPr>
          <a:xfrm>
            <a:off x="2734650" y="11884727"/>
            <a:ext cx="2950979" cy="714126"/>
          </a:xfrm>
          <a:prstGeom prst="rect">
            <a:avLst/>
          </a:prstGeom>
          <a:solidFill>
            <a:srgbClr val="6559E9"/>
          </a:solidFill>
          <a:ln w="12700">
            <a:miter lim="400000"/>
          </a:ln>
        </p:spPr>
        <p:txBody>
          <a:bodyPr lIns="0" tIns="0" rIns="0" bIns="0" anchor="b" anchorCtr="0"/>
          <a:lstStyle>
            <a:lvl1pPr algn="ctr" defTabSz="1134745">
              <a:lnSpc>
                <a:spcPct val="60000"/>
              </a:lnSpc>
              <a:spcBef>
                <a:spcPts val="0"/>
              </a:spcBef>
              <a:defRPr sz="24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Makeup &amp; Perfume</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492" name="矩形"/>
          <p:cNvSpPr/>
          <p:nvPr/>
        </p:nvSpPr>
        <p:spPr>
          <a:xfrm>
            <a:off x="6886792" y="12219873"/>
            <a:ext cx="4907522" cy="4142445"/>
          </a:xfrm>
          <a:prstGeom prst="rect">
            <a:avLst/>
          </a:prstGeom>
          <a:ln w="25400">
            <a:solidFill>
              <a:srgbClr val="6559E9"/>
            </a:solidFill>
            <a:miter lim="400000"/>
          </a:ln>
        </p:spPr>
        <p:txBody>
          <a:bodyPr lIns="8790" tIns="8790" rIns="8790" bIns="8790" anchor="ct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493" name="沐浴和身体护理"/>
          <p:cNvSpPr/>
          <p:nvPr/>
        </p:nvSpPr>
        <p:spPr>
          <a:xfrm>
            <a:off x="7865063" y="11884727"/>
            <a:ext cx="2950979" cy="714126"/>
          </a:xfrm>
          <a:prstGeom prst="rect">
            <a:avLst/>
          </a:prstGeom>
          <a:solidFill>
            <a:srgbClr val="6559E9"/>
          </a:solidFill>
          <a:ln w="12700">
            <a:miter lim="400000"/>
          </a:ln>
        </p:spPr>
        <p:txBody>
          <a:bodyPr lIns="0" tIns="0" rIns="0" bIns="0" anchor="b" anchorCtr="0"/>
          <a:lstStyle>
            <a:lvl1pPr algn="ctr" defTabSz="1134745">
              <a:lnSpc>
                <a:spcPct val="60000"/>
              </a:lnSpc>
              <a:spcBef>
                <a:spcPts val="0"/>
              </a:spcBef>
              <a:defRPr sz="24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Bath &amp; Body Care</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494" name="泰国消费者最偏好化妆和香水，最关注防水性和持久性"/>
          <p:cNvSpPr txBox="1"/>
          <p:nvPr/>
        </p:nvSpPr>
        <p:spPr>
          <a:xfrm>
            <a:off x="1277620" y="858520"/>
            <a:ext cx="11012805" cy="878205"/>
          </a:xfrm>
          <a:prstGeom prst="rect">
            <a:avLst/>
          </a:prstGeom>
          <a:ln w="12700">
            <a:miter lim="400000"/>
          </a:ln>
        </p:spPr>
        <p:txBody>
          <a:bodyPr wrap="square" lIns="8790" tIns="8790" rIns="8790" bIns="8790">
            <a:spAutoFit/>
          </a:bodyPr>
          <a:lstStyle>
            <a:lvl1pPr>
              <a:lnSpc>
                <a:spcPct val="100000"/>
              </a:lnSpc>
              <a:spcBef>
                <a:spcPts val="0"/>
              </a:spcBef>
              <a:defRPr sz="3200">
                <a:latin typeface="Source Han Sans CN Bold Bold"/>
                <a:ea typeface="Source Han Sans CN Bold Bold"/>
                <a:cs typeface="Source Han Sans CN Bold Bold"/>
                <a:sym typeface="Source Han Sans CN Bold Bold"/>
              </a:defRPr>
            </a:lvl1pPr>
          </a:lstStyle>
          <a:p>
            <a:pPr algn="l"/>
            <a:r>
              <a:rPr sz="2800" b="1">
                <a:solidFill>
                  <a:srgbClr val="625AE3"/>
                </a:solidFill>
                <a:latin typeface="Times New Roman" panose="02020603050405020304" charset="0"/>
                <a:ea typeface="Times New Roman" panose="02020603050405020304" charset="0"/>
              </a:rPr>
              <a:t>Thai consumers have the highest preference for makeup and perfume, and pay the most attention to water resistance and durability.</a:t>
            </a:r>
            <a:endParaRPr sz="2800" b="1">
              <a:solidFill>
                <a:srgbClr val="625AE3"/>
              </a:solidFill>
              <a:latin typeface="Times New Roman" panose="02020603050405020304" charset="0"/>
              <a:ea typeface="Times New Roman" panose="02020603050405020304" charset="0"/>
            </a:endParaRPr>
          </a:p>
        </p:txBody>
      </p:sp>
      <p:sp>
        <p:nvSpPr>
          <p:cNvPr id="495" name="在美妆个护二级品类中，泰国消费者最偏好化妆和香水，GMV占比约45%，大幅领先其他二级品类；…"/>
          <p:cNvSpPr txBox="1"/>
          <p:nvPr/>
        </p:nvSpPr>
        <p:spPr>
          <a:xfrm>
            <a:off x="1273004" y="1836476"/>
            <a:ext cx="10788992" cy="2045970"/>
          </a:xfrm>
          <a:prstGeom prst="rect">
            <a:avLst/>
          </a:prstGeom>
          <a:ln w="12700">
            <a:miter lim="400000"/>
          </a:ln>
        </p:spPr>
        <p:txBody>
          <a:bodyPr lIns="8790" tIns="8790" rIns="8790" bIns="8790">
            <a:spAutoFit/>
          </a:bodyPr>
          <a:lstStyle/>
          <a:p>
            <a:pPr>
              <a:lnSpc>
                <a:spcPct val="11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Among the second-level categories of Beauty &amp; Personal Care, Thai consumers have the highest preference for makeup and perfume, with a GMV share of approximately 45%, significantly leading other second-level categories; for cosmetics, Indonesian consumers pay the most attention to water resistance and durability, followed by moisturizing and sunscreen effects.</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48" name="文本框 47"/>
          <p:cNvSpPr txBox="1"/>
          <p:nvPr>
            <p:custDataLst>
              <p:tags r:id="rId2"/>
            </p:custDataLst>
          </p:nvPr>
        </p:nvSpPr>
        <p:spPr>
          <a:xfrm>
            <a:off x="2693035" y="17968595"/>
            <a:ext cx="2182495" cy="3365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8790" tIns="8790" rIns="8790" bIns="8790" numCol="1" spcCol="38100" rtlCol="0" anchor="ctr" forceAA="0">
            <a:noAutofit/>
          </a:bodyPr>
          <a:p>
            <a:pPr marL="0" marR="0" indent="0" algn="l" defTabSz="3352800" rtl="0" fontAlgn="auto" latinLnBrk="0" hangingPunct="0">
              <a:lnSpc>
                <a:spcPct val="90000"/>
              </a:lnSpc>
              <a:spcBef>
                <a:spcPts val="6100"/>
              </a:spcBef>
              <a:spcAft>
                <a:spcPts val="0"/>
              </a:spcAft>
              <a:buClrTx/>
              <a:buSzTx/>
              <a:buFontTx/>
              <a:buNone/>
            </a:pPr>
            <a:r>
              <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rPr>
              <a:t>https://echotik.ai</a:t>
            </a:r>
            <a:endPar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endParaRPr>
          </a:p>
        </p:txBody>
      </p:sp>
      <p:sp>
        <p:nvSpPr>
          <p:cNvPr id="174" name="Freeform 8"/>
          <p:cNvSpPr/>
          <p:nvPr>
            <p:custDataLst>
              <p:tags r:id="rId3"/>
            </p:custDataLst>
          </p:nvPr>
        </p:nvSpPr>
        <p:spPr>
          <a:xfrm>
            <a:off x="941705" y="17797145"/>
            <a:ext cx="1655445" cy="672465"/>
          </a:xfrm>
          <a:prstGeom prst="rect">
            <a:avLst/>
          </a:prstGeom>
          <a:blipFill>
            <a:blip r:embed="rId4"/>
            <a:stretch>
              <a:fillRect/>
            </a:stretch>
          </a:blipFill>
          <a:ln w="12700">
            <a:miter lim="400000"/>
          </a:ln>
        </p:spPr>
        <p:txBody>
          <a:bodyPr lIns="0" tIns="0" rIns="0" bIns="0"/>
          <a:p>
            <a:pPr defTabSz="1219200">
              <a:lnSpc>
                <a:spcPct val="100000"/>
              </a:lnSpc>
              <a:spcBef>
                <a:spcPts val="0"/>
              </a:spcBef>
              <a:defRPr sz="2400">
                <a:latin typeface="Calibri" panose="020F0502020204030204"/>
                <a:ea typeface="Calibri" panose="020F0502020204030204"/>
                <a:cs typeface="Calibri" panose="020F0502020204030204"/>
                <a:sym typeface="Calibri" panose="020F0502020204030204"/>
              </a:defRPr>
            </a:pPr>
            <a:endParaRPr>
              <a:latin typeface="Arial Rounded MT Bold" panose="020F0704030504030204" charset="0"/>
              <a:ea typeface="Arial Rounded MT Bold" panose="020F0704030504030204" charset="0"/>
              <a:cs typeface="Arial Rounded MT Bold" panose="020F0704030504030204" charset="0"/>
              <a:sym typeface="Arial Rounded MT Bold" panose="020F0704030504030204" charset="0"/>
            </a:endParaRPr>
          </a:p>
        </p:txBody>
      </p:sp>
      <p:pic>
        <p:nvPicPr>
          <p:cNvPr id="2" name="图片 1"/>
          <p:cNvPicPr>
            <a:picLocks noChangeAspect="1"/>
          </p:cNvPicPr>
          <p:nvPr>
            <p:custDataLst>
              <p:tags r:id="rId5"/>
            </p:custDataLst>
          </p:nvPr>
        </p:nvPicPr>
        <p:blipFill>
          <a:blip r:embed="rId6"/>
          <a:stretch>
            <a:fillRect/>
          </a:stretch>
        </p:blipFill>
        <p:spPr>
          <a:xfrm>
            <a:off x="2209165" y="13194665"/>
            <a:ext cx="4055110" cy="2552700"/>
          </a:xfrm>
          <a:prstGeom prst="rect">
            <a:avLst/>
          </a:prstGeom>
        </p:spPr>
      </p:pic>
      <p:pic>
        <p:nvPicPr>
          <p:cNvPr id="3" name="图片 2"/>
          <p:cNvPicPr>
            <a:picLocks noChangeAspect="1"/>
          </p:cNvPicPr>
          <p:nvPr>
            <p:custDataLst>
              <p:tags r:id="rId7"/>
            </p:custDataLst>
          </p:nvPr>
        </p:nvPicPr>
        <p:blipFill>
          <a:blip r:embed="rId8"/>
          <a:stretch>
            <a:fillRect/>
          </a:stretch>
        </p:blipFill>
        <p:spPr>
          <a:xfrm>
            <a:off x="7241540" y="13044805"/>
            <a:ext cx="4197350" cy="2702560"/>
          </a:xfrm>
          <a:prstGeom prst="rect">
            <a:avLst/>
          </a:prstGeom>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7" name="表格 2"/>
          <p:cNvGraphicFramePr/>
          <p:nvPr>
            <p:custDataLst>
              <p:tags r:id="rId1"/>
            </p:custDataLst>
          </p:nvPr>
        </p:nvGraphicFramePr>
        <p:xfrm>
          <a:off x="1272540" y="6609715"/>
          <a:ext cx="10788015" cy="10402570"/>
        </p:xfrm>
        <a:graphic>
          <a:graphicData uri="http://schemas.openxmlformats.org/drawingml/2006/table">
            <a:tbl>
              <a:tblPr>
                <a:tableStyleId>{4C3C2611-4C71-4FC5-86AE-919BDF0F9419}</a:tableStyleId>
              </a:tblPr>
              <a:tblGrid>
                <a:gridCol w="2292985"/>
                <a:gridCol w="1699895"/>
                <a:gridCol w="1698625"/>
                <a:gridCol w="1697990"/>
                <a:gridCol w="1699260"/>
                <a:gridCol w="1699260"/>
              </a:tblGrid>
              <a:tr h="1219835">
                <a:tc>
                  <a:txBody>
                    <a:bodyPr/>
                    <a:lstStyle/>
                    <a:p>
                      <a:pPr algn="ctr" defTabSz="914400">
                        <a:lnSpc>
                          <a:spcPct val="80000"/>
                        </a:lnSpc>
                        <a:defRPr sz="1800"/>
                      </a:pPr>
                      <a:r>
                        <a:rPr lang="en-US"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rPr>
                        <a:t>Name</a:t>
                      </a:r>
                      <a:endParaRPr lang="en-US"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50800">
                      <a:solidFill>
                        <a:srgbClr val="6559E9"/>
                      </a:solidFill>
                      <a:miter lim="400000"/>
                    </a:lnT>
                    <a:lnB w="12700">
                      <a:solidFill>
                        <a:srgbClr val="6559E9">
                          <a:alpha val="50000"/>
                        </a:srgbClr>
                      </a:solidFill>
                      <a:miter lim="400000"/>
                    </a:lnB>
                    <a:solidFill>
                      <a:srgbClr val="6559EA">
                        <a:alpha val="30000"/>
                      </a:srgbClr>
                    </a:solidFill>
                  </a:tcPr>
                </a:tc>
                <a:tc>
                  <a:txBody>
                    <a:bodyPr/>
                    <a:lstStyle/>
                    <a:p>
                      <a:pPr algn="ctr" defTabSz="914400">
                        <a:lnSpc>
                          <a:spcPct val="80000"/>
                        </a:lnSpc>
                        <a:defRPr sz="1800"/>
                      </a:pPr>
                      <a:r>
                        <a:rPr lang="en-US"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Type</a:t>
                      </a:r>
                      <a:endParaRPr lang="en-US"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50800">
                      <a:solidFill>
                        <a:srgbClr val="6559E9"/>
                      </a:solidFill>
                      <a:miter lim="400000"/>
                    </a:lnT>
                    <a:lnB w="12700">
                      <a:solidFill>
                        <a:srgbClr val="6559E9">
                          <a:alpha val="50000"/>
                        </a:srgbClr>
                      </a:solidFill>
                      <a:miter lim="400000"/>
                    </a:lnB>
                    <a:solidFill>
                      <a:srgbClr val="6559EA">
                        <a:alpha val="30000"/>
                      </a:srgbClr>
                    </a:solidFill>
                  </a:tcPr>
                </a:tc>
                <a:tc>
                  <a:txBody>
                    <a:bodyPr/>
                    <a:lstStyle/>
                    <a:p>
                      <a:pPr algn="ctr" defTabSz="914400">
                        <a:lnSpc>
                          <a:spcPct val="80000"/>
                        </a:lnSpc>
                        <a:defRPr sz="1800"/>
                      </a:pPr>
                      <a:r>
                        <a:rPr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rPr>
                        <a:t>Number of products</a:t>
                      </a:r>
                      <a:endParaRPr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50800">
                      <a:solidFill>
                        <a:srgbClr val="6559E9"/>
                      </a:solidFill>
                      <a:miter lim="400000"/>
                    </a:lnT>
                    <a:lnB w="12700">
                      <a:solidFill>
                        <a:srgbClr val="6559E9">
                          <a:alpha val="50000"/>
                        </a:srgbClr>
                      </a:solidFill>
                      <a:miter lim="400000"/>
                    </a:lnB>
                    <a:solidFill>
                      <a:srgbClr val="6559EA">
                        <a:alpha val="30000"/>
                      </a:srgbClr>
                    </a:solidFill>
                  </a:tcPr>
                </a:tc>
                <a:tc>
                  <a:txBody>
                    <a:bodyPr/>
                    <a:lstStyle/>
                    <a:p>
                      <a:pPr algn="ctr" defTabSz="914400">
                        <a:lnSpc>
                          <a:spcPct val="80000"/>
                        </a:lnSpc>
                        <a:defRPr sz="1800"/>
                      </a:pPr>
                      <a:r>
                        <a:rPr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Sales volume (thousand pieces)</a:t>
                      </a:r>
                      <a:endParaRPr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50800">
                      <a:solidFill>
                        <a:srgbClr val="6559E9"/>
                      </a:solidFill>
                      <a:miter lim="400000"/>
                    </a:lnT>
                    <a:lnB w="12700">
                      <a:solidFill>
                        <a:srgbClr val="6559E9">
                          <a:alpha val="50000"/>
                        </a:srgbClr>
                      </a:solidFill>
                      <a:miter lim="400000"/>
                    </a:lnB>
                    <a:solidFill>
                      <a:srgbClr val="6559EA">
                        <a:alpha val="30000"/>
                      </a:srgbClr>
                    </a:solidFill>
                  </a:tcPr>
                </a:tc>
                <a:tc>
                  <a:txBody>
                    <a:bodyPr/>
                    <a:lstStyle/>
                    <a:p>
                      <a:pPr algn="ctr" defTabSz="914400">
                        <a:lnSpc>
                          <a:spcPct val="80000"/>
                        </a:lnSpc>
                        <a:defRPr sz="1800"/>
                      </a:pPr>
                      <a:r>
                        <a:rPr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rPr>
                        <a:t>GMV
（</a:t>
                      </a:r>
                      <a:r>
                        <a:rPr lang="en-US"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t>
                      </a:r>
                      <a:r>
                        <a:rPr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t>
                      </a:r>
                      <a:endParaRPr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50800">
                      <a:solidFill>
                        <a:srgbClr val="6559E9"/>
                      </a:solidFill>
                      <a:miter lim="400000"/>
                    </a:lnT>
                    <a:lnB w="12700">
                      <a:solidFill>
                        <a:srgbClr val="6559E9">
                          <a:alpha val="50000"/>
                        </a:srgbClr>
                      </a:solidFill>
                      <a:miter lim="400000"/>
                    </a:lnB>
                    <a:solidFill>
                      <a:srgbClr val="6559EA">
                        <a:alpha val="30000"/>
                      </a:srgbClr>
                    </a:solidFill>
                  </a:tcPr>
                </a:tc>
                <a:tc>
                  <a:txBody>
                    <a:bodyPr/>
                    <a:lstStyle/>
                    <a:p>
                      <a:pPr algn="ctr" defTabSz="914400">
                        <a:lnSpc>
                          <a:spcPct val="80000"/>
                        </a:lnSpc>
                        <a:defRPr sz="1800"/>
                      </a:pPr>
                      <a:r>
                        <a:rPr sz="20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rPr>
                        <a:t>Proportion of Beauty &amp; Personal Care in the total store sales</a:t>
                      </a:r>
                      <a:endParaRPr sz="20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50800">
                      <a:solidFill>
                        <a:srgbClr val="6559E9"/>
                      </a:solidFill>
                      <a:miter lim="400000"/>
                    </a:lnT>
                    <a:lnB w="12700">
                      <a:solidFill>
                        <a:srgbClr val="6559E9">
                          <a:alpha val="50000"/>
                        </a:srgbClr>
                      </a:solidFill>
                      <a:miter lim="400000"/>
                    </a:lnB>
                    <a:solidFill>
                      <a:srgbClr val="6559EA">
                        <a:alpha val="30000"/>
                      </a:srgbClr>
                    </a:solidFill>
                  </a:tcPr>
                </a:tc>
              </a:tr>
              <a:tr h="915670">
                <a:tc>
                  <a:txBody>
                    <a:bodyPr/>
                    <a:lstStyle/>
                    <a:p>
                      <a:pPr algn="ctr" defTabSz="914400">
                        <a:lnSpc>
                          <a:spcPct val="80000"/>
                        </a:lnSpc>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korich</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Local</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60</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214.33</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2.03M</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90.12%</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915670">
                <a:tc>
                  <a:txBody>
                    <a:bodyPr/>
                    <a:lstStyle/>
                    <a:p>
                      <a:pPr algn="ctr" defTabSz="914400">
                        <a:lnSpc>
                          <a:spcPct val="80000"/>
                        </a:lnSpc>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drpongshop</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Local</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140</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167.78</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1.36M</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rPr>
                        <a:t>65.48%</a:t>
                      </a:r>
                      <a:endParaRPr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915670">
                <a:tc>
                  <a:txBody>
                    <a:bodyPr/>
                    <a:lstStyle/>
                    <a:p>
                      <a:pPr algn="ctr" defTabSz="914400">
                        <a:lnSpc>
                          <a:spcPct val="80000"/>
                        </a:lnSpc>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Madamefin</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Local</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81</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84.64</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1.30M</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87.70%</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915670">
                <a:tc>
                  <a:txBody>
                    <a:bodyPr/>
                    <a:lstStyle/>
                    <a:p>
                      <a:pPr algn="ctr" defTabSz="914400">
                        <a:lnSpc>
                          <a:spcPct val="80000"/>
                        </a:lnSpc>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Chaba168</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Local</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58</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53.22</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1.08M</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100.00%</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941705">
                <a:tc>
                  <a:txBody>
                    <a:bodyPr/>
                    <a:lstStyle/>
                    <a:p>
                      <a:pPr algn="ctr" defTabSz="914400">
                        <a:lnSpc>
                          <a:spcPct val="80000"/>
                        </a:lnSpc>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DKskinshop เครื่องสำอาง</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Local</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563</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274.02</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1.07M</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87.61%</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915670">
                <a:tc>
                  <a:txBody>
                    <a:bodyPr/>
                    <a:lstStyle/>
                    <a:p>
                      <a:pPr algn="ctr" defTabSz="914400">
                        <a:lnSpc>
                          <a:spcPct val="80000"/>
                        </a:lnSpc>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Swisslab Thailand</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Local</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88</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43.19</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955.38k</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81.17%</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915670">
                <a:tc>
                  <a:txBody>
                    <a:bodyPr/>
                    <a:lstStyle/>
                    <a:p>
                      <a:pPr algn="ctr" defTabSz="914400">
                        <a:lnSpc>
                          <a:spcPct val="80000"/>
                        </a:lnSpc>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SkintificThailand</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Local</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80</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66.61</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939.08k</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100.00%</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915670">
                <a:tc>
                  <a:txBody>
                    <a:bodyPr/>
                    <a:lstStyle/>
                    <a:p>
                      <a:pPr algn="ctr" defTabSz="914400">
                        <a:lnSpc>
                          <a:spcPct val="80000"/>
                        </a:lnSpc>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คำแน้ม</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Local</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2</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92.84</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905.27k</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100.00%</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915670">
                <a:tc>
                  <a:txBody>
                    <a:bodyPr/>
                    <a:lstStyle/>
                    <a:p>
                      <a:pPr algn="ctr" defTabSz="914400">
                        <a:lnSpc>
                          <a:spcPct val="80000"/>
                        </a:lnSpc>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CHILLAB THAILAND</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lang="en-US"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Cross-border</a:t>
                      </a:r>
                      <a:endParaRPr lang="en-US"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14</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32413</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879.02k</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915670">
                <a:tc>
                  <a:txBody>
                    <a:bodyPr/>
                    <a:lstStyle/>
                    <a:p>
                      <a:pPr algn="ctr" defTabSz="914400">
                        <a:lnSpc>
                          <a:spcPct val="80000"/>
                        </a:lnSpc>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WOSADO.TH</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50800">
                      <a:solidFill>
                        <a:srgbClr val="6559E9"/>
                      </a:solidFill>
                      <a:miter lim="400000"/>
                    </a:lnB>
                  </a:tcPr>
                </a:tc>
                <a:tc>
                  <a:txBody>
                    <a:bodyPr/>
                    <a:lstStyle/>
                    <a:p>
                      <a:pPr algn="ctr" defTabSz="914400">
                        <a:defRPr sz="1800"/>
                      </a:pPr>
                      <a:r>
                        <a:rPr lang="en-US"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Cross-border</a:t>
                      </a:r>
                      <a:endParaRPr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50800">
                      <a:solidFill>
                        <a:srgbClr val="6559E9"/>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31</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50800">
                      <a:solidFill>
                        <a:srgbClr val="6559E9"/>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13674</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50800">
                      <a:solidFill>
                        <a:srgbClr val="6559E9"/>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861.25k</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50800">
                      <a:solidFill>
                        <a:srgbClr val="6559E9"/>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50800">
                      <a:solidFill>
                        <a:srgbClr val="6559E9"/>
                      </a:solidFill>
                      <a:miter lim="400000"/>
                    </a:lnB>
                  </a:tcPr>
                </a:tc>
              </a:tr>
            </a:tbl>
          </a:graphicData>
        </a:graphic>
      </p:graphicFrame>
      <p:sp>
        <p:nvSpPr>
          <p:cNvPr id="498" name="2024年5月美妆个护品类TOP10店铺"/>
          <p:cNvSpPr/>
          <p:nvPr/>
        </p:nvSpPr>
        <p:spPr>
          <a:xfrm>
            <a:off x="1269365" y="5821680"/>
            <a:ext cx="10788015" cy="763905"/>
          </a:xfrm>
          <a:prstGeom prst="rect">
            <a:avLst/>
          </a:prstGeom>
          <a:solidFill>
            <a:srgbClr val="6559E9"/>
          </a:solidFill>
          <a:ln w="12700">
            <a:miter lim="400000"/>
          </a:ln>
        </p:spPr>
        <p:txBody>
          <a:bodyPr lIns="8790" tIns="8790" rIns="8790" bIns="8790" anchor="ctr"/>
          <a:lstStyle>
            <a:lvl1pPr algn="ctr" defTabSz="1134745">
              <a:lnSpc>
                <a:spcPct val="100000"/>
              </a:lnSpc>
              <a:spcBef>
                <a:spcPts val="0"/>
              </a:spcBef>
              <a:defRPr sz="28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Top 10 stores in the Beauty &amp; Personal Care category in May 2024</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499" name="泰国市场…"/>
          <p:cNvSpPr txBox="1"/>
          <p:nvPr/>
        </p:nvSpPr>
        <p:spPr>
          <a:xfrm>
            <a:off x="1268730" y="991870"/>
            <a:ext cx="10788650" cy="1493520"/>
          </a:xfrm>
          <a:prstGeom prst="rect">
            <a:avLst/>
          </a:prstGeom>
          <a:ln w="12700">
            <a:miter lim="400000"/>
          </a:ln>
        </p:spPr>
        <p:txBody>
          <a:bodyPr wrap="square" lIns="8790" tIns="8790" rIns="8790" bIns="8790">
            <a:spAutoFit/>
          </a:bodyPr>
          <a:lstStyle/>
          <a:p>
            <a:pPr algn="l">
              <a:lnSpc>
                <a:spcPct val="100000"/>
              </a:lnSpc>
              <a:spcBef>
                <a:spcPts val="0"/>
              </a:spcBef>
              <a:defRPr sz="32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b="1">
                <a:solidFill>
                  <a:srgbClr val="625AE3"/>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The threshold of the GMV of the Top 10 stores in the Thai Beauty &amp; Personal Care category is 800,000 dollars, and local shops account for 80%.</a:t>
            </a:r>
            <a:endParaRPr b="1">
              <a:solidFill>
                <a:srgbClr val="625AE3"/>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500" name="泰国美妆个护品类小店头部效应较弱，top1小店GMV约200万美元，top2到top10小店GMV均在100万美元左右，差距较小；…"/>
          <p:cNvSpPr txBox="1"/>
          <p:nvPr/>
        </p:nvSpPr>
        <p:spPr>
          <a:xfrm>
            <a:off x="1273004" y="2580594"/>
            <a:ext cx="10788992" cy="2857500"/>
          </a:xfrm>
          <a:prstGeom prst="rect">
            <a:avLst/>
          </a:prstGeom>
          <a:ln w="12700">
            <a:miter lim="400000"/>
          </a:ln>
        </p:spPr>
        <p:txBody>
          <a:bodyPr lIns="8790" tIns="8790" rIns="8790" bIns="8790">
            <a:spAutoFit/>
          </a:bodyPr>
          <a:lstStyle/>
          <a:p>
            <a:pPr algn="just">
              <a:lnSpc>
                <a:spcPct val="11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rPr>
              <a:t>The head effect of shops in the Thai Beauty &amp; Personal Care category is relatively weak. The GMV of the Top 1 shop is about 2 million dollars, and the GMV of the Top 2 to Top 10 shops are all around 1 million dollars. The overall gap is relatively small, and the head effect has not yet occurred.</a:t>
            </a:r>
            <a:endParaRPr>
              <a:latin typeface="Times New Roman" panose="02020603050405020304" charset="0"/>
              <a:ea typeface="Times New Roman" panose="02020603050405020304" charset="0"/>
              <a:cs typeface="Times New Roman" panose="02020603050405020304" charset="0"/>
            </a:endParaRPr>
          </a:p>
          <a:p>
            <a:pPr algn="just">
              <a:lnSpc>
                <a:spcPct val="11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rPr>
              <a:t> </a:t>
            </a:r>
            <a:endParaRPr>
              <a:latin typeface="Times New Roman" panose="02020603050405020304" charset="0"/>
              <a:ea typeface="Times New Roman" panose="02020603050405020304" charset="0"/>
              <a:cs typeface="Times New Roman" panose="02020603050405020304" charset="0"/>
            </a:endParaRPr>
          </a:p>
          <a:p>
            <a:pPr algn="just">
              <a:lnSpc>
                <a:spcPct val="11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rPr>
              <a:t>Among the top 10 shops, the top eight are all local shops, and 7 shops mainly sell in the Beauty &amp; Personal Care category, and the GMV accounts for more than 80%.</a:t>
            </a:r>
            <a:endParaRPr>
              <a:latin typeface="Times New Roman" panose="02020603050405020304" charset="0"/>
              <a:ea typeface="Times New Roman" panose="02020603050405020304" charset="0"/>
              <a:cs typeface="Times New Roman" panose="02020603050405020304" charset="0"/>
            </a:endParaRPr>
          </a:p>
        </p:txBody>
      </p:sp>
      <p:sp>
        <p:nvSpPr>
          <p:cNvPr id="48" name="文本框 47"/>
          <p:cNvSpPr txBox="1"/>
          <p:nvPr>
            <p:custDataLst>
              <p:tags r:id="rId2"/>
            </p:custDataLst>
          </p:nvPr>
        </p:nvSpPr>
        <p:spPr>
          <a:xfrm>
            <a:off x="2693035" y="17968595"/>
            <a:ext cx="2182495" cy="3365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8790" tIns="8790" rIns="8790" bIns="8790" numCol="1" spcCol="38100" rtlCol="0" anchor="ctr" forceAA="0">
            <a:noAutofit/>
          </a:bodyPr>
          <a:p>
            <a:pPr marL="0" marR="0" indent="0" algn="l" defTabSz="3352800" rtl="0" fontAlgn="auto" latinLnBrk="0" hangingPunct="0">
              <a:lnSpc>
                <a:spcPct val="90000"/>
              </a:lnSpc>
              <a:spcBef>
                <a:spcPts val="6100"/>
              </a:spcBef>
              <a:spcAft>
                <a:spcPts val="0"/>
              </a:spcAft>
              <a:buClrTx/>
              <a:buSzTx/>
              <a:buFontTx/>
              <a:buNone/>
            </a:pPr>
            <a:r>
              <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rPr>
              <a:t>https://echotik.ai</a:t>
            </a:r>
            <a:endPar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endParaRPr>
          </a:p>
        </p:txBody>
      </p:sp>
      <p:sp>
        <p:nvSpPr>
          <p:cNvPr id="174" name="Freeform 8"/>
          <p:cNvSpPr/>
          <p:nvPr>
            <p:custDataLst>
              <p:tags r:id="rId3"/>
            </p:custDataLst>
          </p:nvPr>
        </p:nvSpPr>
        <p:spPr>
          <a:xfrm>
            <a:off x="941705" y="17797145"/>
            <a:ext cx="1655445" cy="672465"/>
          </a:xfrm>
          <a:prstGeom prst="rect">
            <a:avLst/>
          </a:prstGeom>
          <a:blipFill>
            <a:blip r:embed="rId4"/>
            <a:stretch>
              <a:fillRect/>
            </a:stretch>
          </a:blipFill>
          <a:ln w="12700">
            <a:miter lim="400000"/>
          </a:ln>
        </p:spPr>
        <p:txBody>
          <a:bodyPr lIns="0" tIns="0" rIns="0" bIns="0"/>
          <a:p>
            <a:pPr defTabSz="1219200">
              <a:lnSpc>
                <a:spcPct val="100000"/>
              </a:lnSpc>
              <a:spcBef>
                <a:spcPts val="0"/>
              </a:spcBef>
              <a:defRPr sz="2400">
                <a:latin typeface="Calibri" panose="020F0502020204030204"/>
                <a:ea typeface="Calibri" panose="020F0502020204030204"/>
                <a:cs typeface="Calibri" panose="020F0502020204030204"/>
                <a:sym typeface="Calibri" panose="020F0502020204030204"/>
              </a:defRPr>
            </a:pPr>
            <a:endParaRPr>
              <a:latin typeface="Arial Rounded MT Bold" panose="020F0704030504030204" charset="0"/>
              <a:ea typeface="Arial Rounded MT Bold" panose="020F0704030504030204" charset="0"/>
              <a:cs typeface="Arial Rounded MT Bold" panose="020F0704030504030204" charset="0"/>
              <a:sym typeface="Arial Rounded MT Bold" panose="020F0704030504030204" charset="0"/>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泰国市场"/>
          <p:cNvSpPr txBox="1"/>
          <p:nvPr/>
        </p:nvSpPr>
        <p:spPr>
          <a:xfrm>
            <a:off x="1273004" y="1817058"/>
            <a:ext cx="1991360" cy="508635"/>
          </a:xfrm>
          <a:prstGeom prst="rect">
            <a:avLst/>
          </a:prstGeom>
          <a:ln w="12700">
            <a:miter lim="400000"/>
          </a:ln>
        </p:spPr>
        <p:txBody>
          <a:bodyPr wrap="none" lIns="8790" tIns="8790" rIns="8790" bIns="8790">
            <a:spAutoFit/>
          </a:bodyPr>
          <a:lstStyle>
            <a:lvl1pPr>
              <a:lnSpc>
                <a:spcPct val="100000"/>
              </a:lnSpc>
              <a:spcBef>
                <a:spcPts val="0"/>
              </a:spcBef>
              <a:defRPr sz="3200" u="sng">
                <a:latin typeface="Source Han Sans CN Bold Bold"/>
                <a:ea typeface="Source Han Sans CN Bold Bold"/>
                <a:cs typeface="Source Han Sans CN Bold Bold"/>
                <a:sym typeface="Source Han Sans CN Bold Bold"/>
              </a:defRPr>
            </a:lvl1pPr>
          </a:lstStyle>
          <a:p>
            <a:pPr algn="l"/>
            <a:r>
              <a:rPr>
                <a:solidFill>
                  <a:srgbClr val="625AE3"/>
                </a:solidFill>
                <a:latin typeface="Times New Roman" panose="02020603050405020304" charset="0"/>
                <a:ea typeface="Times New Roman" panose="02020603050405020304" charset="0"/>
              </a:rPr>
              <a:t>Thai market</a:t>
            </a:r>
            <a:endParaRPr>
              <a:solidFill>
                <a:srgbClr val="625AE3"/>
              </a:solidFill>
              <a:latin typeface="Times New Roman" panose="02020603050405020304" charset="0"/>
              <a:ea typeface="Times New Roman" panose="02020603050405020304" charset="0"/>
            </a:endParaRPr>
          </a:p>
        </p:txBody>
      </p:sp>
      <p:sp>
        <p:nvSpPr>
          <p:cNvPr id="503" name="TOP1：ELFORMULA ID"/>
          <p:cNvSpPr/>
          <p:nvPr/>
        </p:nvSpPr>
        <p:spPr>
          <a:xfrm>
            <a:off x="3720070" y="2984500"/>
            <a:ext cx="8063427" cy="895947"/>
          </a:xfrm>
          <a:prstGeom prst="roundRect">
            <a:avLst>
              <a:gd name="adj" fmla="val 0"/>
            </a:avLst>
          </a:prstGeom>
          <a:solidFill>
            <a:srgbClr val="6559E9">
              <a:alpha val="74433"/>
            </a:srgbClr>
          </a:solidFill>
          <a:ln w="12700">
            <a:miter lim="400000"/>
          </a:ln>
        </p:spPr>
        <p:txBody>
          <a:bodyPr lIns="228600" tIns="228600" rIns="228600" bIns="228600" anchor="ctr"/>
          <a:lstStyle>
            <a:lvl1pPr algn="ctr" defTabSz="1134745">
              <a:lnSpc>
                <a:spcPct val="100000"/>
              </a:lnSpc>
              <a:spcBef>
                <a:spcPts val="0"/>
              </a:spcBef>
              <a:defRPr sz="28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TOP</a:t>
            </a:r>
            <a:r>
              <a:rPr lang="en-US">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a:latin typeface="Times New Roman" panose="02020603050405020304" charset="0"/>
                <a:ea typeface="Times New Roman" panose="02020603050405020304" charset="0"/>
                <a:cs typeface="Times New Roman" panose="02020603050405020304" charset="0"/>
                <a:sym typeface="Times New Roman" panose="02020603050405020304" charset="0"/>
              </a:rPr>
              <a:t>1：ELFORMULA ID</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grpSp>
        <p:nvGrpSpPr>
          <p:cNvPr id="520" name="成组"/>
          <p:cNvGrpSpPr/>
          <p:nvPr/>
        </p:nvGrpSpPr>
        <p:grpSpPr>
          <a:xfrm>
            <a:off x="1525521" y="10528300"/>
            <a:ext cx="10574655" cy="6659602"/>
            <a:chOff x="0" y="0"/>
            <a:chExt cx="10574653" cy="6659601"/>
          </a:xfrm>
        </p:grpSpPr>
        <p:sp>
          <p:nvSpPr>
            <p:cNvPr id="504" name="圆角矩形"/>
            <p:cNvSpPr/>
            <p:nvPr/>
          </p:nvSpPr>
          <p:spPr>
            <a:xfrm>
              <a:off x="828980" y="3021274"/>
              <a:ext cx="9454978" cy="1645142"/>
            </a:xfrm>
            <a:prstGeom prst="roundRect">
              <a:avLst>
                <a:gd name="adj" fmla="val 11580"/>
              </a:avLst>
            </a:prstGeom>
            <a:solidFill>
              <a:srgbClr val="D5D5D5">
                <a:alpha val="45705"/>
              </a:srgbClr>
            </a:solidFill>
            <a:ln w="12700" cap="flat">
              <a:noFill/>
              <a:miter lim="400000"/>
            </a:ln>
            <a:effectLst/>
          </p:spPr>
          <p:txBody>
            <a:bodyPr wrap="square" lIns="8790" tIns="8790" rIns="8790" bIns="8790" numCol="1" anchor="ctr">
              <a:noAutofit/>
            </a:bodyP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505" name="圆角矩形"/>
            <p:cNvSpPr/>
            <p:nvPr/>
          </p:nvSpPr>
          <p:spPr>
            <a:xfrm>
              <a:off x="828980" y="5001775"/>
              <a:ext cx="9454978" cy="1645142"/>
            </a:xfrm>
            <a:prstGeom prst="roundRect">
              <a:avLst>
                <a:gd name="adj" fmla="val 11580"/>
              </a:avLst>
            </a:prstGeom>
            <a:solidFill>
              <a:srgbClr val="D5D5D5">
                <a:alpha val="45705"/>
              </a:srgbClr>
            </a:solidFill>
            <a:ln w="12700" cap="flat">
              <a:noFill/>
              <a:miter lim="400000"/>
            </a:ln>
            <a:effectLst/>
          </p:spPr>
          <p:txBody>
            <a:bodyPr wrap="square" lIns="8790" tIns="8790" rIns="8790" bIns="8790" numCol="1" anchor="ctr">
              <a:noAutofit/>
            </a:bodyP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506" name="圆角矩形"/>
            <p:cNvSpPr/>
            <p:nvPr/>
          </p:nvSpPr>
          <p:spPr>
            <a:xfrm>
              <a:off x="828980" y="1034432"/>
              <a:ext cx="9454978" cy="1645142"/>
            </a:xfrm>
            <a:prstGeom prst="roundRect">
              <a:avLst>
                <a:gd name="adj" fmla="val 11580"/>
              </a:avLst>
            </a:prstGeom>
            <a:solidFill>
              <a:srgbClr val="D5D5D5">
                <a:alpha val="45705"/>
              </a:srgbClr>
            </a:solidFill>
            <a:ln w="12700" cap="flat">
              <a:noFill/>
              <a:miter lim="400000"/>
            </a:ln>
            <a:effectLst/>
          </p:spPr>
          <p:txBody>
            <a:bodyPr wrap="square" lIns="8790" tIns="8790" rIns="8790" bIns="8790" numCol="1" anchor="ctr">
              <a:noAutofit/>
            </a:bodyP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pic>
          <p:nvPicPr>
            <p:cNvPr id="507" name="已粘贴的影片.png" descr="已粘贴的影片.png"/>
            <p:cNvPicPr>
              <a:picLocks noChangeAspect="1"/>
            </p:cNvPicPr>
            <p:nvPr/>
          </p:nvPicPr>
          <p:blipFill>
            <a:blip r:embed="rId2"/>
            <a:srcRect l="14" r="5"/>
            <a:stretch>
              <a:fillRect/>
            </a:stretch>
          </p:blipFill>
          <p:spPr>
            <a:xfrm>
              <a:off x="3175" y="3024449"/>
              <a:ext cx="1649016" cy="1649341"/>
            </a:xfrm>
            <a:custGeom>
              <a:avLst/>
              <a:gdLst/>
              <a:ahLst/>
              <a:cxnLst>
                <a:cxn ang="0">
                  <a:pos x="wd2" y="hd2"/>
                </a:cxn>
                <a:cxn ang="5400000">
                  <a:pos x="wd2" y="hd2"/>
                </a:cxn>
                <a:cxn ang="10800000">
                  <a:pos x="wd2" y="hd2"/>
                </a:cxn>
                <a:cxn ang="16200000">
                  <a:pos x="wd2" y="hd2"/>
                </a:cxn>
              </a:cxnLst>
              <a:rect l="0" t="0" r="r" b="b"/>
              <a:pathLst>
                <a:path w="21600" h="21600" extrusionOk="0">
                  <a:moveTo>
                    <a:pt x="4637" y="0"/>
                  </a:moveTo>
                  <a:cubicBezTo>
                    <a:pt x="3276" y="0"/>
                    <a:pt x="2463" y="1"/>
                    <a:pt x="1918" y="229"/>
                  </a:cubicBezTo>
                  <a:cubicBezTo>
                    <a:pt x="1134" y="514"/>
                    <a:pt x="514" y="1133"/>
                    <a:pt x="229" y="1918"/>
                  </a:cubicBezTo>
                  <a:cubicBezTo>
                    <a:pt x="1" y="2462"/>
                    <a:pt x="0" y="3275"/>
                    <a:pt x="0" y="4636"/>
                  </a:cubicBezTo>
                  <a:lnTo>
                    <a:pt x="0" y="16964"/>
                  </a:lnTo>
                  <a:cubicBezTo>
                    <a:pt x="0" y="18325"/>
                    <a:pt x="1" y="19138"/>
                    <a:pt x="229" y="19682"/>
                  </a:cubicBezTo>
                  <a:cubicBezTo>
                    <a:pt x="514" y="20467"/>
                    <a:pt x="1134" y="21086"/>
                    <a:pt x="1918" y="21371"/>
                  </a:cubicBezTo>
                  <a:cubicBezTo>
                    <a:pt x="2463" y="21599"/>
                    <a:pt x="3276" y="21600"/>
                    <a:pt x="4637" y="21600"/>
                  </a:cubicBezTo>
                  <a:lnTo>
                    <a:pt x="16963" y="21600"/>
                  </a:lnTo>
                  <a:cubicBezTo>
                    <a:pt x="18324" y="21600"/>
                    <a:pt x="19137" y="21599"/>
                    <a:pt x="19682" y="21371"/>
                  </a:cubicBezTo>
                  <a:cubicBezTo>
                    <a:pt x="20466" y="21086"/>
                    <a:pt x="21086" y="20467"/>
                    <a:pt x="21371" y="19682"/>
                  </a:cubicBezTo>
                  <a:cubicBezTo>
                    <a:pt x="21599" y="19138"/>
                    <a:pt x="21600" y="18325"/>
                    <a:pt x="21600" y="16964"/>
                  </a:cubicBezTo>
                  <a:lnTo>
                    <a:pt x="21600" y="4636"/>
                  </a:lnTo>
                  <a:cubicBezTo>
                    <a:pt x="21600" y="3275"/>
                    <a:pt x="21599" y="2462"/>
                    <a:pt x="21371" y="1918"/>
                  </a:cubicBezTo>
                  <a:cubicBezTo>
                    <a:pt x="21086" y="1133"/>
                    <a:pt x="20466" y="514"/>
                    <a:pt x="19682" y="229"/>
                  </a:cubicBezTo>
                  <a:cubicBezTo>
                    <a:pt x="19137" y="1"/>
                    <a:pt x="18324" y="0"/>
                    <a:pt x="16963" y="0"/>
                  </a:cubicBezTo>
                  <a:lnTo>
                    <a:pt x="4637" y="0"/>
                  </a:lnTo>
                  <a:close/>
                </a:path>
              </a:pathLst>
            </a:custGeom>
            <a:ln w="6350" cap="flat">
              <a:solidFill>
                <a:srgbClr val="8979AF"/>
              </a:solidFill>
              <a:prstDash val="solid"/>
              <a:miter lim="400000"/>
              <a:headEnd/>
              <a:tailEnd/>
            </a:ln>
            <a:effectLst/>
          </p:spPr>
        </p:pic>
        <p:pic>
          <p:nvPicPr>
            <p:cNvPr id="508" name="已粘贴的影片.png" descr="已粘贴的影片.png"/>
            <p:cNvPicPr>
              <a:picLocks noChangeAspect="1"/>
            </p:cNvPicPr>
            <p:nvPr/>
          </p:nvPicPr>
          <p:blipFill>
            <a:blip r:embed="rId3"/>
            <a:srcRect l="11011" r="11004"/>
            <a:stretch>
              <a:fillRect/>
            </a:stretch>
          </p:blipFill>
          <p:spPr>
            <a:xfrm>
              <a:off x="3175" y="5010260"/>
              <a:ext cx="1649016" cy="1649341"/>
            </a:xfrm>
            <a:custGeom>
              <a:avLst/>
              <a:gdLst/>
              <a:ahLst/>
              <a:cxnLst>
                <a:cxn ang="0">
                  <a:pos x="wd2" y="hd2"/>
                </a:cxn>
                <a:cxn ang="5400000">
                  <a:pos x="wd2" y="hd2"/>
                </a:cxn>
                <a:cxn ang="10800000">
                  <a:pos x="wd2" y="hd2"/>
                </a:cxn>
                <a:cxn ang="16200000">
                  <a:pos x="wd2" y="hd2"/>
                </a:cxn>
              </a:cxnLst>
              <a:rect l="0" t="0" r="r" b="b"/>
              <a:pathLst>
                <a:path w="21600" h="21600" extrusionOk="0">
                  <a:moveTo>
                    <a:pt x="4637" y="0"/>
                  </a:moveTo>
                  <a:cubicBezTo>
                    <a:pt x="3276" y="0"/>
                    <a:pt x="2463" y="1"/>
                    <a:pt x="1918" y="229"/>
                  </a:cubicBezTo>
                  <a:cubicBezTo>
                    <a:pt x="1134" y="514"/>
                    <a:pt x="514" y="1133"/>
                    <a:pt x="229" y="1918"/>
                  </a:cubicBezTo>
                  <a:cubicBezTo>
                    <a:pt x="1" y="2462"/>
                    <a:pt x="0" y="3275"/>
                    <a:pt x="0" y="4636"/>
                  </a:cubicBezTo>
                  <a:lnTo>
                    <a:pt x="0" y="16964"/>
                  </a:lnTo>
                  <a:cubicBezTo>
                    <a:pt x="0" y="18325"/>
                    <a:pt x="1" y="19138"/>
                    <a:pt x="229" y="19682"/>
                  </a:cubicBezTo>
                  <a:cubicBezTo>
                    <a:pt x="514" y="20467"/>
                    <a:pt x="1134" y="21086"/>
                    <a:pt x="1918" y="21371"/>
                  </a:cubicBezTo>
                  <a:cubicBezTo>
                    <a:pt x="2463" y="21599"/>
                    <a:pt x="3276" y="21600"/>
                    <a:pt x="4637" y="21600"/>
                  </a:cubicBezTo>
                  <a:lnTo>
                    <a:pt x="16963" y="21600"/>
                  </a:lnTo>
                  <a:cubicBezTo>
                    <a:pt x="18324" y="21600"/>
                    <a:pt x="19137" y="21599"/>
                    <a:pt x="19682" y="21371"/>
                  </a:cubicBezTo>
                  <a:cubicBezTo>
                    <a:pt x="20466" y="21086"/>
                    <a:pt x="21086" y="20467"/>
                    <a:pt x="21371" y="19682"/>
                  </a:cubicBezTo>
                  <a:cubicBezTo>
                    <a:pt x="21599" y="19138"/>
                    <a:pt x="21600" y="18325"/>
                    <a:pt x="21600" y="16964"/>
                  </a:cubicBezTo>
                  <a:lnTo>
                    <a:pt x="21600" y="4636"/>
                  </a:lnTo>
                  <a:cubicBezTo>
                    <a:pt x="21600" y="3275"/>
                    <a:pt x="21599" y="2462"/>
                    <a:pt x="21371" y="1918"/>
                  </a:cubicBezTo>
                  <a:cubicBezTo>
                    <a:pt x="21086" y="1133"/>
                    <a:pt x="20466" y="514"/>
                    <a:pt x="19682" y="229"/>
                  </a:cubicBezTo>
                  <a:cubicBezTo>
                    <a:pt x="19137" y="1"/>
                    <a:pt x="18324" y="0"/>
                    <a:pt x="16963" y="0"/>
                  </a:cubicBezTo>
                  <a:lnTo>
                    <a:pt x="4637" y="0"/>
                  </a:lnTo>
                  <a:close/>
                </a:path>
              </a:pathLst>
            </a:custGeom>
            <a:ln w="6350" cap="flat">
              <a:solidFill>
                <a:srgbClr val="8979AF"/>
              </a:solidFill>
              <a:prstDash val="solid"/>
              <a:miter lim="400000"/>
              <a:headEnd/>
              <a:tailEnd/>
            </a:ln>
            <a:effectLst/>
          </p:spPr>
        </p:pic>
        <p:pic>
          <p:nvPicPr>
            <p:cNvPr id="509" name="已粘贴的影片.png" descr="已粘贴的影片.png"/>
            <p:cNvPicPr>
              <a:picLocks noChangeAspect="1"/>
            </p:cNvPicPr>
            <p:nvPr/>
          </p:nvPicPr>
          <p:blipFill>
            <a:blip r:embed="rId4"/>
            <a:srcRect l="9261" r="9254"/>
            <a:stretch>
              <a:fillRect/>
            </a:stretch>
          </p:blipFill>
          <p:spPr>
            <a:xfrm>
              <a:off x="3175" y="1032295"/>
              <a:ext cx="1649016" cy="1649342"/>
            </a:xfrm>
            <a:custGeom>
              <a:avLst/>
              <a:gdLst/>
              <a:ahLst/>
              <a:cxnLst>
                <a:cxn ang="0">
                  <a:pos x="wd2" y="hd2"/>
                </a:cxn>
                <a:cxn ang="5400000">
                  <a:pos x="wd2" y="hd2"/>
                </a:cxn>
                <a:cxn ang="10800000">
                  <a:pos x="wd2" y="hd2"/>
                </a:cxn>
                <a:cxn ang="16200000">
                  <a:pos x="wd2" y="hd2"/>
                </a:cxn>
              </a:cxnLst>
              <a:rect l="0" t="0" r="r" b="b"/>
              <a:pathLst>
                <a:path w="21600" h="21600" extrusionOk="0">
                  <a:moveTo>
                    <a:pt x="4637" y="0"/>
                  </a:moveTo>
                  <a:cubicBezTo>
                    <a:pt x="3276" y="0"/>
                    <a:pt x="2463" y="1"/>
                    <a:pt x="1918" y="229"/>
                  </a:cubicBezTo>
                  <a:cubicBezTo>
                    <a:pt x="1134" y="514"/>
                    <a:pt x="514" y="1133"/>
                    <a:pt x="229" y="1918"/>
                  </a:cubicBezTo>
                  <a:cubicBezTo>
                    <a:pt x="1" y="2462"/>
                    <a:pt x="0" y="3275"/>
                    <a:pt x="0" y="4636"/>
                  </a:cubicBezTo>
                  <a:lnTo>
                    <a:pt x="0" y="16964"/>
                  </a:lnTo>
                  <a:cubicBezTo>
                    <a:pt x="0" y="18325"/>
                    <a:pt x="1" y="19138"/>
                    <a:pt x="229" y="19682"/>
                  </a:cubicBezTo>
                  <a:cubicBezTo>
                    <a:pt x="514" y="20467"/>
                    <a:pt x="1134" y="21086"/>
                    <a:pt x="1918" y="21371"/>
                  </a:cubicBezTo>
                  <a:cubicBezTo>
                    <a:pt x="2463" y="21599"/>
                    <a:pt x="3276" y="21600"/>
                    <a:pt x="4637" y="21600"/>
                  </a:cubicBezTo>
                  <a:lnTo>
                    <a:pt x="16963" y="21600"/>
                  </a:lnTo>
                  <a:cubicBezTo>
                    <a:pt x="18324" y="21600"/>
                    <a:pt x="19137" y="21599"/>
                    <a:pt x="19682" y="21371"/>
                  </a:cubicBezTo>
                  <a:cubicBezTo>
                    <a:pt x="20466" y="21086"/>
                    <a:pt x="21086" y="20467"/>
                    <a:pt x="21371" y="19682"/>
                  </a:cubicBezTo>
                  <a:cubicBezTo>
                    <a:pt x="21599" y="19138"/>
                    <a:pt x="21600" y="18325"/>
                    <a:pt x="21600" y="16964"/>
                  </a:cubicBezTo>
                  <a:lnTo>
                    <a:pt x="21600" y="4636"/>
                  </a:lnTo>
                  <a:cubicBezTo>
                    <a:pt x="21600" y="3275"/>
                    <a:pt x="21599" y="2462"/>
                    <a:pt x="21371" y="1918"/>
                  </a:cubicBezTo>
                  <a:cubicBezTo>
                    <a:pt x="21086" y="1133"/>
                    <a:pt x="20466" y="514"/>
                    <a:pt x="19682" y="229"/>
                  </a:cubicBezTo>
                  <a:cubicBezTo>
                    <a:pt x="19137" y="1"/>
                    <a:pt x="18324" y="0"/>
                    <a:pt x="16963" y="0"/>
                  </a:cubicBezTo>
                  <a:lnTo>
                    <a:pt x="4637" y="0"/>
                  </a:lnTo>
                  <a:close/>
                </a:path>
              </a:pathLst>
            </a:custGeom>
            <a:ln w="6350" cap="flat">
              <a:solidFill>
                <a:srgbClr val="8979AF"/>
              </a:solidFill>
              <a:prstDash val="solid"/>
              <a:miter lim="400000"/>
              <a:headEnd/>
              <a:tailEnd/>
            </a:ln>
            <a:effectLst/>
          </p:spPr>
        </p:pic>
        <p:sp>
          <p:nvSpPr>
            <p:cNvPr id="510" name="价格：฿323.37…"/>
            <p:cNvSpPr txBox="1"/>
            <p:nvPr/>
          </p:nvSpPr>
          <p:spPr>
            <a:xfrm>
              <a:off x="2152650" y="1330960"/>
              <a:ext cx="7134859" cy="1123950"/>
            </a:xfrm>
            <a:prstGeom prst="rect">
              <a:avLst/>
            </a:prstGeom>
            <a:noFill/>
            <a:ln w="12700" cap="flat">
              <a:noFill/>
              <a:miter lim="400000"/>
            </a:ln>
            <a:effectLst/>
          </p:spPr>
          <p:txBody>
            <a:bodyPr wrap="square" lIns="8790" tIns="8790" rIns="8790" bIns="8790" numCol="1" anchor="t">
              <a:spAutoFit/>
            </a:bodyPr>
            <a:lstStyle/>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Price: ฿323.37</a:t>
              </a:r>
              <a:r>
                <a:rPr lang="en-US">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a:latin typeface="Times New Roman" panose="02020603050405020304" charset="0"/>
                  <a:ea typeface="Times New Roman" panose="02020603050405020304" charset="0"/>
                  <a:cs typeface="Times New Roman" panose="02020603050405020304" charset="0"/>
                  <a:sym typeface="Times New Roman" panose="02020603050405020304" charset="0"/>
                </a:rPr>
                <a:t>Number of influencers: 2</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30-day sales volume: 32.4k</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Video promotion in the recent 1 month drives the sales.</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512" name="洗发水+护发素"/>
            <p:cNvSpPr/>
            <p:nvPr/>
          </p:nvSpPr>
          <p:spPr>
            <a:xfrm>
              <a:off x="4257712" y="838256"/>
              <a:ext cx="2143959" cy="499209"/>
            </a:xfrm>
            <a:prstGeom prst="rect">
              <a:avLst/>
            </a:prstGeom>
            <a:solidFill>
              <a:srgbClr val="F5BFC3"/>
            </a:solidFill>
            <a:ln w="12700" cap="flat">
              <a:noFill/>
              <a:miter lim="400000"/>
            </a:ln>
            <a:effectLst/>
          </p:spPr>
          <p:txBody>
            <a:bodyPr wrap="square" lIns="0" tIns="0" rIns="0" bIns="0" numCol="1" anchor="ctr">
              <a:noAutofit/>
            </a:bodyPr>
            <a:lstStyle>
              <a:lvl1pPr algn="ctr">
                <a:lnSpc>
                  <a:spcPct val="100000"/>
                </a:lnSpc>
                <a:spcBef>
                  <a:spcPts val="0"/>
                </a:spcBef>
                <a:defRPr sz="24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pPr>
                <a:lnSpc>
                  <a:spcPct val="70000"/>
                </a:lnSpc>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Shampoo + conditioner</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513" name="润唇膏"/>
            <p:cNvSpPr/>
            <p:nvPr/>
          </p:nvSpPr>
          <p:spPr>
            <a:xfrm>
              <a:off x="4257712" y="2835602"/>
              <a:ext cx="2143959" cy="499209"/>
            </a:xfrm>
            <a:prstGeom prst="rect">
              <a:avLst/>
            </a:prstGeom>
            <a:solidFill>
              <a:srgbClr val="F5BFC3"/>
            </a:solidFill>
            <a:ln w="12700" cap="flat">
              <a:noFill/>
              <a:miter lim="400000"/>
            </a:ln>
            <a:effectLst/>
          </p:spPr>
          <p:txBody>
            <a:bodyPr wrap="square" lIns="0" tIns="0" rIns="0" bIns="0" numCol="1" anchor="ctr">
              <a:noAutofit/>
            </a:bodyPr>
            <a:lstStyle>
              <a:lvl1pPr algn="ctr">
                <a:lnSpc>
                  <a:spcPct val="100000"/>
                </a:lnSpc>
                <a:spcBef>
                  <a:spcPts val="0"/>
                </a:spcBef>
                <a:defRPr sz="24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Lip balm</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514" name="沐浴皂"/>
            <p:cNvSpPr/>
            <p:nvPr/>
          </p:nvSpPr>
          <p:spPr>
            <a:xfrm>
              <a:off x="4257712" y="4817839"/>
              <a:ext cx="2143959" cy="499209"/>
            </a:xfrm>
            <a:prstGeom prst="rect">
              <a:avLst/>
            </a:prstGeom>
            <a:solidFill>
              <a:srgbClr val="F5BFC3"/>
            </a:solidFill>
            <a:ln w="12700" cap="flat">
              <a:noFill/>
              <a:miter lim="400000"/>
            </a:ln>
            <a:effectLst/>
          </p:spPr>
          <p:txBody>
            <a:bodyPr wrap="square" lIns="0" tIns="0" rIns="0" bIns="0" numCol="1" anchor="ctr">
              <a:noAutofit/>
            </a:bodyPr>
            <a:lstStyle>
              <a:lvl1pPr algn="ctr">
                <a:lnSpc>
                  <a:spcPct val="100000"/>
                </a:lnSpc>
                <a:spcBef>
                  <a:spcPts val="0"/>
                </a:spcBef>
                <a:defRPr sz="24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Bath soap</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515" name="价格：฿105.72…"/>
            <p:cNvSpPr txBox="1"/>
            <p:nvPr/>
          </p:nvSpPr>
          <p:spPr>
            <a:xfrm>
              <a:off x="2194560" y="3440430"/>
              <a:ext cx="8380093" cy="939800"/>
            </a:xfrm>
            <a:prstGeom prst="rect">
              <a:avLst/>
            </a:prstGeom>
            <a:noFill/>
            <a:ln w="12700" cap="flat">
              <a:noFill/>
              <a:miter lim="400000"/>
            </a:ln>
            <a:effectLst/>
          </p:spPr>
          <p:txBody>
            <a:bodyPr wrap="square" lIns="8790" tIns="8790" rIns="8790" bIns="8790" numCol="1" anchor="t">
              <a:spAutoFit/>
            </a:bodyPr>
            <a:lstStyle/>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Price: ฿105.72       Number of influencers: 2</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30-day sales volume: 21.7k</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The overall sales volume shows a downward trend in the recent 3 months.</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517" name="价格：฿339.83…"/>
            <p:cNvSpPr txBox="1"/>
            <p:nvPr/>
          </p:nvSpPr>
          <p:spPr>
            <a:xfrm>
              <a:off x="2194560" y="5348604"/>
              <a:ext cx="7277734" cy="1123950"/>
            </a:xfrm>
            <a:prstGeom prst="rect">
              <a:avLst/>
            </a:prstGeom>
            <a:noFill/>
            <a:ln w="12700" cap="flat">
              <a:noFill/>
              <a:miter lim="400000"/>
            </a:ln>
            <a:effectLst/>
          </p:spPr>
          <p:txBody>
            <a:bodyPr wrap="square" lIns="8790" tIns="8790" rIns="8790" bIns="8790" numCol="1" anchor="t">
              <a:spAutoFit/>
            </a:bodyPr>
            <a:lstStyle/>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Price: ฿339.83</a:t>
              </a:r>
              <a:r>
                <a:rPr lang="en-US">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a:latin typeface="Times New Roman" panose="02020603050405020304" charset="0"/>
                  <a:ea typeface="Times New Roman" panose="02020603050405020304" charset="0"/>
                  <a:cs typeface="Times New Roman" panose="02020603050405020304" charset="0"/>
                  <a:sym typeface="Times New Roman" panose="02020603050405020304" charset="0"/>
                </a:rPr>
                <a:t>Number of influencers: 2</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30-day sales volume: 18.3k</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Video promotion in the recent 1 month drives the sales.</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519" name="近30天热销产品top3"/>
            <p:cNvSpPr/>
            <p:nvPr/>
          </p:nvSpPr>
          <p:spPr>
            <a:xfrm>
              <a:off x="0" y="0"/>
              <a:ext cx="10283958" cy="763625"/>
            </a:xfrm>
            <a:prstGeom prst="rect">
              <a:avLst/>
            </a:prstGeom>
            <a:solidFill>
              <a:srgbClr val="8C83EF"/>
            </a:solidFill>
            <a:ln w="12700" cap="flat">
              <a:noFill/>
              <a:miter lim="400000"/>
            </a:ln>
            <a:effectLst/>
          </p:spPr>
          <p:txBody>
            <a:bodyPr wrap="square" lIns="8790" tIns="8790" rIns="8790" bIns="8790" numCol="1" anchor="ctr">
              <a:noAutofit/>
            </a:bodyPr>
            <a:lstStyle>
              <a:lvl1pPr algn="ctr" defTabSz="1134745">
                <a:lnSpc>
                  <a:spcPct val="100000"/>
                </a:lnSpc>
                <a:spcBef>
                  <a:spcPts val="0"/>
                </a:spcBef>
                <a:defRPr sz="28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rPr>
                <a:t>Top 3 best-selling products in the recent 30 days</a:t>
              </a:r>
              <a:endParaRPr>
                <a:latin typeface="Times New Roman" panose="02020603050405020304" charset="0"/>
                <a:ea typeface="Times New Roman" panose="02020603050405020304" charset="0"/>
                <a:cs typeface="Times New Roman" panose="02020603050405020304" charset="0"/>
              </a:endParaRPr>
            </a:p>
          </p:txBody>
        </p:sp>
      </p:grpSp>
      <p:grpSp>
        <p:nvGrpSpPr>
          <p:cNvPr id="526" name="成组"/>
          <p:cNvGrpSpPr/>
          <p:nvPr/>
        </p:nvGrpSpPr>
        <p:grpSpPr>
          <a:xfrm>
            <a:off x="1277767" y="6502400"/>
            <a:ext cx="10779467" cy="3758312"/>
            <a:chOff x="0" y="0"/>
            <a:chExt cx="10779466" cy="3758311"/>
          </a:xfrm>
        </p:grpSpPr>
        <p:graphicFrame>
          <p:nvGraphicFramePr>
            <p:cNvPr id="521" name="二维饼图"/>
            <p:cNvGraphicFramePr/>
            <p:nvPr/>
          </p:nvGraphicFramePr>
          <p:xfrm>
            <a:off x="411658" y="710398"/>
            <a:ext cx="2879715" cy="2879715"/>
          </p:xfrm>
          <a:graphic>
            <a:graphicData uri="http://schemas.openxmlformats.org/drawingml/2006/chart">
              <c:chart xmlns:c="http://schemas.openxmlformats.org/drawingml/2006/chart" xmlns:r="http://schemas.openxmlformats.org/officeDocument/2006/relationships" r:id="rId1"/>
            </a:graphicData>
          </a:graphic>
        </p:graphicFrame>
        <p:sp>
          <p:nvSpPr>
            <p:cNvPr id="522" name="销售渠道分布"/>
            <p:cNvSpPr txBox="1"/>
            <p:nvPr/>
          </p:nvSpPr>
          <p:spPr>
            <a:xfrm>
              <a:off x="36369" y="124849"/>
              <a:ext cx="3630295" cy="385445"/>
            </a:xfrm>
            <a:prstGeom prst="rect">
              <a:avLst/>
            </a:prstGeom>
            <a:noFill/>
            <a:ln w="12700" cap="flat">
              <a:noFill/>
              <a:miter lim="400000"/>
            </a:ln>
            <a:effectLst/>
          </p:spPr>
          <p:txBody>
            <a:bodyPr wrap="none" lIns="8790" tIns="8790" rIns="8790" bIns="8790" numCol="1" anchor="ctr">
              <a:spAutoFit/>
            </a:bodyPr>
            <a:lstStyle>
              <a:lvl1pPr algn="ctr" defTabSz="1134745">
                <a:lnSpc>
                  <a:spcPct val="100000"/>
                </a:lnSpc>
                <a:spcBef>
                  <a:spcPts val="0"/>
                </a:spcBef>
                <a:defRPr sz="2400">
                  <a:latin typeface="Source Han Sans CN Bold Bold"/>
                  <a:ea typeface="Source Han Sans CN Bold Bold"/>
                  <a:cs typeface="Source Han Sans CN Bold Bold"/>
                  <a:sym typeface="Source Han Sans CN Bold Bold"/>
                </a:defRPr>
              </a:lvl1pPr>
            </a:lstStyle>
            <a:p>
              <a:pPr algn="ctr"/>
              <a:r>
                <a:rPr>
                  <a:solidFill>
                    <a:srgbClr val="625AE3"/>
                  </a:solidFill>
                  <a:latin typeface="Times New Roman" panose="02020603050405020304" charset="0"/>
                  <a:ea typeface="Times New Roman" panose="02020603050405020304" charset="0"/>
                </a:rPr>
                <a:t>Distribution of sales channels</a:t>
              </a:r>
              <a:endParaRPr>
                <a:solidFill>
                  <a:srgbClr val="625AE3"/>
                </a:solidFill>
                <a:latin typeface="Times New Roman" panose="02020603050405020304" charset="0"/>
                <a:ea typeface="Times New Roman" panose="02020603050405020304" charset="0"/>
              </a:endParaRPr>
            </a:p>
          </p:txBody>
        </p:sp>
        <p:sp>
          <p:nvSpPr>
            <p:cNvPr id="523" name="带货达人趋势"/>
            <p:cNvSpPr txBox="1"/>
            <p:nvPr/>
          </p:nvSpPr>
          <p:spPr>
            <a:xfrm>
              <a:off x="5645932" y="130844"/>
              <a:ext cx="3316605" cy="385445"/>
            </a:xfrm>
            <a:prstGeom prst="rect">
              <a:avLst/>
            </a:prstGeom>
            <a:noFill/>
            <a:ln w="12700" cap="flat">
              <a:noFill/>
              <a:miter lim="400000"/>
            </a:ln>
            <a:effectLst/>
          </p:spPr>
          <p:txBody>
            <a:bodyPr wrap="none" lIns="8790" tIns="8790" rIns="8790" bIns="8790" numCol="1" anchor="ctr">
              <a:spAutoFit/>
            </a:bodyPr>
            <a:lstStyle>
              <a:lvl1pPr algn="ctr" defTabSz="1134745">
                <a:lnSpc>
                  <a:spcPct val="100000"/>
                </a:lnSpc>
                <a:spcBef>
                  <a:spcPts val="0"/>
                </a:spcBef>
                <a:defRPr sz="2400">
                  <a:latin typeface="Source Han Sans CN Bold Bold"/>
                  <a:ea typeface="Source Han Sans CN Bold Bold"/>
                  <a:cs typeface="Source Han Sans CN Bold Bold"/>
                  <a:sym typeface="Source Han Sans CN Bold Bold"/>
                </a:defRPr>
              </a:lvl1pPr>
            </a:lstStyle>
            <a:p>
              <a:pPr algn="ctr"/>
              <a:r>
                <a:rPr>
                  <a:solidFill>
                    <a:srgbClr val="625AE3"/>
                  </a:solidFill>
                  <a:latin typeface="Times New Roman" panose="02020603050405020304" charset="0"/>
                  <a:ea typeface="Times New Roman" panose="02020603050405020304" charset="0"/>
                </a:rPr>
                <a:t>Related Influencers Trends</a:t>
              </a:r>
              <a:endParaRPr>
                <a:solidFill>
                  <a:srgbClr val="625AE3"/>
                </a:solidFill>
                <a:latin typeface="Times New Roman" panose="02020603050405020304" charset="0"/>
                <a:ea typeface="Times New Roman" panose="02020603050405020304" charset="0"/>
              </a:endParaRPr>
            </a:p>
          </p:txBody>
        </p:sp>
        <p:sp>
          <p:nvSpPr>
            <p:cNvPr id="524" name="矩形"/>
            <p:cNvSpPr/>
            <p:nvPr/>
          </p:nvSpPr>
          <p:spPr>
            <a:xfrm>
              <a:off x="0" y="0"/>
              <a:ext cx="10779466" cy="3758311"/>
            </a:xfrm>
            <a:prstGeom prst="rect">
              <a:avLst/>
            </a:prstGeom>
            <a:noFill/>
            <a:ln w="9525" cap="flat">
              <a:noFill/>
              <a:prstDash val="solid"/>
              <a:miter lim="400000"/>
            </a:ln>
            <a:effectLst/>
          </p:spPr>
          <p:txBody>
            <a:bodyPr wrap="square" lIns="8790" tIns="8790" rIns="8790" bIns="8790" numCol="1" anchor="ctr">
              <a:noAutofit/>
            </a:bodyP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pic>
          <p:nvPicPr>
            <p:cNvPr id="525" name="已粘贴的影片.png" descr="已粘贴的影片.png"/>
            <p:cNvPicPr>
              <a:picLocks noChangeAspect="1"/>
            </p:cNvPicPr>
            <p:nvPr/>
          </p:nvPicPr>
          <p:blipFill>
            <a:blip r:embed="rId5"/>
            <a:srcRect t="7784" b="7784"/>
            <a:stretch>
              <a:fillRect/>
            </a:stretch>
          </p:blipFill>
          <p:spPr>
            <a:xfrm>
              <a:off x="3818877" y="902778"/>
              <a:ext cx="6604001" cy="2628901"/>
            </a:xfrm>
            <a:prstGeom prst="rect">
              <a:avLst/>
            </a:prstGeom>
            <a:ln w="3175" cap="flat">
              <a:noFill/>
              <a:miter lim="400000"/>
              <a:headEnd/>
              <a:tailEnd/>
            </a:ln>
            <a:effectLst/>
          </p:spPr>
        </p:pic>
      </p:grpSp>
      <p:pic>
        <p:nvPicPr>
          <p:cNvPr id="527" name="已粘贴的影片.png" descr="已粘贴的影片.png"/>
          <p:cNvPicPr>
            <a:picLocks noChangeAspect="1"/>
          </p:cNvPicPr>
          <p:nvPr/>
        </p:nvPicPr>
        <p:blipFill>
          <a:blip r:embed="rId6"/>
          <a:srcRect t="12181" b="7181"/>
          <a:stretch>
            <a:fillRect/>
          </a:stretch>
        </p:blipFill>
        <p:spPr>
          <a:xfrm>
            <a:off x="1712133" y="2838549"/>
            <a:ext cx="1473218" cy="1187959"/>
          </a:xfrm>
          <a:prstGeom prst="rect">
            <a:avLst/>
          </a:prstGeom>
          <a:ln w="3175">
            <a:miter lim="400000"/>
            <a:headEnd/>
            <a:tailEnd/>
          </a:ln>
        </p:spPr>
      </p:pic>
      <p:sp>
        <p:nvSpPr>
          <p:cNvPr id="528" name="商品价格分布在฿2.93-฿498.49K，平均价格为฿3.09K。主要销售方式是视频带货，关联达人数10，视频数451，直播数123。小店内top1热销商品在近1月开始视频推广，并因此带动销量增长。"/>
          <p:cNvSpPr txBox="1"/>
          <p:nvPr/>
        </p:nvSpPr>
        <p:spPr>
          <a:xfrm>
            <a:off x="1689600" y="4189095"/>
            <a:ext cx="10066290" cy="2045970"/>
          </a:xfrm>
          <a:prstGeom prst="rect">
            <a:avLst/>
          </a:prstGeom>
          <a:ln w="12700">
            <a:miter lim="400000"/>
          </a:ln>
        </p:spPr>
        <p:txBody>
          <a:bodyPr lIns="8790" tIns="8790" rIns="8790" bIns="8790">
            <a:spAutoFit/>
          </a:bodyPr>
          <a:lstStyle>
            <a:lvl1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pPr>
              <a:lnSpc>
                <a:spcPct val="110000"/>
              </a:lnSpc>
              <a:spcAft>
                <a:spcPts val="0"/>
              </a:spcAft>
            </a:pPr>
            <a:r>
              <a:rPr>
                <a:latin typeface="Times New Roman" panose="02020603050405020304" charset="0"/>
                <a:ea typeface="Times New Roman" panose="02020603050405020304" charset="0"/>
                <a:cs typeface="Times New Roman" panose="02020603050405020304" charset="0"/>
              </a:rPr>
              <a:t>The product prices range from ฿2.93 to 498.49K, and the average price is ฿3.09K. The main sales method is video promotion with products, with 10 associated influencers, 451 videos, and 123 live broadcasts. The top 1 best-selling product in the shop started video promotion in the last month and thus drove the sales growth.</a:t>
            </a:r>
            <a:endParaRPr>
              <a:latin typeface="Times New Roman" panose="02020603050405020304" charset="0"/>
              <a:ea typeface="Times New Roman" panose="02020603050405020304" charset="0"/>
              <a:cs typeface="Times New Roman" panose="02020603050405020304" charset="0"/>
            </a:endParaRPr>
          </a:p>
        </p:txBody>
      </p:sp>
      <p:sp>
        <p:nvSpPr>
          <p:cNvPr id="48" name="文本框 47"/>
          <p:cNvSpPr txBox="1"/>
          <p:nvPr>
            <p:custDataLst>
              <p:tags r:id="rId7"/>
            </p:custDataLst>
          </p:nvPr>
        </p:nvSpPr>
        <p:spPr>
          <a:xfrm>
            <a:off x="2693035" y="17968595"/>
            <a:ext cx="2182495" cy="3365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8790" tIns="8790" rIns="8790" bIns="8790" numCol="1" spcCol="38100" rtlCol="0" anchor="ctr" forceAA="0">
            <a:noAutofit/>
          </a:bodyPr>
          <a:p>
            <a:pPr marL="0" marR="0" indent="0" algn="l" defTabSz="3352800" rtl="0" fontAlgn="auto" latinLnBrk="0" hangingPunct="0">
              <a:lnSpc>
                <a:spcPct val="90000"/>
              </a:lnSpc>
              <a:spcBef>
                <a:spcPts val="6100"/>
              </a:spcBef>
              <a:spcAft>
                <a:spcPts val="0"/>
              </a:spcAft>
              <a:buClrTx/>
              <a:buSzTx/>
              <a:buFontTx/>
              <a:buNone/>
            </a:pPr>
            <a:r>
              <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rPr>
              <a:t>https://echotik.ai</a:t>
            </a:r>
            <a:endPar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endParaRPr>
          </a:p>
        </p:txBody>
      </p:sp>
      <p:sp>
        <p:nvSpPr>
          <p:cNvPr id="174" name="Freeform 8"/>
          <p:cNvSpPr/>
          <p:nvPr>
            <p:custDataLst>
              <p:tags r:id="rId8"/>
            </p:custDataLst>
          </p:nvPr>
        </p:nvSpPr>
        <p:spPr>
          <a:xfrm>
            <a:off x="941705" y="17797145"/>
            <a:ext cx="1655445" cy="672465"/>
          </a:xfrm>
          <a:prstGeom prst="rect">
            <a:avLst/>
          </a:prstGeom>
          <a:blipFill>
            <a:blip r:embed="rId9"/>
            <a:stretch>
              <a:fillRect/>
            </a:stretch>
          </a:blipFill>
          <a:ln w="12700">
            <a:miter lim="400000"/>
          </a:ln>
        </p:spPr>
        <p:txBody>
          <a:bodyPr lIns="0" tIns="0" rIns="0" bIns="0"/>
          <a:p>
            <a:pPr defTabSz="1219200">
              <a:lnSpc>
                <a:spcPct val="100000"/>
              </a:lnSpc>
              <a:spcBef>
                <a:spcPts val="0"/>
              </a:spcBef>
              <a:defRPr sz="2400">
                <a:latin typeface="Calibri" panose="020F0502020204030204"/>
                <a:ea typeface="Calibri" panose="020F0502020204030204"/>
                <a:cs typeface="Calibri" panose="020F0502020204030204"/>
                <a:sym typeface="Calibri" panose="020F0502020204030204"/>
              </a:defRPr>
            </a:pPr>
            <a:endParaRPr>
              <a:latin typeface="Arial Rounded MT Bold" panose="020F0704030504030204" charset="0"/>
              <a:ea typeface="Arial Rounded MT Bold" panose="020F0704030504030204" charset="0"/>
              <a:cs typeface="Arial Rounded MT Bold" panose="020F0704030504030204" charset="0"/>
              <a:sym typeface="Arial Rounded MT Bold" panose="020F0704030504030204" charset="0"/>
            </a:endParaRPr>
          </a:p>
        </p:txBody>
      </p:sp>
      <p:pic>
        <p:nvPicPr>
          <p:cNvPr id="2" name="图片 1"/>
          <p:cNvPicPr>
            <a:picLocks noChangeAspect="1"/>
          </p:cNvPicPr>
          <p:nvPr>
            <p:custDataLst>
              <p:tags r:id="rId10"/>
            </p:custDataLst>
          </p:nvPr>
        </p:nvPicPr>
        <p:blipFill>
          <a:blip r:embed="rId11"/>
          <a:stretch>
            <a:fillRect/>
          </a:stretch>
        </p:blipFill>
        <p:spPr>
          <a:xfrm>
            <a:off x="3599815" y="8074660"/>
            <a:ext cx="1275715" cy="1157605"/>
          </a:xfrm>
          <a:prstGeom prst="rect">
            <a:avLst/>
          </a:prstGeom>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 name="泰国市场"/>
          <p:cNvSpPr txBox="1"/>
          <p:nvPr/>
        </p:nvSpPr>
        <p:spPr>
          <a:xfrm>
            <a:off x="1273004" y="1817058"/>
            <a:ext cx="1991360" cy="508635"/>
          </a:xfrm>
          <a:prstGeom prst="rect">
            <a:avLst/>
          </a:prstGeom>
          <a:ln w="12700">
            <a:miter lim="400000"/>
          </a:ln>
        </p:spPr>
        <p:txBody>
          <a:bodyPr wrap="none" lIns="8790" tIns="8790" rIns="8790" bIns="8790">
            <a:spAutoFit/>
          </a:bodyPr>
          <a:lstStyle>
            <a:lvl1pPr>
              <a:lnSpc>
                <a:spcPct val="100000"/>
              </a:lnSpc>
              <a:spcBef>
                <a:spcPts val="0"/>
              </a:spcBef>
              <a:defRPr sz="3200" u="sng">
                <a:latin typeface="Source Han Sans CN Bold Bold"/>
                <a:ea typeface="Source Han Sans CN Bold Bold"/>
                <a:cs typeface="Source Han Sans CN Bold Bold"/>
                <a:sym typeface="Source Han Sans CN Bold Bold"/>
              </a:defRPr>
            </a:lvl1pPr>
          </a:lstStyle>
          <a:p>
            <a:pPr algn="l"/>
            <a:r>
              <a:rPr>
                <a:solidFill>
                  <a:srgbClr val="625AE3"/>
                </a:solidFill>
                <a:latin typeface="Times New Roman" panose="02020603050405020304" charset="0"/>
                <a:ea typeface="Times New Roman" panose="02020603050405020304" charset="0"/>
              </a:rPr>
              <a:t>Thai market</a:t>
            </a:r>
            <a:endParaRPr>
              <a:solidFill>
                <a:srgbClr val="625AE3"/>
              </a:solidFill>
              <a:latin typeface="Times New Roman" panose="02020603050405020304" charset="0"/>
              <a:ea typeface="Times New Roman" panose="02020603050405020304" charset="0"/>
            </a:endParaRPr>
          </a:p>
        </p:txBody>
      </p:sp>
      <p:sp>
        <p:nvSpPr>
          <p:cNvPr id="531" name="TOP2：drpongshop"/>
          <p:cNvSpPr/>
          <p:nvPr/>
        </p:nvSpPr>
        <p:spPr>
          <a:xfrm>
            <a:off x="3720070" y="2984500"/>
            <a:ext cx="8063427" cy="895947"/>
          </a:xfrm>
          <a:prstGeom prst="roundRect">
            <a:avLst>
              <a:gd name="adj" fmla="val 0"/>
            </a:avLst>
          </a:prstGeom>
          <a:solidFill>
            <a:srgbClr val="6559E9">
              <a:alpha val="74433"/>
            </a:srgbClr>
          </a:solidFill>
          <a:ln w="12700">
            <a:miter lim="400000"/>
          </a:ln>
        </p:spPr>
        <p:txBody>
          <a:bodyPr lIns="228600" tIns="228600" rIns="228600" bIns="228600" anchor="ctr"/>
          <a:lstStyle>
            <a:lvl1pPr algn="ctr" defTabSz="1134745">
              <a:lnSpc>
                <a:spcPct val="100000"/>
              </a:lnSpc>
              <a:spcBef>
                <a:spcPts val="0"/>
              </a:spcBef>
              <a:defRPr sz="28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TOP</a:t>
            </a:r>
            <a:r>
              <a:rPr lang="en-US">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a:latin typeface="Times New Roman" panose="02020603050405020304" charset="0"/>
                <a:ea typeface="Times New Roman" panose="02020603050405020304" charset="0"/>
                <a:cs typeface="Times New Roman" panose="02020603050405020304" charset="0"/>
                <a:sym typeface="Times New Roman" panose="02020603050405020304" charset="0"/>
              </a:rPr>
              <a:t>2：drpongshop</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grpSp>
        <p:nvGrpSpPr>
          <p:cNvPr id="548" name="成组"/>
          <p:cNvGrpSpPr/>
          <p:nvPr/>
        </p:nvGrpSpPr>
        <p:grpSpPr>
          <a:xfrm>
            <a:off x="1525521" y="10528300"/>
            <a:ext cx="10283960" cy="6659602"/>
            <a:chOff x="0" y="0"/>
            <a:chExt cx="10283958" cy="6659601"/>
          </a:xfrm>
        </p:grpSpPr>
        <p:sp>
          <p:nvSpPr>
            <p:cNvPr id="532" name="圆角矩形"/>
            <p:cNvSpPr/>
            <p:nvPr/>
          </p:nvSpPr>
          <p:spPr>
            <a:xfrm>
              <a:off x="828980" y="3021274"/>
              <a:ext cx="9454978" cy="1645142"/>
            </a:xfrm>
            <a:prstGeom prst="roundRect">
              <a:avLst>
                <a:gd name="adj" fmla="val 11580"/>
              </a:avLst>
            </a:prstGeom>
            <a:solidFill>
              <a:srgbClr val="D5D5D5">
                <a:alpha val="45705"/>
              </a:srgbClr>
            </a:solidFill>
            <a:ln w="12700" cap="flat">
              <a:noFill/>
              <a:miter lim="400000"/>
            </a:ln>
            <a:effectLst/>
          </p:spPr>
          <p:txBody>
            <a:bodyPr wrap="square" lIns="8790" tIns="8790" rIns="8790" bIns="8790" numCol="1" anchor="ctr">
              <a:noAutofit/>
            </a:bodyP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533" name="圆角矩形"/>
            <p:cNvSpPr/>
            <p:nvPr/>
          </p:nvSpPr>
          <p:spPr>
            <a:xfrm>
              <a:off x="828980" y="5001775"/>
              <a:ext cx="9454978" cy="1645142"/>
            </a:xfrm>
            <a:prstGeom prst="roundRect">
              <a:avLst>
                <a:gd name="adj" fmla="val 11580"/>
              </a:avLst>
            </a:prstGeom>
            <a:solidFill>
              <a:srgbClr val="D5D5D5">
                <a:alpha val="45705"/>
              </a:srgbClr>
            </a:solidFill>
            <a:ln w="12700" cap="flat">
              <a:noFill/>
              <a:miter lim="400000"/>
            </a:ln>
            <a:effectLst/>
          </p:spPr>
          <p:txBody>
            <a:bodyPr wrap="square" lIns="8790" tIns="8790" rIns="8790" bIns="8790" numCol="1" anchor="ctr">
              <a:noAutofit/>
            </a:bodyP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534" name="圆角矩形"/>
            <p:cNvSpPr/>
            <p:nvPr/>
          </p:nvSpPr>
          <p:spPr>
            <a:xfrm>
              <a:off x="828980" y="1034432"/>
              <a:ext cx="9454978" cy="1645142"/>
            </a:xfrm>
            <a:prstGeom prst="roundRect">
              <a:avLst>
                <a:gd name="adj" fmla="val 11580"/>
              </a:avLst>
            </a:prstGeom>
            <a:solidFill>
              <a:srgbClr val="D5D5D5">
                <a:alpha val="45705"/>
              </a:srgbClr>
            </a:solidFill>
            <a:ln w="12700" cap="flat">
              <a:noFill/>
              <a:miter lim="400000"/>
            </a:ln>
            <a:effectLst/>
          </p:spPr>
          <p:txBody>
            <a:bodyPr wrap="square" lIns="8790" tIns="8790" rIns="8790" bIns="8790" numCol="1" anchor="ctr">
              <a:noAutofit/>
            </a:bodyP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pic>
          <p:nvPicPr>
            <p:cNvPr id="535" name="已粘贴的影片.png" descr="已粘贴的影片.png"/>
            <p:cNvPicPr>
              <a:picLocks noChangeAspect="1"/>
            </p:cNvPicPr>
            <p:nvPr/>
          </p:nvPicPr>
          <p:blipFill>
            <a:blip r:embed="rId2"/>
            <a:srcRect l="14" r="5"/>
            <a:stretch>
              <a:fillRect/>
            </a:stretch>
          </p:blipFill>
          <p:spPr>
            <a:xfrm>
              <a:off x="3175" y="3024449"/>
              <a:ext cx="1649016" cy="1649341"/>
            </a:xfrm>
            <a:custGeom>
              <a:avLst/>
              <a:gdLst/>
              <a:ahLst/>
              <a:cxnLst>
                <a:cxn ang="0">
                  <a:pos x="wd2" y="hd2"/>
                </a:cxn>
                <a:cxn ang="5400000">
                  <a:pos x="wd2" y="hd2"/>
                </a:cxn>
                <a:cxn ang="10800000">
                  <a:pos x="wd2" y="hd2"/>
                </a:cxn>
                <a:cxn ang="16200000">
                  <a:pos x="wd2" y="hd2"/>
                </a:cxn>
              </a:cxnLst>
              <a:rect l="0" t="0" r="r" b="b"/>
              <a:pathLst>
                <a:path w="21600" h="21600" extrusionOk="0">
                  <a:moveTo>
                    <a:pt x="4637" y="0"/>
                  </a:moveTo>
                  <a:cubicBezTo>
                    <a:pt x="3276" y="0"/>
                    <a:pt x="2463" y="1"/>
                    <a:pt x="1918" y="229"/>
                  </a:cubicBezTo>
                  <a:cubicBezTo>
                    <a:pt x="1134" y="514"/>
                    <a:pt x="514" y="1133"/>
                    <a:pt x="229" y="1918"/>
                  </a:cubicBezTo>
                  <a:cubicBezTo>
                    <a:pt x="1" y="2462"/>
                    <a:pt x="0" y="3275"/>
                    <a:pt x="0" y="4636"/>
                  </a:cubicBezTo>
                  <a:lnTo>
                    <a:pt x="0" y="16964"/>
                  </a:lnTo>
                  <a:cubicBezTo>
                    <a:pt x="0" y="18325"/>
                    <a:pt x="1" y="19138"/>
                    <a:pt x="229" y="19682"/>
                  </a:cubicBezTo>
                  <a:cubicBezTo>
                    <a:pt x="514" y="20467"/>
                    <a:pt x="1134" y="21086"/>
                    <a:pt x="1918" y="21371"/>
                  </a:cubicBezTo>
                  <a:cubicBezTo>
                    <a:pt x="2463" y="21599"/>
                    <a:pt x="3276" y="21600"/>
                    <a:pt x="4637" y="21600"/>
                  </a:cubicBezTo>
                  <a:lnTo>
                    <a:pt x="16963" y="21600"/>
                  </a:lnTo>
                  <a:cubicBezTo>
                    <a:pt x="18324" y="21600"/>
                    <a:pt x="19137" y="21599"/>
                    <a:pt x="19682" y="21371"/>
                  </a:cubicBezTo>
                  <a:cubicBezTo>
                    <a:pt x="20466" y="21086"/>
                    <a:pt x="21086" y="20467"/>
                    <a:pt x="21371" y="19682"/>
                  </a:cubicBezTo>
                  <a:cubicBezTo>
                    <a:pt x="21599" y="19138"/>
                    <a:pt x="21600" y="18325"/>
                    <a:pt x="21600" y="16964"/>
                  </a:cubicBezTo>
                  <a:lnTo>
                    <a:pt x="21600" y="4636"/>
                  </a:lnTo>
                  <a:cubicBezTo>
                    <a:pt x="21600" y="3275"/>
                    <a:pt x="21599" y="2462"/>
                    <a:pt x="21371" y="1918"/>
                  </a:cubicBezTo>
                  <a:cubicBezTo>
                    <a:pt x="21086" y="1133"/>
                    <a:pt x="20466" y="514"/>
                    <a:pt x="19682" y="229"/>
                  </a:cubicBezTo>
                  <a:cubicBezTo>
                    <a:pt x="19137" y="1"/>
                    <a:pt x="18324" y="0"/>
                    <a:pt x="16963" y="0"/>
                  </a:cubicBezTo>
                  <a:lnTo>
                    <a:pt x="4637" y="0"/>
                  </a:lnTo>
                  <a:close/>
                </a:path>
              </a:pathLst>
            </a:custGeom>
            <a:ln w="6350" cap="flat">
              <a:solidFill>
                <a:srgbClr val="8979AF"/>
              </a:solidFill>
              <a:prstDash val="solid"/>
              <a:miter lim="400000"/>
              <a:headEnd/>
              <a:tailEnd/>
            </a:ln>
            <a:effectLst/>
          </p:spPr>
        </p:pic>
        <p:pic>
          <p:nvPicPr>
            <p:cNvPr id="536" name="已粘贴的影片.png" descr="已粘贴的影片.png"/>
            <p:cNvPicPr>
              <a:picLocks noChangeAspect="1"/>
            </p:cNvPicPr>
            <p:nvPr/>
          </p:nvPicPr>
          <p:blipFill>
            <a:blip r:embed="rId3"/>
            <a:srcRect l="14" r="5"/>
            <a:stretch>
              <a:fillRect/>
            </a:stretch>
          </p:blipFill>
          <p:spPr>
            <a:xfrm>
              <a:off x="3175" y="5010260"/>
              <a:ext cx="1649016" cy="1649341"/>
            </a:xfrm>
            <a:custGeom>
              <a:avLst/>
              <a:gdLst/>
              <a:ahLst/>
              <a:cxnLst>
                <a:cxn ang="0">
                  <a:pos x="wd2" y="hd2"/>
                </a:cxn>
                <a:cxn ang="5400000">
                  <a:pos x="wd2" y="hd2"/>
                </a:cxn>
                <a:cxn ang="10800000">
                  <a:pos x="wd2" y="hd2"/>
                </a:cxn>
                <a:cxn ang="16200000">
                  <a:pos x="wd2" y="hd2"/>
                </a:cxn>
              </a:cxnLst>
              <a:rect l="0" t="0" r="r" b="b"/>
              <a:pathLst>
                <a:path w="21600" h="21600" extrusionOk="0">
                  <a:moveTo>
                    <a:pt x="4637" y="0"/>
                  </a:moveTo>
                  <a:cubicBezTo>
                    <a:pt x="3276" y="0"/>
                    <a:pt x="2463" y="1"/>
                    <a:pt x="1918" y="229"/>
                  </a:cubicBezTo>
                  <a:cubicBezTo>
                    <a:pt x="1134" y="514"/>
                    <a:pt x="514" y="1133"/>
                    <a:pt x="229" y="1918"/>
                  </a:cubicBezTo>
                  <a:cubicBezTo>
                    <a:pt x="1" y="2462"/>
                    <a:pt x="0" y="3275"/>
                    <a:pt x="0" y="4636"/>
                  </a:cubicBezTo>
                  <a:lnTo>
                    <a:pt x="0" y="16964"/>
                  </a:lnTo>
                  <a:cubicBezTo>
                    <a:pt x="0" y="18325"/>
                    <a:pt x="1" y="19138"/>
                    <a:pt x="229" y="19682"/>
                  </a:cubicBezTo>
                  <a:cubicBezTo>
                    <a:pt x="514" y="20467"/>
                    <a:pt x="1134" y="21086"/>
                    <a:pt x="1918" y="21371"/>
                  </a:cubicBezTo>
                  <a:cubicBezTo>
                    <a:pt x="2463" y="21599"/>
                    <a:pt x="3276" y="21600"/>
                    <a:pt x="4637" y="21600"/>
                  </a:cubicBezTo>
                  <a:lnTo>
                    <a:pt x="16963" y="21600"/>
                  </a:lnTo>
                  <a:cubicBezTo>
                    <a:pt x="18324" y="21600"/>
                    <a:pt x="19137" y="21599"/>
                    <a:pt x="19682" y="21371"/>
                  </a:cubicBezTo>
                  <a:cubicBezTo>
                    <a:pt x="20466" y="21086"/>
                    <a:pt x="21086" y="20467"/>
                    <a:pt x="21371" y="19682"/>
                  </a:cubicBezTo>
                  <a:cubicBezTo>
                    <a:pt x="21599" y="19138"/>
                    <a:pt x="21600" y="18325"/>
                    <a:pt x="21600" y="16964"/>
                  </a:cubicBezTo>
                  <a:lnTo>
                    <a:pt x="21600" y="4636"/>
                  </a:lnTo>
                  <a:cubicBezTo>
                    <a:pt x="21600" y="3275"/>
                    <a:pt x="21599" y="2462"/>
                    <a:pt x="21371" y="1918"/>
                  </a:cubicBezTo>
                  <a:cubicBezTo>
                    <a:pt x="21086" y="1133"/>
                    <a:pt x="20466" y="514"/>
                    <a:pt x="19682" y="229"/>
                  </a:cubicBezTo>
                  <a:cubicBezTo>
                    <a:pt x="19137" y="1"/>
                    <a:pt x="18324" y="0"/>
                    <a:pt x="16963" y="0"/>
                  </a:cubicBezTo>
                  <a:lnTo>
                    <a:pt x="4637" y="0"/>
                  </a:lnTo>
                  <a:close/>
                </a:path>
              </a:pathLst>
            </a:custGeom>
            <a:ln w="6350" cap="flat">
              <a:solidFill>
                <a:srgbClr val="8979AF"/>
              </a:solidFill>
              <a:prstDash val="solid"/>
              <a:miter lim="400000"/>
              <a:headEnd/>
              <a:tailEnd/>
            </a:ln>
            <a:effectLst/>
          </p:spPr>
        </p:pic>
        <p:pic>
          <p:nvPicPr>
            <p:cNvPr id="537" name="已粘贴的影片.png" descr="已粘贴的影片.png"/>
            <p:cNvPicPr>
              <a:picLocks noChangeAspect="1"/>
            </p:cNvPicPr>
            <p:nvPr/>
          </p:nvPicPr>
          <p:blipFill>
            <a:blip r:embed="rId4"/>
            <a:srcRect l="14" r="5"/>
            <a:stretch>
              <a:fillRect/>
            </a:stretch>
          </p:blipFill>
          <p:spPr>
            <a:xfrm>
              <a:off x="3175" y="1032295"/>
              <a:ext cx="1649016" cy="1649342"/>
            </a:xfrm>
            <a:custGeom>
              <a:avLst/>
              <a:gdLst/>
              <a:ahLst/>
              <a:cxnLst>
                <a:cxn ang="0">
                  <a:pos x="wd2" y="hd2"/>
                </a:cxn>
                <a:cxn ang="5400000">
                  <a:pos x="wd2" y="hd2"/>
                </a:cxn>
                <a:cxn ang="10800000">
                  <a:pos x="wd2" y="hd2"/>
                </a:cxn>
                <a:cxn ang="16200000">
                  <a:pos x="wd2" y="hd2"/>
                </a:cxn>
              </a:cxnLst>
              <a:rect l="0" t="0" r="r" b="b"/>
              <a:pathLst>
                <a:path w="21600" h="21600" extrusionOk="0">
                  <a:moveTo>
                    <a:pt x="4637" y="0"/>
                  </a:moveTo>
                  <a:cubicBezTo>
                    <a:pt x="3276" y="0"/>
                    <a:pt x="2463" y="1"/>
                    <a:pt x="1918" y="229"/>
                  </a:cubicBezTo>
                  <a:cubicBezTo>
                    <a:pt x="1134" y="514"/>
                    <a:pt x="514" y="1133"/>
                    <a:pt x="229" y="1918"/>
                  </a:cubicBezTo>
                  <a:cubicBezTo>
                    <a:pt x="1" y="2462"/>
                    <a:pt x="0" y="3275"/>
                    <a:pt x="0" y="4636"/>
                  </a:cubicBezTo>
                  <a:lnTo>
                    <a:pt x="0" y="16964"/>
                  </a:lnTo>
                  <a:cubicBezTo>
                    <a:pt x="0" y="18325"/>
                    <a:pt x="1" y="19138"/>
                    <a:pt x="229" y="19682"/>
                  </a:cubicBezTo>
                  <a:cubicBezTo>
                    <a:pt x="514" y="20467"/>
                    <a:pt x="1134" y="21086"/>
                    <a:pt x="1918" y="21371"/>
                  </a:cubicBezTo>
                  <a:cubicBezTo>
                    <a:pt x="2463" y="21599"/>
                    <a:pt x="3276" y="21600"/>
                    <a:pt x="4637" y="21600"/>
                  </a:cubicBezTo>
                  <a:lnTo>
                    <a:pt x="16963" y="21600"/>
                  </a:lnTo>
                  <a:cubicBezTo>
                    <a:pt x="18324" y="21600"/>
                    <a:pt x="19137" y="21599"/>
                    <a:pt x="19682" y="21371"/>
                  </a:cubicBezTo>
                  <a:cubicBezTo>
                    <a:pt x="20466" y="21086"/>
                    <a:pt x="21086" y="20467"/>
                    <a:pt x="21371" y="19682"/>
                  </a:cubicBezTo>
                  <a:cubicBezTo>
                    <a:pt x="21599" y="19138"/>
                    <a:pt x="21600" y="18325"/>
                    <a:pt x="21600" y="16964"/>
                  </a:cubicBezTo>
                  <a:lnTo>
                    <a:pt x="21600" y="4636"/>
                  </a:lnTo>
                  <a:cubicBezTo>
                    <a:pt x="21600" y="3275"/>
                    <a:pt x="21599" y="2462"/>
                    <a:pt x="21371" y="1918"/>
                  </a:cubicBezTo>
                  <a:cubicBezTo>
                    <a:pt x="21086" y="1133"/>
                    <a:pt x="20466" y="514"/>
                    <a:pt x="19682" y="229"/>
                  </a:cubicBezTo>
                  <a:cubicBezTo>
                    <a:pt x="19137" y="1"/>
                    <a:pt x="18324" y="0"/>
                    <a:pt x="16963" y="0"/>
                  </a:cubicBezTo>
                  <a:lnTo>
                    <a:pt x="4637" y="0"/>
                  </a:lnTo>
                  <a:close/>
                </a:path>
              </a:pathLst>
            </a:custGeom>
            <a:ln w="6350" cap="flat">
              <a:solidFill>
                <a:srgbClr val="8979AF"/>
              </a:solidFill>
              <a:prstDash val="solid"/>
              <a:miter lim="400000"/>
              <a:headEnd/>
              <a:tailEnd/>
            </a:ln>
            <a:effectLst/>
          </p:spPr>
        </p:pic>
        <p:sp>
          <p:nvSpPr>
            <p:cNvPr id="538" name="价格：฿167.17…"/>
            <p:cNvSpPr txBox="1"/>
            <p:nvPr/>
          </p:nvSpPr>
          <p:spPr>
            <a:xfrm>
              <a:off x="2194560" y="1411605"/>
              <a:ext cx="7482839" cy="1123950"/>
            </a:xfrm>
            <a:prstGeom prst="rect">
              <a:avLst/>
            </a:prstGeom>
            <a:noFill/>
            <a:ln w="12700" cap="flat">
              <a:noFill/>
              <a:miter lim="400000"/>
            </a:ln>
            <a:effectLst/>
          </p:spPr>
          <p:txBody>
            <a:bodyPr wrap="square" lIns="8790" tIns="8790" rIns="8790" bIns="8790" numCol="1" anchor="t">
              <a:spAutoFit/>
            </a:bodyPr>
            <a:lstStyle/>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Price: ฿167.17       Number of influencers: 54</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30-day sales volume: 29.1k</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The sales volume in the last month has steadily increased.</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540" name="遮瑕膏"/>
            <p:cNvSpPr/>
            <p:nvPr/>
          </p:nvSpPr>
          <p:spPr>
            <a:xfrm>
              <a:off x="4257712" y="838256"/>
              <a:ext cx="2143959" cy="499209"/>
            </a:xfrm>
            <a:prstGeom prst="rect">
              <a:avLst/>
            </a:prstGeom>
            <a:solidFill>
              <a:srgbClr val="F5BFC3"/>
            </a:solidFill>
            <a:ln w="12700" cap="flat">
              <a:noFill/>
              <a:miter lim="400000"/>
            </a:ln>
            <a:effectLst/>
          </p:spPr>
          <p:txBody>
            <a:bodyPr wrap="square" lIns="0" tIns="0" rIns="0" bIns="0" numCol="1" anchor="ctr">
              <a:noAutofit/>
            </a:bodyPr>
            <a:lstStyle>
              <a:lvl1pPr algn="ctr">
                <a:lnSpc>
                  <a:spcPct val="100000"/>
                </a:lnSpc>
                <a:spcBef>
                  <a:spcPts val="0"/>
                </a:spcBef>
                <a:defRPr sz="24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Concealer</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541" name="膳食补充剂"/>
            <p:cNvSpPr/>
            <p:nvPr/>
          </p:nvSpPr>
          <p:spPr>
            <a:xfrm>
              <a:off x="4257674" y="2835910"/>
              <a:ext cx="2143760" cy="570865"/>
            </a:xfrm>
            <a:prstGeom prst="rect">
              <a:avLst/>
            </a:prstGeom>
            <a:solidFill>
              <a:srgbClr val="F5BFC3"/>
            </a:solidFill>
            <a:ln w="12700" cap="flat">
              <a:noFill/>
              <a:miter lim="400000"/>
            </a:ln>
            <a:effectLst/>
          </p:spPr>
          <p:txBody>
            <a:bodyPr wrap="square" lIns="0" tIns="0" rIns="0" bIns="0" numCol="1" anchor="ctr">
              <a:noAutofit/>
            </a:bodyPr>
            <a:lstStyle>
              <a:lvl1pPr algn="ctr">
                <a:lnSpc>
                  <a:spcPct val="100000"/>
                </a:lnSpc>
                <a:spcBef>
                  <a:spcPts val="0"/>
                </a:spcBef>
                <a:defRPr sz="24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pPr>
                <a:lnSpc>
                  <a:spcPct val="70000"/>
                </a:lnSpc>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Dietary supplement</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542" name="精华液"/>
            <p:cNvSpPr/>
            <p:nvPr/>
          </p:nvSpPr>
          <p:spPr>
            <a:xfrm>
              <a:off x="4257712" y="4817839"/>
              <a:ext cx="2143959" cy="499209"/>
            </a:xfrm>
            <a:prstGeom prst="rect">
              <a:avLst/>
            </a:prstGeom>
            <a:solidFill>
              <a:srgbClr val="F5BFC3"/>
            </a:solidFill>
            <a:ln w="12700" cap="flat">
              <a:noFill/>
              <a:miter lim="400000"/>
            </a:ln>
            <a:effectLst/>
          </p:spPr>
          <p:txBody>
            <a:bodyPr wrap="square" lIns="0" tIns="0" rIns="0" bIns="0" numCol="1" anchor="ctr">
              <a:noAutofit/>
            </a:bodyPr>
            <a:lstStyle>
              <a:lvl1pPr algn="ctr">
                <a:lnSpc>
                  <a:spcPct val="100000"/>
                </a:lnSpc>
                <a:spcBef>
                  <a:spcPts val="0"/>
                </a:spcBef>
                <a:defRPr sz="24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Essence</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543" name="价格：฿377.51…"/>
            <p:cNvSpPr txBox="1"/>
            <p:nvPr/>
          </p:nvSpPr>
          <p:spPr>
            <a:xfrm>
              <a:off x="2194560" y="3288030"/>
              <a:ext cx="7980678" cy="1493520"/>
            </a:xfrm>
            <a:prstGeom prst="rect">
              <a:avLst/>
            </a:prstGeom>
            <a:noFill/>
            <a:ln w="12700" cap="flat">
              <a:noFill/>
              <a:miter lim="400000"/>
            </a:ln>
            <a:effectLst/>
          </p:spPr>
          <p:txBody>
            <a:bodyPr wrap="square" lIns="8790" tIns="8790" rIns="8790" bIns="8790" numCol="1" anchor="t">
              <a:spAutoFit/>
            </a:bodyPr>
            <a:lstStyle/>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Price: ฿377.51       Number of influencers: 76</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30-day sales volume: 19.1k</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The product sales volume is highly correlated with the number of videos.</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545" name="价格：฿369.46…"/>
            <p:cNvSpPr txBox="1"/>
            <p:nvPr/>
          </p:nvSpPr>
          <p:spPr>
            <a:xfrm>
              <a:off x="2194560" y="5364479"/>
              <a:ext cx="7980678" cy="1212850"/>
            </a:xfrm>
            <a:prstGeom prst="rect">
              <a:avLst/>
            </a:prstGeom>
            <a:noFill/>
            <a:ln w="12700" cap="flat">
              <a:noFill/>
              <a:miter lim="400000"/>
            </a:ln>
            <a:effectLst/>
          </p:spPr>
          <p:txBody>
            <a:bodyPr wrap="square" lIns="8790" tIns="8790" rIns="8790" bIns="8790" numCol="1" anchor="t">
              <a:noAutofit/>
            </a:bodyPr>
            <a:lstStyle/>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Price: ฿369.46       Number of influencers: 67</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30-day sales volume: 17.2k</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The increase in videos drives the rapid growth of sales volume.</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546" name="带货达人数：67…"/>
            <p:cNvSpPr txBox="1"/>
            <p:nvPr/>
          </p:nvSpPr>
          <p:spPr>
            <a:xfrm>
              <a:off x="5433119" y="5534775"/>
              <a:ext cx="4742005" cy="385445"/>
            </a:xfrm>
            <a:prstGeom prst="rect">
              <a:avLst/>
            </a:prstGeom>
            <a:noFill/>
            <a:ln w="12700" cap="flat">
              <a:noFill/>
              <a:miter lim="400000"/>
            </a:ln>
            <a:effectLst/>
          </p:spPr>
          <p:txBody>
            <a:bodyPr wrap="square" lIns="8790" tIns="8790" rIns="8790" bIns="8790" numCol="1" anchor="t">
              <a:spAutoFit/>
            </a:bodyPr>
            <a:lstStyle/>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547" name="近30天热销产品top3"/>
            <p:cNvSpPr/>
            <p:nvPr/>
          </p:nvSpPr>
          <p:spPr>
            <a:xfrm>
              <a:off x="0" y="0"/>
              <a:ext cx="10283958" cy="763625"/>
            </a:xfrm>
            <a:prstGeom prst="rect">
              <a:avLst/>
            </a:prstGeom>
            <a:solidFill>
              <a:srgbClr val="8C83EF"/>
            </a:solidFill>
            <a:ln w="12700" cap="flat">
              <a:noFill/>
              <a:miter lim="400000"/>
            </a:ln>
            <a:effectLst/>
          </p:spPr>
          <p:txBody>
            <a:bodyPr wrap="square" lIns="8790" tIns="8790" rIns="8790" bIns="8790" numCol="1" anchor="ctr">
              <a:noAutofit/>
            </a:bodyPr>
            <a:lstStyle>
              <a:lvl1pPr algn="ctr" defTabSz="1134745">
                <a:lnSpc>
                  <a:spcPct val="100000"/>
                </a:lnSpc>
                <a:spcBef>
                  <a:spcPts val="0"/>
                </a:spcBef>
                <a:defRPr sz="28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Top 3 best-selling products in the recent 30 days</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grpSp>
      <p:pic>
        <p:nvPicPr>
          <p:cNvPr id="549" name="已粘贴的影片.png" descr="已粘贴的影片.png"/>
          <p:cNvPicPr>
            <a:picLocks noChangeAspect="1"/>
          </p:cNvPicPr>
          <p:nvPr/>
        </p:nvPicPr>
        <p:blipFill>
          <a:blip r:embed="rId5"/>
          <a:srcRect t="158" b="158"/>
          <a:stretch>
            <a:fillRect/>
          </a:stretch>
        </p:blipFill>
        <p:spPr>
          <a:xfrm>
            <a:off x="1866086" y="2685948"/>
            <a:ext cx="1498697" cy="1493938"/>
          </a:xfrm>
          <a:prstGeom prst="rect">
            <a:avLst/>
          </a:prstGeom>
          <a:ln w="3175">
            <a:miter lim="400000"/>
            <a:headEnd/>
            <a:tailEnd/>
          </a:ln>
        </p:spPr>
      </p:pic>
      <p:grpSp>
        <p:nvGrpSpPr>
          <p:cNvPr id="555" name="成组"/>
          <p:cNvGrpSpPr/>
          <p:nvPr/>
        </p:nvGrpSpPr>
        <p:grpSpPr>
          <a:xfrm>
            <a:off x="1277767" y="6502400"/>
            <a:ext cx="10779467" cy="3758312"/>
            <a:chOff x="0" y="0"/>
            <a:chExt cx="10779466" cy="3758311"/>
          </a:xfrm>
        </p:grpSpPr>
        <p:sp>
          <p:nvSpPr>
            <p:cNvPr id="550" name="销售渠道分布"/>
            <p:cNvSpPr txBox="1"/>
            <p:nvPr/>
          </p:nvSpPr>
          <p:spPr>
            <a:xfrm>
              <a:off x="36369" y="124849"/>
              <a:ext cx="3630295" cy="385445"/>
            </a:xfrm>
            <a:prstGeom prst="rect">
              <a:avLst/>
            </a:prstGeom>
            <a:noFill/>
            <a:ln w="12700" cap="flat">
              <a:noFill/>
              <a:miter lim="400000"/>
            </a:ln>
            <a:effectLst/>
          </p:spPr>
          <p:txBody>
            <a:bodyPr wrap="none" lIns="8790" tIns="8790" rIns="8790" bIns="8790" numCol="1" anchor="ctr">
              <a:spAutoFit/>
            </a:bodyPr>
            <a:lstStyle>
              <a:lvl1pPr algn="ctr" defTabSz="1134745">
                <a:lnSpc>
                  <a:spcPct val="100000"/>
                </a:lnSpc>
                <a:spcBef>
                  <a:spcPts val="0"/>
                </a:spcBef>
                <a:defRPr sz="2400">
                  <a:latin typeface="Source Han Sans CN Bold Bold"/>
                  <a:ea typeface="Source Han Sans CN Bold Bold"/>
                  <a:cs typeface="Source Han Sans CN Bold Bold"/>
                  <a:sym typeface="Source Han Sans CN Bold Bold"/>
                </a:defRPr>
              </a:lvl1pPr>
            </a:lstStyle>
            <a:p>
              <a:pPr algn="ctr"/>
              <a:r>
                <a:rPr>
                  <a:solidFill>
                    <a:srgbClr val="625AE3"/>
                  </a:solidFill>
                  <a:latin typeface="Times New Roman" panose="02020603050405020304" charset="0"/>
                  <a:ea typeface="Times New Roman" panose="02020603050405020304" charset="0"/>
                </a:rPr>
                <a:t>Distribution of sales channels</a:t>
              </a:r>
              <a:endParaRPr>
                <a:solidFill>
                  <a:srgbClr val="625AE3"/>
                </a:solidFill>
                <a:latin typeface="Times New Roman" panose="02020603050405020304" charset="0"/>
                <a:ea typeface="Times New Roman" panose="02020603050405020304" charset="0"/>
              </a:endParaRPr>
            </a:p>
          </p:txBody>
        </p:sp>
        <p:sp>
          <p:nvSpPr>
            <p:cNvPr id="551" name="带货视频趋势"/>
            <p:cNvSpPr txBox="1"/>
            <p:nvPr/>
          </p:nvSpPr>
          <p:spPr>
            <a:xfrm>
              <a:off x="5899614" y="130844"/>
              <a:ext cx="2809240" cy="385445"/>
            </a:xfrm>
            <a:prstGeom prst="rect">
              <a:avLst/>
            </a:prstGeom>
            <a:noFill/>
            <a:ln w="12700" cap="flat">
              <a:noFill/>
              <a:miter lim="400000"/>
            </a:ln>
            <a:effectLst/>
          </p:spPr>
          <p:txBody>
            <a:bodyPr wrap="none" lIns="8790" tIns="8790" rIns="8790" bIns="8790" numCol="1" anchor="ctr">
              <a:spAutoFit/>
            </a:bodyPr>
            <a:lstStyle>
              <a:lvl1pPr algn="ctr" defTabSz="1134745">
                <a:lnSpc>
                  <a:spcPct val="100000"/>
                </a:lnSpc>
                <a:spcBef>
                  <a:spcPts val="0"/>
                </a:spcBef>
                <a:defRPr sz="2400">
                  <a:latin typeface="Source Han Sans CN Bold Bold"/>
                  <a:ea typeface="Source Han Sans CN Bold Bold"/>
                  <a:cs typeface="Source Han Sans CN Bold Bold"/>
                  <a:sym typeface="Source Han Sans CN Bold Bold"/>
                </a:defRPr>
              </a:lvl1pPr>
            </a:lstStyle>
            <a:p>
              <a:pPr algn="ctr"/>
              <a:r>
                <a:rPr>
                  <a:solidFill>
                    <a:srgbClr val="625AE3"/>
                  </a:solidFill>
                  <a:latin typeface="Times New Roman" panose="02020603050405020304" charset="0"/>
                  <a:ea typeface="Times New Roman" panose="02020603050405020304" charset="0"/>
                </a:rPr>
                <a:t>Related Videos Trends</a:t>
              </a:r>
              <a:endParaRPr>
                <a:solidFill>
                  <a:srgbClr val="625AE3"/>
                </a:solidFill>
                <a:latin typeface="Times New Roman" panose="02020603050405020304" charset="0"/>
                <a:ea typeface="Times New Roman" panose="02020603050405020304" charset="0"/>
              </a:endParaRPr>
            </a:p>
          </p:txBody>
        </p:sp>
        <p:sp>
          <p:nvSpPr>
            <p:cNvPr id="552" name="矩形"/>
            <p:cNvSpPr/>
            <p:nvPr/>
          </p:nvSpPr>
          <p:spPr>
            <a:xfrm>
              <a:off x="0" y="0"/>
              <a:ext cx="10779466" cy="3758311"/>
            </a:xfrm>
            <a:prstGeom prst="rect">
              <a:avLst/>
            </a:prstGeom>
            <a:noFill/>
            <a:ln w="9525" cap="flat">
              <a:noFill/>
              <a:prstDash val="solid"/>
              <a:miter lim="400000"/>
            </a:ln>
            <a:effectLst/>
          </p:spPr>
          <p:txBody>
            <a:bodyPr wrap="square" lIns="8790" tIns="8790" rIns="8790" bIns="8790" numCol="1" anchor="ctr">
              <a:noAutofit/>
            </a:bodyP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pic>
          <p:nvPicPr>
            <p:cNvPr id="553" name="已粘贴的影片.png" descr="已粘贴的影片.png"/>
            <p:cNvPicPr>
              <a:picLocks noChangeAspect="1"/>
            </p:cNvPicPr>
            <p:nvPr/>
          </p:nvPicPr>
          <p:blipFill>
            <a:blip r:embed="rId6"/>
            <a:srcRect t="7745" b="7745"/>
            <a:stretch>
              <a:fillRect/>
            </a:stretch>
          </p:blipFill>
          <p:spPr>
            <a:xfrm>
              <a:off x="3818877" y="902778"/>
              <a:ext cx="6604001" cy="2628901"/>
            </a:xfrm>
            <a:prstGeom prst="rect">
              <a:avLst/>
            </a:prstGeom>
            <a:ln w="3175" cap="flat">
              <a:noFill/>
              <a:miter lim="400000"/>
              <a:headEnd/>
              <a:tailEnd/>
            </a:ln>
            <a:effectLst/>
          </p:spPr>
        </p:pic>
        <p:graphicFrame>
          <p:nvGraphicFramePr>
            <p:cNvPr id="554" name="二维饼图"/>
            <p:cNvGraphicFramePr/>
            <p:nvPr/>
          </p:nvGraphicFramePr>
          <p:xfrm>
            <a:off x="456610" y="709342"/>
            <a:ext cx="2789812" cy="2789812"/>
          </p:xfrm>
          <a:graphic>
            <a:graphicData uri="http://schemas.openxmlformats.org/drawingml/2006/chart">
              <c:chart xmlns:c="http://schemas.openxmlformats.org/drawingml/2006/chart" xmlns:r="http://schemas.openxmlformats.org/officeDocument/2006/relationships" r:id="rId1"/>
            </a:graphicData>
          </a:graphic>
        </p:graphicFrame>
      </p:grpSp>
      <p:sp>
        <p:nvSpPr>
          <p:cNvPr id="556" name="商品价格分布在฿24.87-฿3.45K，平均价格为฿423.96。主要销售方式是视频带货，关联达人数3.7k，视频数11.7k，直播数6.3k。小店除美妆个护品类外，健康品类销售占比较高，热销商品中有一款是健康品类商品。"/>
          <p:cNvSpPr txBox="1"/>
          <p:nvPr/>
        </p:nvSpPr>
        <p:spPr>
          <a:xfrm>
            <a:off x="1634490" y="4027170"/>
            <a:ext cx="10288270" cy="2045970"/>
          </a:xfrm>
          <a:prstGeom prst="rect">
            <a:avLst/>
          </a:prstGeom>
          <a:ln w="12700">
            <a:miter lim="400000"/>
          </a:ln>
        </p:spPr>
        <p:txBody>
          <a:bodyPr wrap="square" lIns="8790" tIns="8790" rIns="8790" bIns="8790">
            <a:spAutoFit/>
          </a:bodyPr>
          <a:lstStyle>
            <a:lvl1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pPr>
              <a:lnSpc>
                <a:spcPct val="110000"/>
              </a:lnSpc>
              <a:spcAft>
                <a:spcPts val="0"/>
              </a:spcAft>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The product prices range from ฿24.87 to 3.45K, and the average price is ฿423.96. The main sales method is video promotion with goods, with 3.7k associated influencers, 11.7k videos, and 6.3k live broadcasts. In addition to the Beauty &amp; Personal Care category, the health category has a relatively high sales proportion in this shop, and there is a health category product among the best-selling products.</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48" name="文本框 47"/>
          <p:cNvSpPr txBox="1"/>
          <p:nvPr>
            <p:custDataLst>
              <p:tags r:id="rId7"/>
            </p:custDataLst>
          </p:nvPr>
        </p:nvSpPr>
        <p:spPr>
          <a:xfrm>
            <a:off x="2693035" y="17968595"/>
            <a:ext cx="2182495" cy="3365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8790" tIns="8790" rIns="8790" bIns="8790" numCol="1" spcCol="38100" rtlCol="0" anchor="ctr" forceAA="0">
            <a:noAutofit/>
          </a:bodyPr>
          <a:p>
            <a:pPr marL="0" marR="0" indent="0" algn="l" defTabSz="3352800" rtl="0" fontAlgn="auto" latinLnBrk="0" hangingPunct="0">
              <a:lnSpc>
                <a:spcPct val="90000"/>
              </a:lnSpc>
              <a:spcBef>
                <a:spcPts val="6100"/>
              </a:spcBef>
              <a:spcAft>
                <a:spcPts val="0"/>
              </a:spcAft>
              <a:buClrTx/>
              <a:buSzTx/>
              <a:buFontTx/>
              <a:buNone/>
            </a:pPr>
            <a:r>
              <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rPr>
              <a:t>https://echotik.ai</a:t>
            </a:r>
            <a:endPar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endParaRPr>
          </a:p>
        </p:txBody>
      </p:sp>
      <p:sp>
        <p:nvSpPr>
          <p:cNvPr id="174" name="Freeform 8"/>
          <p:cNvSpPr/>
          <p:nvPr>
            <p:custDataLst>
              <p:tags r:id="rId8"/>
            </p:custDataLst>
          </p:nvPr>
        </p:nvSpPr>
        <p:spPr>
          <a:xfrm>
            <a:off x="941705" y="17797145"/>
            <a:ext cx="1655445" cy="672465"/>
          </a:xfrm>
          <a:prstGeom prst="rect">
            <a:avLst/>
          </a:prstGeom>
          <a:blipFill>
            <a:blip r:embed="rId9"/>
            <a:stretch>
              <a:fillRect/>
            </a:stretch>
          </a:blipFill>
          <a:ln w="12700">
            <a:miter lim="400000"/>
          </a:ln>
        </p:spPr>
        <p:txBody>
          <a:bodyPr lIns="0" tIns="0" rIns="0" bIns="0"/>
          <a:p>
            <a:pPr defTabSz="1219200">
              <a:lnSpc>
                <a:spcPct val="100000"/>
              </a:lnSpc>
              <a:spcBef>
                <a:spcPts val="0"/>
              </a:spcBef>
              <a:defRPr sz="2400">
                <a:latin typeface="Calibri" panose="020F0502020204030204"/>
                <a:ea typeface="Calibri" panose="020F0502020204030204"/>
                <a:cs typeface="Calibri" panose="020F0502020204030204"/>
                <a:sym typeface="Calibri" panose="020F0502020204030204"/>
              </a:defRPr>
            </a:pPr>
            <a:endParaRPr>
              <a:latin typeface="Arial Rounded MT Bold" panose="020F0704030504030204" charset="0"/>
              <a:ea typeface="Arial Rounded MT Bold" panose="020F0704030504030204" charset="0"/>
              <a:cs typeface="Arial Rounded MT Bold" panose="020F0704030504030204" charset="0"/>
              <a:sym typeface="Arial Rounded MT Bold" panose="020F0704030504030204" charset="0"/>
            </a:endParaRPr>
          </a:p>
        </p:txBody>
      </p:sp>
      <p:pic>
        <p:nvPicPr>
          <p:cNvPr id="2" name="图片 1"/>
          <p:cNvPicPr>
            <a:picLocks noChangeAspect="1"/>
          </p:cNvPicPr>
          <p:nvPr>
            <p:custDataLst>
              <p:tags r:id="rId10"/>
            </p:custDataLst>
          </p:nvPr>
        </p:nvPicPr>
        <p:blipFill>
          <a:blip r:embed="rId11"/>
          <a:stretch>
            <a:fillRect/>
          </a:stretch>
        </p:blipFill>
        <p:spPr>
          <a:xfrm>
            <a:off x="3651250" y="8173085"/>
            <a:ext cx="1224280" cy="1111885"/>
          </a:xfrm>
          <a:prstGeom prst="rect">
            <a:avLst/>
          </a:prstGeom>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 name="泰国市场"/>
          <p:cNvSpPr txBox="1"/>
          <p:nvPr/>
        </p:nvSpPr>
        <p:spPr>
          <a:xfrm>
            <a:off x="1273004" y="1817058"/>
            <a:ext cx="1991360" cy="508635"/>
          </a:xfrm>
          <a:prstGeom prst="rect">
            <a:avLst/>
          </a:prstGeom>
          <a:ln w="12700">
            <a:miter lim="400000"/>
          </a:ln>
        </p:spPr>
        <p:txBody>
          <a:bodyPr wrap="none" lIns="8790" tIns="8790" rIns="8790" bIns="8790">
            <a:spAutoFit/>
          </a:bodyPr>
          <a:lstStyle>
            <a:lvl1pPr>
              <a:lnSpc>
                <a:spcPct val="100000"/>
              </a:lnSpc>
              <a:spcBef>
                <a:spcPts val="0"/>
              </a:spcBef>
              <a:defRPr sz="3200" u="sng">
                <a:latin typeface="Source Han Sans CN Bold Bold"/>
                <a:ea typeface="Source Han Sans CN Bold Bold"/>
                <a:cs typeface="Source Han Sans CN Bold Bold"/>
                <a:sym typeface="Source Han Sans CN Bold Bold"/>
              </a:defRPr>
            </a:lvl1pPr>
          </a:lstStyle>
          <a:p>
            <a:pPr algn="l"/>
            <a:r>
              <a:rPr>
                <a:solidFill>
                  <a:srgbClr val="625AE3"/>
                </a:solidFill>
                <a:latin typeface="Times New Roman" panose="02020603050405020304" charset="0"/>
                <a:ea typeface="Times New Roman" panose="02020603050405020304" charset="0"/>
              </a:rPr>
              <a:t>Thai market</a:t>
            </a:r>
            <a:endParaRPr>
              <a:solidFill>
                <a:srgbClr val="625AE3"/>
              </a:solidFill>
              <a:latin typeface="Times New Roman" panose="02020603050405020304" charset="0"/>
              <a:ea typeface="Times New Roman" panose="02020603050405020304" charset="0"/>
            </a:endParaRPr>
          </a:p>
        </p:txBody>
      </p:sp>
      <p:sp>
        <p:nvSpPr>
          <p:cNvPr id="559" name="TOP3：Madamefin"/>
          <p:cNvSpPr/>
          <p:nvPr/>
        </p:nvSpPr>
        <p:spPr>
          <a:xfrm>
            <a:off x="3720070" y="2984500"/>
            <a:ext cx="8063427" cy="895947"/>
          </a:xfrm>
          <a:prstGeom prst="roundRect">
            <a:avLst>
              <a:gd name="adj" fmla="val 4214"/>
            </a:avLst>
          </a:prstGeom>
          <a:solidFill>
            <a:srgbClr val="6559E9">
              <a:alpha val="74433"/>
            </a:srgbClr>
          </a:solidFill>
          <a:ln w="12700">
            <a:miter lim="400000"/>
          </a:ln>
        </p:spPr>
        <p:txBody>
          <a:bodyPr lIns="228600" tIns="228600" rIns="228600" bIns="228600" anchor="ctr"/>
          <a:lstStyle>
            <a:lvl1pPr algn="ctr" defTabSz="1134745">
              <a:lnSpc>
                <a:spcPct val="100000"/>
              </a:lnSpc>
              <a:spcBef>
                <a:spcPts val="0"/>
              </a:spcBef>
              <a:defRPr sz="28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TOP</a:t>
            </a:r>
            <a:r>
              <a:rPr lang="en-US">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a:latin typeface="Times New Roman" panose="02020603050405020304" charset="0"/>
                <a:ea typeface="Times New Roman" panose="02020603050405020304" charset="0"/>
                <a:cs typeface="Times New Roman" panose="02020603050405020304" charset="0"/>
                <a:sym typeface="Times New Roman" panose="02020603050405020304" charset="0"/>
              </a:rPr>
              <a:t>3：Madamefin</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grpSp>
        <p:nvGrpSpPr>
          <p:cNvPr id="576" name="成组"/>
          <p:cNvGrpSpPr/>
          <p:nvPr/>
        </p:nvGrpSpPr>
        <p:grpSpPr>
          <a:xfrm>
            <a:off x="1525521" y="10528300"/>
            <a:ext cx="10283960" cy="6659602"/>
            <a:chOff x="0" y="0"/>
            <a:chExt cx="10283958" cy="6659601"/>
          </a:xfrm>
        </p:grpSpPr>
        <p:sp>
          <p:nvSpPr>
            <p:cNvPr id="560" name="圆角矩形"/>
            <p:cNvSpPr/>
            <p:nvPr/>
          </p:nvSpPr>
          <p:spPr>
            <a:xfrm>
              <a:off x="828980" y="3021274"/>
              <a:ext cx="9454978" cy="1645142"/>
            </a:xfrm>
            <a:prstGeom prst="roundRect">
              <a:avLst>
                <a:gd name="adj" fmla="val 11580"/>
              </a:avLst>
            </a:prstGeom>
            <a:solidFill>
              <a:srgbClr val="D5D5D5">
                <a:alpha val="45705"/>
              </a:srgbClr>
            </a:solidFill>
            <a:ln w="12700" cap="flat">
              <a:noFill/>
              <a:miter lim="400000"/>
            </a:ln>
            <a:effectLst/>
          </p:spPr>
          <p:txBody>
            <a:bodyPr wrap="square" lIns="8790" tIns="8790" rIns="8790" bIns="8790" numCol="1" anchor="ctr">
              <a:noAutofit/>
            </a:bodyP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561" name="圆角矩形"/>
            <p:cNvSpPr/>
            <p:nvPr/>
          </p:nvSpPr>
          <p:spPr>
            <a:xfrm>
              <a:off x="828980" y="5001775"/>
              <a:ext cx="9454978" cy="1645142"/>
            </a:xfrm>
            <a:prstGeom prst="roundRect">
              <a:avLst>
                <a:gd name="adj" fmla="val 11580"/>
              </a:avLst>
            </a:prstGeom>
            <a:solidFill>
              <a:srgbClr val="D5D5D5">
                <a:alpha val="45705"/>
              </a:srgbClr>
            </a:solidFill>
            <a:ln w="12700" cap="flat">
              <a:noFill/>
              <a:miter lim="400000"/>
            </a:ln>
            <a:effectLst/>
          </p:spPr>
          <p:txBody>
            <a:bodyPr wrap="square" lIns="8790" tIns="8790" rIns="8790" bIns="8790" numCol="1" anchor="ctr">
              <a:noAutofit/>
            </a:bodyP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562" name="圆角矩形"/>
            <p:cNvSpPr/>
            <p:nvPr/>
          </p:nvSpPr>
          <p:spPr>
            <a:xfrm>
              <a:off x="828980" y="1034432"/>
              <a:ext cx="9454978" cy="1645142"/>
            </a:xfrm>
            <a:prstGeom prst="roundRect">
              <a:avLst>
                <a:gd name="adj" fmla="val 11580"/>
              </a:avLst>
            </a:prstGeom>
            <a:solidFill>
              <a:srgbClr val="D5D5D5">
                <a:alpha val="45705"/>
              </a:srgbClr>
            </a:solidFill>
            <a:ln w="12700" cap="flat">
              <a:noFill/>
              <a:miter lim="400000"/>
            </a:ln>
            <a:effectLst/>
          </p:spPr>
          <p:txBody>
            <a:bodyPr wrap="square" lIns="8790" tIns="8790" rIns="8790" bIns="8790" numCol="1" anchor="ctr">
              <a:noAutofit/>
            </a:bodyP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pic>
          <p:nvPicPr>
            <p:cNvPr id="563" name="已粘贴的影片.png" descr="已粘贴的影片.png"/>
            <p:cNvPicPr>
              <a:picLocks noChangeAspect="1"/>
            </p:cNvPicPr>
            <p:nvPr/>
          </p:nvPicPr>
          <p:blipFill>
            <a:blip r:embed="rId1"/>
            <a:srcRect l="14" r="5"/>
            <a:stretch>
              <a:fillRect/>
            </a:stretch>
          </p:blipFill>
          <p:spPr>
            <a:xfrm>
              <a:off x="3175" y="3024449"/>
              <a:ext cx="1649016" cy="1649341"/>
            </a:xfrm>
            <a:custGeom>
              <a:avLst/>
              <a:gdLst/>
              <a:ahLst/>
              <a:cxnLst>
                <a:cxn ang="0">
                  <a:pos x="wd2" y="hd2"/>
                </a:cxn>
                <a:cxn ang="5400000">
                  <a:pos x="wd2" y="hd2"/>
                </a:cxn>
                <a:cxn ang="10800000">
                  <a:pos x="wd2" y="hd2"/>
                </a:cxn>
                <a:cxn ang="16200000">
                  <a:pos x="wd2" y="hd2"/>
                </a:cxn>
              </a:cxnLst>
              <a:rect l="0" t="0" r="r" b="b"/>
              <a:pathLst>
                <a:path w="21600" h="21600" extrusionOk="0">
                  <a:moveTo>
                    <a:pt x="4637" y="0"/>
                  </a:moveTo>
                  <a:cubicBezTo>
                    <a:pt x="3276" y="0"/>
                    <a:pt x="2463" y="1"/>
                    <a:pt x="1918" y="229"/>
                  </a:cubicBezTo>
                  <a:cubicBezTo>
                    <a:pt x="1134" y="514"/>
                    <a:pt x="514" y="1133"/>
                    <a:pt x="229" y="1918"/>
                  </a:cubicBezTo>
                  <a:cubicBezTo>
                    <a:pt x="1" y="2462"/>
                    <a:pt x="0" y="3275"/>
                    <a:pt x="0" y="4636"/>
                  </a:cubicBezTo>
                  <a:lnTo>
                    <a:pt x="0" y="16964"/>
                  </a:lnTo>
                  <a:cubicBezTo>
                    <a:pt x="0" y="18325"/>
                    <a:pt x="1" y="19138"/>
                    <a:pt x="229" y="19682"/>
                  </a:cubicBezTo>
                  <a:cubicBezTo>
                    <a:pt x="514" y="20467"/>
                    <a:pt x="1134" y="21086"/>
                    <a:pt x="1918" y="21371"/>
                  </a:cubicBezTo>
                  <a:cubicBezTo>
                    <a:pt x="2463" y="21599"/>
                    <a:pt x="3276" y="21600"/>
                    <a:pt x="4637" y="21600"/>
                  </a:cubicBezTo>
                  <a:lnTo>
                    <a:pt x="16963" y="21600"/>
                  </a:lnTo>
                  <a:cubicBezTo>
                    <a:pt x="18324" y="21600"/>
                    <a:pt x="19137" y="21599"/>
                    <a:pt x="19682" y="21371"/>
                  </a:cubicBezTo>
                  <a:cubicBezTo>
                    <a:pt x="20466" y="21086"/>
                    <a:pt x="21086" y="20467"/>
                    <a:pt x="21371" y="19682"/>
                  </a:cubicBezTo>
                  <a:cubicBezTo>
                    <a:pt x="21599" y="19138"/>
                    <a:pt x="21600" y="18325"/>
                    <a:pt x="21600" y="16964"/>
                  </a:cubicBezTo>
                  <a:lnTo>
                    <a:pt x="21600" y="4636"/>
                  </a:lnTo>
                  <a:cubicBezTo>
                    <a:pt x="21600" y="3275"/>
                    <a:pt x="21599" y="2462"/>
                    <a:pt x="21371" y="1918"/>
                  </a:cubicBezTo>
                  <a:cubicBezTo>
                    <a:pt x="21086" y="1133"/>
                    <a:pt x="20466" y="514"/>
                    <a:pt x="19682" y="229"/>
                  </a:cubicBezTo>
                  <a:cubicBezTo>
                    <a:pt x="19137" y="1"/>
                    <a:pt x="18324" y="0"/>
                    <a:pt x="16963" y="0"/>
                  </a:cubicBezTo>
                  <a:lnTo>
                    <a:pt x="4637" y="0"/>
                  </a:lnTo>
                  <a:close/>
                </a:path>
              </a:pathLst>
            </a:custGeom>
            <a:ln w="6350" cap="flat">
              <a:solidFill>
                <a:srgbClr val="8979AF"/>
              </a:solidFill>
              <a:prstDash val="solid"/>
              <a:miter lim="400000"/>
              <a:headEnd/>
              <a:tailEnd/>
            </a:ln>
            <a:effectLst/>
          </p:spPr>
        </p:pic>
        <p:pic>
          <p:nvPicPr>
            <p:cNvPr id="564" name="已粘贴的影片.png" descr="已粘贴的影片.png"/>
            <p:cNvPicPr>
              <a:picLocks noChangeAspect="1"/>
            </p:cNvPicPr>
            <p:nvPr/>
          </p:nvPicPr>
          <p:blipFill>
            <a:blip r:embed="rId2"/>
            <a:srcRect l="14" r="5"/>
            <a:stretch>
              <a:fillRect/>
            </a:stretch>
          </p:blipFill>
          <p:spPr>
            <a:xfrm>
              <a:off x="3175" y="5010260"/>
              <a:ext cx="1649016" cy="1649341"/>
            </a:xfrm>
            <a:custGeom>
              <a:avLst/>
              <a:gdLst/>
              <a:ahLst/>
              <a:cxnLst>
                <a:cxn ang="0">
                  <a:pos x="wd2" y="hd2"/>
                </a:cxn>
                <a:cxn ang="5400000">
                  <a:pos x="wd2" y="hd2"/>
                </a:cxn>
                <a:cxn ang="10800000">
                  <a:pos x="wd2" y="hd2"/>
                </a:cxn>
                <a:cxn ang="16200000">
                  <a:pos x="wd2" y="hd2"/>
                </a:cxn>
              </a:cxnLst>
              <a:rect l="0" t="0" r="r" b="b"/>
              <a:pathLst>
                <a:path w="21600" h="21600" extrusionOk="0">
                  <a:moveTo>
                    <a:pt x="4637" y="0"/>
                  </a:moveTo>
                  <a:cubicBezTo>
                    <a:pt x="3276" y="0"/>
                    <a:pt x="2463" y="1"/>
                    <a:pt x="1918" y="229"/>
                  </a:cubicBezTo>
                  <a:cubicBezTo>
                    <a:pt x="1134" y="514"/>
                    <a:pt x="514" y="1133"/>
                    <a:pt x="229" y="1918"/>
                  </a:cubicBezTo>
                  <a:cubicBezTo>
                    <a:pt x="1" y="2462"/>
                    <a:pt x="0" y="3275"/>
                    <a:pt x="0" y="4636"/>
                  </a:cubicBezTo>
                  <a:lnTo>
                    <a:pt x="0" y="16964"/>
                  </a:lnTo>
                  <a:cubicBezTo>
                    <a:pt x="0" y="18325"/>
                    <a:pt x="1" y="19138"/>
                    <a:pt x="229" y="19682"/>
                  </a:cubicBezTo>
                  <a:cubicBezTo>
                    <a:pt x="514" y="20467"/>
                    <a:pt x="1134" y="21086"/>
                    <a:pt x="1918" y="21371"/>
                  </a:cubicBezTo>
                  <a:cubicBezTo>
                    <a:pt x="2463" y="21599"/>
                    <a:pt x="3276" y="21600"/>
                    <a:pt x="4637" y="21600"/>
                  </a:cubicBezTo>
                  <a:lnTo>
                    <a:pt x="16963" y="21600"/>
                  </a:lnTo>
                  <a:cubicBezTo>
                    <a:pt x="18324" y="21600"/>
                    <a:pt x="19137" y="21599"/>
                    <a:pt x="19682" y="21371"/>
                  </a:cubicBezTo>
                  <a:cubicBezTo>
                    <a:pt x="20466" y="21086"/>
                    <a:pt x="21086" y="20467"/>
                    <a:pt x="21371" y="19682"/>
                  </a:cubicBezTo>
                  <a:cubicBezTo>
                    <a:pt x="21599" y="19138"/>
                    <a:pt x="21600" y="18325"/>
                    <a:pt x="21600" y="16964"/>
                  </a:cubicBezTo>
                  <a:lnTo>
                    <a:pt x="21600" y="4636"/>
                  </a:lnTo>
                  <a:cubicBezTo>
                    <a:pt x="21600" y="3275"/>
                    <a:pt x="21599" y="2462"/>
                    <a:pt x="21371" y="1918"/>
                  </a:cubicBezTo>
                  <a:cubicBezTo>
                    <a:pt x="21086" y="1133"/>
                    <a:pt x="20466" y="514"/>
                    <a:pt x="19682" y="229"/>
                  </a:cubicBezTo>
                  <a:cubicBezTo>
                    <a:pt x="19137" y="1"/>
                    <a:pt x="18324" y="0"/>
                    <a:pt x="16963" y="0"/>
                  </a:cubicBezTo>
                  <a:lnTo>
                    <a:pt x="4637" y="0"/>
                  </a:lnTo>
                  <a:close/>
                </a:path>
              </a:pathLst>
            </a:custGeom>
            <a:ln w="6350" cap="flat">
              <a:solidFill>
                <a:srgbClr val="8979AF"/>
              </a:solidFill>
              <a:prstDash val="solid"/>
              <a:miter lim="400000"/>
              <a:headEnd/>
              <a:tailEnd/>
            </a:ln>
            <a:effectLst/>
          </p:spPr>
        </p:pic>
        <p:pic>
          <p:nvPicPr>
            <p:cNvPr id="565" name="已粘贴的影片.png" descr="已粘贴的影片.png"/>
            <p:cNvPicPr>
              <a:picLocks noChangeAspect="1"/>
            </p:cNvPicPr>
            <p:nvPr/>
          </p:nvPicPr>
          <p:blipFill>
            <a:blip r:embed="rId3"/>
            <a:srcRect l="14" r="5"/>
            <a:stretch>
              <a:fillRect/>
            </a:stretch>
          </p:blipFill>
          <p:spPr>
            <a:xfrm>
              <a:off x="3175" y="1032295"/>
              <a:ext cx="1649016" cy="1649342"/>
            </a:xfrm>
            <a:custGeom>
              <a:avLst/>
              <a:gdLst/>
              <a:ahLst/>
              <a:cxnLst>
                <a:cxn ang="0">
                  <a:pos x="wd2" y="hd2"/>
                </a:cxn>
                <a:cxn ang="5400000">
                  <a:pos x="wd2" y="hd2"/>
                </a:cxn>
                <a:cxn ang="10800000">
                  <a:pos x="wd2" y="hd2"/>
                </a:cxn>
                <a:cxn ang="16200000">
                  <a:pos x="wd2" y="hd2"/>
                </a:cxn>
              </a:cxnLst>
              <a:rect l="0" t="0" r="r" b="b"/>
              <a:pathLst>
                <a:path w="21600" h="21600" extrusionOk="0">
                  <a:moveTo>
                    <a:pt x="4637" y="0"/>
                  </a:moveTo>
                  <a:cubicBezTo>
                    <a:pt x="3276" y="0"/>
                    <a:pt x="2463" y="1"/>
                    <a:pt x="1918" y="229"/>
                  </a:cubicBezTo>
                  <a:cubicBezTo>
                    <a:pt x="1134" y="514"/>
                    <a:pt x="514" y="1133"/>
                    <a:pt x="229" y="1918"/>
                  </a:cubicBezTo>
                  <a:cubicBezTo>
                    <a:pt x="1" y="2462"/>
                    <a:pt x="0" y="3275"/>
                    <a:pt x="0" y="4636"/>
                  </a:cubicBezTo>
                  <a:lnTo>
                    <a:pt x="0" y="16964"/>
                  </a:lnTo>
                  <a:cubicBezTo>
                    <a:pt x="0" y="18325"/>
                    <a:pt x="1" y="19138"/>
                    <a:pt x="229" y="19682"/>
                  </a:cubicBezTo>
                  <a:cubicBezTo>
                    <a:pt x="514" y="20467"/>
                    <a:pt x="1134" y="21086"/>
                    <a:pt x="1918" y="21371"/>
                  </a:cubicBezTo>
                  <a:cubicBezTo>
                    <a:pt x="2463" y="21599"/>
                    <a:pt x="3276" y="21600"/>
                    <a:pt x="4637" y="21600"/>
                  </a:cubicBezTo>
                  <a:lnTo>
                    <a:pt x="16963" y="21600"/>
                  </a:lnTo>
                  <a:cubicBezTo>
                    <a:pt x="18324" y="21600"/>
                    <a:pt x="19137" y="21599"/>
                    <a:pt x="19682" y="21371"/>
                  </a:cubicBezTo>
                  <a:cubicBezTo>
                    <a:pt x="20466" y="21086"/>
                    <a:pt x="21086" y="20467"/>
                    <a:pt x="21371" y="19682"/>
                  </a:cubicBezTo>
                  <a:cubicBezTo>
                    <a:pt x="21599" y="19138"/>
                    <a:pt x="21600" y="18325"/>
                    <a:pt x="21600" y="16964"/>
                  </a:cubicBezTo>
                  <a:lnTo>
                    <a:pt x="21600" y="4636"/>
                  </a:lnTo>
                  <a:cubicBezTo>
                    <a:pt x="21600" y="3275"/>
                    <a:pt x="21599" y="2462"/>
                    <a:pt x="21371" y="1918"/>
                  </a:cubicBezTo>
                  <a:cubicBezTo>
                    <a:pt x="21086" y="1133"/>
                    <a:pt x="20466" y="514"/>
                    <a:pt x="19682" y="229"/>
                  </a:cubicBezTo>
                  <a:cubicBezTo>
                    <a:pt x="19137" y="1"/>
                    <a:pt x="18324" y="0"/>
                    <a:pt x="16963" y="0"/>
                  </a:cubicBezTo>
                  <a:lnTo>
                    <a:pt x="4637" y="0"/>
                  </a:lnTo>
                  <a:close/>
                </a:path>
              </a:pathLst>
            </a:custGeom>
            <a:ln w="6350" cap="flat">
              <a:solidFill>
                <a:srgbClr val="8979AF"/>
              </a:solidFill>
              <a:prstDash val="solid"/>
              <a:miter lim="400000"/>
              <a:headEnd/>
              <a:tailEnd/>
            </a:ln>
            <a:effectLst/>
          </p:spPr>
        </p:pic>
        <p:sp>
          <p:nvSpPr>
            <p:cNvPr id="566" name="价格：฿395.43…"/>
            <p:cNvSpPr txBox="1"/>
            <p:nvPr/>
          </p:nvSpPr>
          <p:spPr>
            <a:xfrm>
              <a:off x="2152015" y="1411605"/>
              <a:ext cx="6991349" cy="1123950"/>
            </a:xfrm>
            <a:prstGeom prst="rect">
              <a:avLst/>
            </a:prstGeom>
            <a:noFill/>
            <a:ln w="12700" cap="flat">
              <a:noFill/>
              <a:miter lim="400000"/>
            </a:ln>
            <a:effectLst/>
          </p:spPr>
          <p:txBody>
            <a:bodyPr wrap="square" lIns="8790" tIns="8790" rIns="8790" bIns="8790" numCol="1" anchor="t">
              <a:spAutoFit/>
            </a:bodyPr>
            <a:lstStyle/>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Price: ฿395.43       Number of influencers: 66</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30-day sales volume: 10.6k</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Sold with soap.</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567" name="带货达人数：66…"/>
            <p:cNvSpPr txBox="1"/>
            <p:nvPr/>
          </p:nvSpPr>
          <p:spPr>
            <a:xfrm>
              <a:off x="5433119" y="1632072"/>
              <a:ext cx="4850839" cy="385445"/>
            </a:xfrm>
            <a:prstGeom prst="rect">
              <a:avLst/>
            </a:prstGeom>
            <a:noFill/>
            <a:ln w="12700" cap="flat">
              <a:noFill/>
              <a:miter lim="400000"/>
            </a:ln>
            <a:effectLst/>
          </p:spPr>
          <p:txBody>
            <a:bodyPr wrap="square" lIns="8790" tIns="8790" rIns="8790" bIns="8790" numCol="1" anchor="t">
              <a:spAutoFit/>
            </a:bodyPr>
            <a:lstStyle/>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568" name="香水+肥皂"/>
            <p:cNvSpPr/>
            <p:nvPr/>
          </p:nvSpPr>
          <p:spPr>
            <a:xfrm>
              <a:off x="4257712" y="838256"/>
              <a:ext cx="2143959" cy="499209"/>
            </a:xfrm>
            <a:prstGeom prst="rect">
              <a:avLst/>
            </a:prstGeom>
            <a:solidFill>
              <a:srgbClr val="F5BFC3"/>
            </a:solidFill>
            <a:ln w="12700" cap="flat">
              <a:noFill/>
              <a:miter lim="400000"/>
            </a:ln>
            <a:effectLst/>
          </p:spPr>
          <p:txBody>
            <a:bodyPr wrap="square" lIns="0" tIns="0" rIns="0" bIns="0" numCol="1" anchor="ctr">
              <a:noAutofit/>
            </a:bodyPr>
            <a:lstStyle>
              <a:lvl1pPr algn="ctr">
                <a:lnSpc>
                  <a:spcPct val="100000"/>
                </a:lnSpc>
                <a:spcBef>
                  <a:spcPts val="0"/>
                </a:spcBef>
                <a:defRPr sz="24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Perfume + soap</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569" name="香水+肥皂"/>
            <p:cNvSpPr/>
            <p:nvPr/>
          </p:nvSpPr>
          <p:spPr>
            <a:xfrm>
              <a:off x="4257712" y="2835602"/>
              <a:ext cx="2143959" cy="499209"/>
            </a:xfrm>
            <a:prstGeom prst="rect">
              <a:avLst/>
            </a:prstGeom>
            <a:solidFill>
              <a:srgbClr val="F5BFC3"/>
            </a:solidFill>
            <a:ln w="12700" cap="flat">
              <a:noFill/>
              <a:miter lim="400000"/>
            </a:ln>
            <a:effectLst/>
          </p:spPr>
          <p:txBody>
            <a:bodyPr wrap="square" lIns="0" tIns="0" rIns="0" bIns="0" numCol="1" anchor="ctr">
              <a:noAutofit/>
            </a:bodyPr>
            <a:lstStyle>
              <a:lvl1pPr algn="ctr">
                <a:lnSpc>
                  <a:spcPct val="100000"/>
                </a:lnSpc>
                <a:spcBef>
                  <a:spcPts val="0"/>
                </a:spcBef>
                <a:defRPr sz="24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Perfume + soap</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570" name="香体喷雾"/>
            <p:cNvSpPr/>
            <p:nvPr/>
          </p:nvSpPr>
          <p:spPr>
            <a:xfrm>
              <a:off x="4257712" y="4817839"/>
              <a:ext cx="2143959" cy="499209"/>
            </a:xfrm>
            <a:prstGeom prst="rect">
              <a:avLst/>
            </a:prstGeom>
            <a:solidFill>
              <a:srgbClr val="F5BFC3"/>
            </a:solidFill>
            <a:ln w="12700" cap="flat">
              <a:noFill/>
              <a:miter lim="400000"/>
            </a:ln>
            <a:effectLst/>
          </p:spPr>
          <p:txBody>
            <a:bodyPr wrap="square" lIns="0" tIns="0" rIns="0" bIns="0" numCol="1" anchor="ctr">
              <a:noAutofit/>
            </a:bodyPr>
            <a:lstStyle>
              <a:lvl1pPr algn="ctr">
                <a:lnSpc>
                  <a:spcPct val="100000"/>
                </a:lnSpc>
                <a:spcBef>
                  <a:spcPts val="0"/>
                </a:spcBef>
                <a:defRPr sz="24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Body spray</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571" name="价格：฿990.22…"/>
            <p:cNvSpPr txBox="1"/>
            <p:nvPr/>
          </p:nvSpPr>
          <p:spPr>
            <a:xfrm>
              <a:off x="2152015" y="3348354"/>
              <a:ext cx="6817359" cy="1123950"/>
            </a:xfrm>
            <a:prstGeom prst="rect">
              <a:avLst/>
            </a:prstGeom>
            <a:noFill/>
            <a:ln w="12700" cap="flat">
              <a:noFill/>
              <a:miter lim="400000"/>
            </a:ln>
            <a:effectLst/>
          </p:spPr>
          <p:txBody>
            <a:bodyPr wrap="square" lIns="8790" tIns="8790" rIns="8790" bIns="8790" numCol="1" anchor="t">
              <a:spAutoFit/>
            </a:bodyPr>
            <a:lstStyle/>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Price: ฿990.22       Number of influencers: 56</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30-day sales volume: 4.8k</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Sold with soap.</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572" name="带货达人数：56…"/>
            <p:cNvSpPr txBox="1"/>
            <p:nvPr/>
          </p:nvSpPr>
          <p:spPr>
            <a:xfrm>
              <a:off x="5433119" y="3583424"/>
              <a:ext cx="4742005" cy="385445"/>
            </a:xfrm>
            <a:prstGeom prst="rect">
              <a:avLst/>
            </a:prstGeom>
            <a:noFill/>
            <a:ln w="12700" cap="flat">
              <a:noFill/>
              <a:miter lim="400000"/>
            </a:ln>
            <a:effectLst/>
          </p:spPr>
          <p:txBody>
            <a:bodyPr wrap="square" lIns="8790" tIns="8790" rIns="8790" bIns="8790" numCol="1" anchor="t">
              <a:spAutoFit/>
            </a:bodyPr>
            <a:lstStyle/>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573" name="价格：฿276.91…"/>
            <p:cNvSpPr txBox="1"/>
            <p:nvPr/>
          </p:nvSpPr>
          <p:spPr>
            <a:xfrm>
              <a:off x="2152015" y="5285104"/>
              <a:ext cx="8064498" cy="1247140"/>
            </a:xfrm>
            <a:prstGeom prst="rect">
              <a:avLst/>
            </a:prstGeom>
            <a:noFill/>
            <a:ln w="12700" cap="flat">
              <a:noFill/>
              <a:miter lim="400000"/>
            </a:ln>
            <a:effectLst/>
          </p:spPr>
          <p:txBody>
            <a:bodyPr wrap="square" lIns="8790" tIns="8790" rIns="8790" bIns="8790" numCol="1" anchor="t">
              <a:spAutoFit/>
            </a:bodyPr>
            <a:lstStyle/>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Price: ฿276.91       Number of influencers: 16</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30-day sales volume: 2.5k</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The sales volume has decreased due to the reduction of promoting videos in the last month.</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574" name="带货达人数：16…"/>
            <p:cNvSpPr txBox="1"/>
            <p:nvPr/>
          </p:nvSpPr>
          <p:spPr>
            <a:xfrm>
              <a:off x="5433119" y="5534775"/>
              <a:ext cx="4742005" cy="385445"/>
            </a:xfrm>
            <a:prstGeom prst="rect">
              <a:avLst/>
            </a:prstGeom>
            <a:noFill/>
            <a:ln w="12700" cap="flat">
              <a:noFill/>
              <a:miter lim="400000"/>
            </a:ln>
            <a:effectLst/>
          </p:spPr>
          <p:txBody>
            <a:bodyPr wrap="square" lIns="8790" tIns="8790" rIns="8790" bIns="8790" numCol="1" anchor="t">
              <a:spAutoFit/>
            </a:bodyPr>
            <a:lstStyle/>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575" name="近30天热销产品top3"/>
            <p:cNvSpPr/>
            <p:nvPr/>
          </p:nvSpPr>
          <p:spPr>
            <a:xfrm>
              <a:off x="0" y="0"/>
              <a:ext cx="10283958" cy="763625"/>
            </a:xfrm>
            <a:prstGeom prst="rect">
              <a:avLst/>
            </a:prstGeom>
            <a:solidFill>
              <a:srgbClr val="8C83EF"/>
            </a:solidFill>
            <a:ln w="12700" cap="flat">
              <a:noFill/>
              <a:miter lim="400000"/>
            </a:ln>
            <a:effectLst/>
          </p:spPr>
          <p:txBody>
            <a:bodyPr wrap="square" lIns="8790" tIns="8790" rIns="8790" bIns="8790" numCol="1" anchor="ctr">
              <a:noAutofit/>
            </a:bodyPr>
            <a:lstStyle>
              <a:lvl1pPr algn="ctr" defTabSz="1134745">
                <a:lnSpc>
                  <a:spcPct val="100000"/>
                </a:lnSpc>
                <a:spcBef>
                  <a:spcPts val="0"/>
                </a:spcBef>
                <a:defRPr sz="28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Top 3 best-selling products in the recent 30 days</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grpSp>
      <p:pic>
        <p:nvPicPr>
          <p:cNvPr id="577" name="已粘贴的影片.png" descr="已粘贴的影片.png"/>
          <p:cNvPicPr>
            <a:picLocks noChangeAspect="1"/>
          </p:cNvPicPr>
          <p:nvPr/>
        </p:nvPicPr>
        <p:blipFill>
          <a:blip r:embed="rId4"/>
          <a:srcRect t="2822" b="2822"/>
          <a:stretch>
            <a:fillRect/>
          </a:stretch>
        </p:blipFill>
        <p:spPr>
          <a:xfrm>
            <a:off x="1777491" y="2984401"/>
            <a:ext cx="1039162" cy="980502"/>
          </a:xfrm>
          <a:prstGeom prst="rect">
            <a:avLst/>
          </a:prstGeom>
          <a:ln w="3175">
            <a:miter lim="400000"/>
            <a:headEnd/>
            <a:tailEnd/>
          </a:ln>
        </p:spPr>
      </p:pic>
      <p:grpSp>
        <p:nvGrpSpPr>
          <p:cNvPr id="581" name="成组"/>
          <p:cNvGrpSpPr/>
          <p:nvPr/>
        </p:nvGrpSpPr>
        <p:grpSpPr>
          <a:xfrm>
            <a:off x="1277767" y="6497354"/>
            <a:ext cx="10779467" cy="3758313"/>
            <a:chOff x="0" y="0"/>
            <a:chExt cx="10779466" cy="3758311"/>
          </a:xfrm>
        </p:grpSpPr>
        <p:sp>
          <p:nvSpPr>
            <p:cNvPr id="578" name="矩形"/>
            <p:cNvSpPr/>
            <p:nvPr/>
          </p:nvSpPr>
          <p:spPr>
            <a:xfrm>
              <a:off x="0" y="0"/>
              <a:ext cx="10779466" cy="3758311"/>
            </a:xfrm>
            <a:prstGeom prst="rect">
              <a:avLst/>
            </a:prstGeom>
            <a:noFill/>
            <a:ln w="9525" cap="flat">
              <a:noFill/>
              <a:prstDash val="solid"/>
              <a:miter lim="400000"/>
            </a:ln>
            <a:effectLst/>
          </p:spPr>
          <p:txBody>
            <a:bodyPr wrap="square" lIns="8790" tIns="8790" rIns="8790" bIns="8790" numCol="1" anchor="ctr">
              <a:noAutofit/>
            </a:bodyP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endParaRPr>
                <a:latin typeface="Times New Roman" panose="02020603050405020304" charset="0"/>
                <a:ea typeface="Times New Roman" panose="02020603050405020304" charset="0"/>
              </a:endParaRPr>
            </a:p>
          </p:txBody>
        </p:sp>
        <p:pic>
          <p:nvPicPr>
            <p:cNvPr id="579" name="已粘贴的影片.png" descr="已粘贴的影片.png"/>
            <p:cNvPicPr>
              <a:picLocks noChangeAspect="1"/>
            </p:cNvPicPr>
            <p:nvPr/>
          </p:nvPicPr>
          <p:blipFill>
            <a:blip r:embed="rId5"/>
            <a:stretch>
              <a:fillRect/>
            </a:stretch>
          </p:blipFill>
          <p:spPr>
            <a:xfrm>
              <a:off x="491507" y="1003235"/>
              <a:ext cx="9957994" cy="2603522"/>
            </a:xfrm>
            <a:prstGeom prst="rect">
              <a:avLst/>
            </a:prstGeom>
            <a:ln w="3175" cap="flat">
              <a:noFill/>
              <a:miter lim="400000"/>
              <a:headEnd/>
              <a:tailEnd/>
            </a:ln>
            <a:effectLst/>
          </p:spPr>
        </p:pic>
        <p:sp>
          <p:nvSpPr>
            <p:cNvPr id="580" name="小店90天销售趋势图"/>
            <p:cNvSpPr txBox="1"/>
            <p:nvPr/>
          </p:nvSpPr>
          <p:spPr>
            <a:xfrm>
              <a:off x="3214858" y="282246"/>
              <a:ext cx="4349750" cy="385445"/>
            </a:xfrm>
            <a:prstGeom prst="rect">
              <a:avLst/>
            </a:prstGeom>
            <a:noFill/>
            <a:ln w="12700" cap="flat">
              <a:noFill/>
              <a:miter lim="400000"/>
            </a:ln>
            <a:effectLst/>
          </p:spPr>
          <p:txBody>
            <a:bodyPr wrap="none" lIns="8790" tIns="8790" rIns="8790" bIns="8790" numCol="1" anchor="ctr">
              <a:spAutoFit/>
            </a:bodyPr>
            <a:lstStyle>
              <a:lvl1pPr algn="ctr" defTabSz="1134745">
                <a:lnSpc>
                  <a:spcPct val="100000"/>
                </a:lnSpc>
                <a:spcBef>
                  <a:spcPts val="0"/>
                </a:spcBef>
                <a:defRPr sz="2400">
                  <a:latin typeface="Source Han Sans CN Bold Bold"/>
                  <a:ea typeface="Source Han Sans CN Bold Bold"/>
                  <a:cs typeface="Source Han Sans CN Bold Bold"/>
                  <a:sym typeface="Source Han Sans CN Bold Bold"/>
                </a:defRPr>
              </a:lvl1pPr>
            </a:lstStyle>
            <a:p>
              <a:pPr algn="ctr"/>
              <a:r>
                <a:rPr>
                  <a:solidFill>
                    <a:srgbClr val="625AE3"/>
                  </a:solidFill>
                  <a:latin typeface="Times New Roman" panose="02020603050405020304" charset="0"/>
                  <a:ea typeface="Times New Roman" panose="02020603050405020304" charset="0"/>
                  <a:cs typeface="Times New Roman" panose="02020603050405020304" charset="0"/>
                </a:rPr>
                <a:t>90-day sales trend chart of the shop</a:t>
              </a:r>
              <a:endParaRPr>
                <a:solidFill>
                  <a:srgbClr val="625AE3"/>
                </a:solidFill>
                <a:latin typeface="Times New Roman" panose="02020603050405020304" charset="0"/>
                <a:ea typeface="Times New Roman" panose="02020603050405020304" charset="0"/>
                <a:cs typeface="Times New Roman" panose="02020603050405020304" charset="0"/>
              </a:endParaRPr>
            </a:p>
          </p:txBody>
        </p:sp>
      </p:grpSp>
      <p:sp>
        <p:nvSpPr>
          <p:cNvPr id="582" name="商品价格分布在฿61.82-฿2.55K，平均价格为฿768.91。主要销售方式是视频带货，关联达人数2.4k，视频数11.8k，直播数5.0k。小店以香水销售为主，近期销量有走低趋势。"/>
          <p:cNvSpPr txBox="1"/>
          <p:nvPr/>
        </p:nvSpPr>
        <p:spPr>
          <a:xfrm>
            <a:off x="1768975" y="4117975"/>
            <a:ext cx="10066290" cy="1639570"/>
          </a:xfrm>
          <a:prstGeom prst="rect">
            <a:avLst/>
          </a:prstGeom>
          <a:ln w="12700">
            <a:miter lim="400000"/>
          </a:ln>
        </p:spPr>
        <p:txBody>
          <a:bodyPr lIns="8790" tIns="8790" rIns="8790" bIns="8790">
            <a:spAutoFit/>
          </a:bodyPr>
          <a:lstStyle>
            <a:lvl1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pPr>
              <a:lnSpc>
                <a:spcPct val="110000"/>
              </a:lnSpc>
              <a:spcAft>
                <a:spcPts val="0"/>
              </a:spcAft>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 The product prices range from ฿61.82 to ฿2.55K, and the average price is ฿768.91. The main sales method is video promotion with goods, with 2.4k associated influencers, 11.8k videos, and 5.0k live broadcasts. This shop mainly sells perfume, and the recent sales volume shows a downward trend.</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48" name="文本框 47"/>
          <p:cNvSpPr txBox="1"/>
          <p:nvPr>
            <p:custDataLst>
              <p:tags r:id="rId6"/>
            </p:custDataLst>
          </p:nvPr>
        </p:nvSpPr>
        <p:spPr>
          <a:xfrm>
            <a:off x="2693035" y="17968595"/>
            <a:ext cx="2182495" cy="3365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8790" tIns="8790" rIns="8790" bIns="8790" numCol="1" spcCol="38100" rtlCol="0" anchor="ctr" forceAA="0">
            <a:noAutofit/>
          </a:bodyPr>
          <a:p>
            <a:pPr marL="0" marR="0" indent="0" algn="l" defTabSz="3352800" rtl="0" fontAlgn="auto" latinLnBrk="0" hangingPunct="0">
              <a:lnSpc>
                <a:spcPct val="90000"/>
              </a:lnSpc>
              <a:spcBef>
                <a:spcPts val="6100"/>
              </a:spcBef>
              <a:spcAft>
                <a:spcPts val="0"/>
              </a:spcAft>
              <a:buClrTx/>
              <a:buSzTx/>
              <a:buFontTx/>
              <a:buNone/>
            </a:pPr>
            <a:r>
              <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rPr>
              <a:t>https://echotik.ai</a:t>
            </a:r>
            <a:endPar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endParaRPr>
          </a:p>
        </p:txBody>
      </p:sp>
      <p:sp>
        <p:nvSpPr>
          <p:cNvPr id="174" name="Freeform 8"/>
          <p:cNvSpPr/>
          <p:nvPr>
            <p:custDataLst>
              <p:tags r:id="rId7"/>
            </p:custDataLst>
          </p:nvPr>
        </p:nvSpPr>
        <p:spPr>
          <a:xfrm>
            <a:off x="941705" y="17797145"/>
            <a:ext cx="1655445" cy="672465"/>
          </a:xfrm>
          <a:prstGeom prst="rect">
            <a:avLst/>
          </a:prstGeom>
          <a:blipFill>
            <a:blip r:embed="rId8"/>
            <a:stretch>
              <a:fillRect/>
            </a:stretch>
          </a:blipFill>
          <a:ln w="12700">
            <a:miter lim="400000"/>
          </a:ln>
        </p:spPr>
        <p:txBody>
          <a:bodyPr lIns="0" tIns="0" rIns="0" bIns="0"/>
          <a:p>
            <a:pPr defTabSz="1219200">
              <a:lnSpc>
                <a:spcPct val="100000"/>
              </a:lnSpc>
              <a:spcBef>
                <a:spcPts val="0"/>
              </a:spcBef>
              <a:defRPr sz="2400">
                <a:latin typeface="Calibri" panose="020F0502020204030204"/>
                <a:ea typeface="Calibri" panose="020F0502020204030204"/>
                <a:cs typeface="Calibri" panose="020F0502020204030204"/>
                <a:sym typeface="Calibri" panose="020F0502020204030204"/>
              </a:defRPr>
            </a:pPr>
            <a:endParaRPr>
              <a:latin typeface="Arial Rounded MT Bold" panose="020F0704030504030204" charset="0"/>
              <a:ea typeface="Arial Rounded MT Bold" panose="020F0704030504030204" charset="0"/>
              <a:cs typeface="Arial Rounded MT Bold" panose="020F0704030504030204" charset="0"/>
              <a:sym typeface="Arial Rounded MT Bold" panose="020F0704030504030204" charset="0"/>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4" name="表格 2"/>
          <p:cNvGraphicFramePr/>
          <p:nvPr/>
        </p:nvGraphicFramePr>
        <p:xfrm>
          <a:off x="1482980" y="3304472"/>
          <a:ext cx="10369037" cy="13815842"/>
        </p:xfrm>
        <a:graphic>
          <a:graphicData uri="http://schemas.openxmlformats.org/drawingml/2006/table">
            <a:tbl>
              <a:tblPr>
                <a:tableStyleId>{4C3C2611-4C71-4FC5-86AE-919BDF0F9419}</a:tableStyleId>
              </a:tblPr>
              <a:tblGrid>
                <a:gridCol w="865977"/>
                <a:gridCol w="1308100"/>
                <a:gridCol w="3246520"/>
                <a:gridCol w="989688"/>
                <a:gridCol w="989688"/>
                <a:gridCol w="989688"/>
                <a:gridCol w="989688"/>
                <a:gridCol w="989688"/>
              </a:tblGrid>
              <a:tr h="709052">
                <a:tc>
                  <a:txBody>
                    <a:bodyPr/>
                    <a:lstStyle/>
                    <a:p>
                      <a:pPr algn="ctr" defTabSz="914400">
                        <a:lnSpc>
                          <a:spcPct val="80000"/>
                        </a:lnSpc>
                        <a:defRPr sz="1800"/>
                      </a:pPr>
                      <a:r>
                        <a:rPr lang="en-US" sz="23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rPr>
                        <a:t>Rank</a:t>
                      </a:r>
                      <a:endParaRPr lang="en-US" sz="23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endParaRPr>
                    </a:p>
                  </a:txBody>
                  <a:tcPr marL="50800" marR="50800" marT="50800" marB="50800" anchor="ctr" horzOverflow="overflow">
                    <a:lnL w="0">
                      <a:miter lim="400000"/>
                    </a:lnL>
                    <a:lnR w="12700">
                      <a:solidFill>
                        <a:srgbClr val="6559E9">
                          <a:alpha val="50000"/>
                        </a:srgbClr>
                      </a:solidFill>
                      <a:miter lim="400000"/>
                    </a:lnR>
                    <a:lnT w="50800">
                      <a:solidFill>
                        <a:srgbClr val="6559E9"/>
                      </a:solidFill>
                      <a:miter lim="400000"/>
                    </a:lnT>
                    <a:lnB w="12700">
                      <a:solidFill>
                        <a:srgbClr val="6559E9">
                          <a:alpha val="50000"/>
                        </a:srgbClr>
                      </a:solidFill>
                      <a:miter lim="400000"/>
                    </a:lnB>
                    <a:solidFill>
                      <a:srgbClr val="6559EA">
                        <a:alpha val="30000"/>
                      </a:srgbClr>
                    </a:solidFill>
                  </a:tcPr>
                </a:tc>
                <a:tc gridSpan="2">
                  <a:txBody>
                    <a:bodyPr/>
                    <a:lstStyle/>
                    <a:p>
                      <a:pPr algn="ctr" defTabSz="914400">
                        <a:lnSpc>
                          <a:spcPct val="80000"/>
                        </a:lnSpc>
                        <a:defRPr sz="1800"/>
                      </a:pPr>
                      <a:r>
                        <a:rPr lang="en-US" sz="23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rPr>
                        <a:t>Product</a:t>
                      </a:r>
                      <a:endParaRPr lang="en-US" sz="23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50800">
                      <a:solidFill>
                        <a:srgbClr val="6559E9"/>
                      </a:solidFill>
                      <a:miter lim="400000"/>
                    </a:lnT>
                    <a:lnB w="12700">
                      <a:solidFill>
                        <a:srgbClr val="6559E9">
                          <a:alpha val="50000"/>
                        </a:srgbClr>
                      </a:solidFill>
                      <a:miter lim="400000"/>
                    </a:lnB>
                    <a:solidFill>
                      <a:srgbClr val="6559EA">
                        <a:alpha val="30000"/>
                      </a:srgbClr>
                    </a:solidFill>
                  </a:tcPr>
                </a:tc>
                <a:tc hMerge="1">
                  <a:tcPr/>
                </a:tc>
                <a:tc>
                  <a:txBody>
                    <a:bodyPr/>
                    <a:lstStyle/>
                    <a:p>
                      <a:pPr algn="ctr" defTabSz="914400">
                        <a:lnSpc>
                          <a:spcPct val="80000"/>
                        </a:lnSpc>
                        <a:defRPr sz="1800"/>
                      </a:pPr>
                      <a:r>
                        <a:rPr lang="en-US" sz="23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rPr>
                        <a:t>Price</a:t>
                      </a:r>
                      <a:endParaRPr lang="en-US" sz="23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50800">
                      <a:solidFill>
                        <a:srgbClr val="6559E9"/>
                      </a:solidFill>
                      <a:miter lim="400000"/>
                    </a:lnT>
                    <a:lnB w="12700">
                      <a:solidFill>
                        <a:srgbClr val="6559E9">
                          <a:alpha val="50000"/>
                        </a:srgbClr>
                      </a:solidFill>
                      <a:miter lim="400000"/>
                    </a:lnB>
                    <a:solidFill>
                      <a:srgbClr val="6559EA">
                        <a:alpha val="30000"/>
                      </a:srgbClr>
                    </a:solidFill>
                  </a:tcPr>
                </a:tc>
                <a:tc>
                  <a:txBody>
                    <a:bodyPr/>
                    <a:lstStyle/>
                    <a:p>
                      <a:pPr algn="ctr" defTabSz="914400">
                        <a:lnSpc>
                          <a:spcPct val="80000"/>
                        </a:lnSpc>
                        <a:defRPr sz="1800"/>
                      </a:pPr>
                      <a:r>
                        <a:rPr lang="en-US" sz="23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rPr>
                        <a:t>Sales</a:t>
                      </a:r>
                      <a:endParaRPr lang="en-US" sz="23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endParaRPr>
                    </a:p>
                    <a:p>
                      <a:pPr algn="ctr" defTabSz="914400">
                        <a:lnSpc>
                          <a:spcPct val="80000"/>
                        </a:lnSpc>
                        <a:defRPr sz="1800"/>
                      </a:pPr>
                      <a:r>
                        <a:rPr lang="en-US" sz="23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rPr>
                        <a:t>volume</a:t>
                      </a:r>
                      <a:endParaRPr lang="en-US" sz="23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50800">
                      <a:solidFill>
                        <a:srgbClr val="6559E9"/>
                      </a:solidFill>
                      <a:miter lim="400000"/>
                    </a:lnT>
                    <a:lnB w="12700">
                      <a:solidFill>
                        <a:srgbClr val="6559E9">
                          <a:alpha val="50000"/>
                        </a:srgbClr>
                      </a:solidFill>
                      <a:miter lim="400000"/>
                    </a:lnB>
                    <a:solidFill>
                      <a:srgbClr val="6559EA">
                        <a:alpha val="30000"/>
                      </a:srgbClr>
                    </a:solidFill>
                  </a:tcPr>
                </a:tc>
                <a:tc>
                  <a:txBody>
                    <a:bodyPr/>
                    <a:lstStyle/>
                    <a:p>
                      <a:pPr algn="ctr" defTabSz="914400">
                        <a:lnSpc>
                          <a:spcPct val="80000"/>
                        </a:lnSpc>
                        <a:defRPr sz="1800"/>
                      </a:pPr>
                      <a:r>
                        <a:rPr lang="en-US" sz="23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rPr>
                        <a:t>Sales</a:t>
                      </a:r>
                      <a:endParaRPr lang="en-US" sz="23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endParaRPr>
                    </a:p>
                    <a:p>
                      <a:pPr algn="ctr" defTabSz="914400">
                        <a:lnSpc>
                          <a:spcPct val="80000"/>
                        </a:lnSpc>
                        <a:defRPr sz="1800"/>
                      </a:pPr>
                      <a:r>
                        <a:rPr lang="en-US" sz="23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rPr>
                        <a:t>amount</a:t>
                      </a:r>
                      <a:endParaRPr lang="en-US" sz="23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endParaRPr>
                    </a:p>
                  </a:txBody>
                  <a:tcPr marL="0" marR="0" marT="0" marB="0" anchor="ctr" horzOverflow="overflow">
                    <a:lnL w="12700">
                      <a:solidFill>
                        <a:srgbClr val="6559E9">
                          <a:alpha val="50000"/>
                        </a:srgbClr>
                      </a:solidFill>
                      <a:miter lim="400000"/>
                    </a:lnL>
                    <a:lnR w="12700">
                      <a:solidFill>
                        <a:srgbClr val="6559E9">
                          <a:alpha val="50000"/>
                        </a:srgbClr>
                      </a:solidFill>
                      <a:miter lim="400000"/>
                    </a:lnR>
                    <a:lnT w="50800">
                      <a:solidFill>
                        <a:srgbClr val="6559E9"/>
                      </a:solidFill>
                      <a:miter lim="400000"/>
                    </a:lnT>
                    <a:lnB w="12700">
                      <a:solidFill>
                        <a:srgbClr val="6559E9">
                          <a:alpha val="50000"/>
                        </a:srgbClr>
                      </a:solidFill>
                      <a:miter lim="400000"/>
                    </a:lnB>
                    <a:solidFill>
                      <a:srgbClr val="6559EA">
                        <a:alpha val="30000"/>
                      </a:srgbClr>
                    </a:solidFill>
                  </a:tcPr>
                </a:tc>
                <a:tc>
                  <a:txBody>
                    <a:bodyPr/>
                    <a:lstStyle/>
                    <a:p>
                      <a:pPr algn="ctr" defTabSz="914400">
                        <a:lnSpc>
                          <a:spcPct val="80000"/>
                        </a:lnSpc>
                        <a:defRPr sz="1800"/>
                      </a:pPr>
                      <a:r>
                        <a:rPr sz="16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rPr>
                        <a:t>Number of influencers</a:t>
                      </a:r>
                      <a:endParaRPr sz="16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endParaRPr>
                    </a:p>
                  </a:txBody>
                  <a:tcPr marL="0" marR="0" marT="0" marB="0" anchor="ctr" horzOverflow="overflow">
                    <a:lnL w="12700">
                      <a:solidFill>
                        <a:srgbClr val="6559E9">
                          <a:alpha val="50000"/>
                        </a:srgbClr>
                      </a:solidFill>
                      <a:miter lim="400000"/>
                    </a:lnL>
                    <a:lnR w="12700">
                      <a:solidFill>
                        <a:srgbClr val="6559E9">
                          <a:alpha val="50000"/>
                        </a:srgbClr>
                      </a:solidFill>
                      <a:miter lim="400000"/>
                    </a:lnR>
                    <a:lnT w="50800">
                      <a:solidFill>
                        <a:srgbClr val="6559E9"/>
                      </a:solidFill>
                      <a:miter lim="400000"/>
                    </a:lnT>
                    <a:lnB w="12700">
                      <a:solidFill>
                        <a:srgbClr val="6559E9">
                          <a:alpha val="50000"/>
                        </a:srgbClr>
                      </a:solidFill>
                      <a:miter lim="400000"/>
                    </a:lnB>
                    <a:solidFill>
                      <a:srgbClr val="6559EA">
                        <a:alpha val="30000"/>
                      </a:srgbClr>
                    </a:solidFill>
                  </a:tcPr>
                </a:tc>
                <a:tc>
                  <a:txBody>
                    <a:bodyPr/>
                    <a:lstStyle/>
                    <a:p>
                      <a:pPr algn="ctr" defTabSz="914400">
                        <a:lnSpc>
                          <a:spcPct val="80000"/>
                        </a:lnSpc>
                        <a:defRPr sz="1800"/>
                      </a:pPr>
                      <a:r>
                        <a:rPr sz="18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rPr>
                        <a:t>Number of videos</a:t>
                      </a:r>
                      <a:endParaRPr sz="18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endParaRPr>
                    </a:p>
                  </a:txBody>
                  <a:tcPr marL="0" marR="0" marT="0" marB="0" anchor="ctr" horzOverflow="overflow">
                    <a:lnL w="12700">
                      <a:solidFill>
                        <a:srgbClr val="6559E9">
                          <a:alpha val="50000"/>
                        </a:srgbClr>
                      </a:solidFill>
                      <a:miter lim="400000"/>
                    </a:lnL>
                    <a:lnR w="0">
                      <a:miter lim="400000"/>
                    </a:lnR>
                    <a:lnT w="50800">
                      <a:solidFill>
                        <a:srgbClr val="6559E9"/>
                      </a:solidFill>
                      <a:miter lim="400000"/>
                    </a:lnT>
                    <a:lnB w="12700">
                      <a:solidFill>
                        <a:srgbClr val="6559E9">
                          <a:alpha val="50000"/>
                        </a:srgbClr>
                      </a:solidFill>
                      <a:miter lim="400000"/>
                    </a:lnB>
                    <a:solidFill>
                      <a:srgbClr val="6559EA">
                        <a:alpha val="30000"/>
                      </a:srgbClr>
                    </a:solidFill>
                  </a:tcPr>
                </a:tc>
              </a:tr>
              <a:tr h="1310679">
                <a:tc>
                  <a:txBody>
                    <a:bodyPr/>
                    <a:lstStyle/>
                    <a:p>
                      <a:pPr algn="ctr" defTabSz="914400">
                        <a:lnSpc>
                          <a:spcPct val="80000"/>
                        </a:lnSpc>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20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1800"/>
                      </a:pP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แฮร์โทนิค</a:t>
                      </a: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1 </a:t>
                      </a: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ขวด</a:t>
                      </a: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(35 ml.) </a:t>
                      </a: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แถมที่ปัดคิ้ว</a:t>
                      </a: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1 </a:t>
                      </a: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อัน</a:t>
                      </a: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โทนิคเซรั่ม</a:t>
                      </a: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เหมาะสำหรับผู้ที่อยากมีผม</a:t>
                      </a: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หนวด</a:t>
                      </a: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คิ้ว</a:t>
                      </a: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ปลูก</a:t>
                      </a: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ส่งฟรี</a:t>
                      </a:r>
                      <a:endPar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$23.26</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41.45k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972.4k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186</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555</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1310679">
                <a:tc>
                  <a:txBody>
                    <a:bodyPr/>
                    <a:lstStyle/>
                    <a:p>
                      <a:pPr algn="ctr" defTabSz="914400">
                        <a:lnSpc>
                          <a:spcPct val="80000"/>
                        </a:lnSpc>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2</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20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1800"/>
                      </a:pP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t>
                      </a: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บริษัทโดยตรง</a:t>
                      </a: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สูตรใหม่</a:t>
                      </a: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Ela Rae </a:t>
                      </a: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อีล่าแรร์</a:t>
                      </a: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ครีมทารักแร้</a:t>
                      </a: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แพคเก็จใหม่</a:t>
                      </a:r>
                      <a:endPar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$10.08</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92.77k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903.4k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186</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644</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1310679">
                <a:tc>
                  <a:txBody>
                    <a:bodyPr/>
                    <a:lstStyle/>
                    <a:p>
                      <a:pPr algn="ctr" defTabSz="914400">
                        <a:lnSpc>
                          <a:spcPct val="80000"/>
                        </a:lnSpc>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3</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20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1800"/>
                      </a:pP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ครีมเมริโกะ</a:t>
                      </a: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ครีมบำรุงผิว</a:t>
                      </a: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ให้ความชุ่มชื้น</a:t>
                      </a:r>
                      <a:endPar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$5.43</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117.6k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870.2k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679</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1661</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1310679">
                <a:tc>
                  <a:txBody>
                    <a:bodyPr/>
                    <a:lstStyle/>
                    <a:p>
                      <a:pPr algn="ctr" defTabSz="914400">
                        <a:lnSpc>
                          <a:spcPct val="80000"/>
                        </a:lnSpc>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4</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20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1800"/>
                      </a:pPr>
                      <a:r>
                        <a:rPr sz="16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ครีมเวนิตา 15กรัม ผิวทุกประเภท Skincare</a:t>
                      </a:r>
                      <a:endParaRPr sz="16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$26.77</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25.84k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644.5k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31</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82</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1310679">
                <a:tc>
                  <a:txBody>
                    <a:bodyPr/>
                    <a:lstStyle/>
                    <a:p>
                      <a:pPr algn="ctr" defTabSz="914400">
                        <a:lnSpc>
                          <a:spcPct val="80000"/>
                        </a:lnSpc>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5</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20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1800"/>
                      </a:pP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CHILLAB Lavender Matte Powder - </a:t>
                      </a: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แป้งม่วงควบคุมความมัน</a:t>
                      </a: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1ตลับ 2ตลับ 3ตลับ 10g </a:t>
                      </a: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ผิวมัน</a:t>
                      </a: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with puff</a:t>
                      </a:r>
                      <a:endPar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$13.77</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30.22k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503.5k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119</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214</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1310679">
                <a:tc>
                  <a:txBody>
                    <a:bodyPr/>
                    <a:lstStyle/>
                    <a:p>
                      <a:pPr algn="ctr" defTabSz="914400">
                        <a:lnSpc>
                          <a:spcPct val="80000"/>
                        </a:lnSpc>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6</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20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1800"/>
                      </a:pPr>
                      <a:r>
                        <a:rPr sz="16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น้ำตบลานอส Moisturizer Essenc</a:t>
                      </a:r>
                      <a:endParaRPr sz="16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$20.38</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21.82k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444.3k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407</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922</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1310679">
                <a:tc>
                  <a:txBody>
                    <a:bodyPr/>
                    <a:lstStyle/>
                    <a:p>
                      <a:pPr algn="ctr" defTabSz="914400">
                        <a:lnSpc>
                          <a:spcPct val="80000"/>
                        </a:lnSpc>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7</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20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1800"/>
                      </a:pP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ลูน่าอายครีมLUNA</a:t>
                      </a: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JELLY EYE CARE 10 g. (</a:t>
                      </a: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หัวนวดเก็บความเย็น</a:t>
                      </a: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t>
                      </a:r>
                      <a:endPar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$15.52</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27.00k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423.4k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242</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486</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1310679">
                <a:tc>
                  <a:txBody>
                    <a:bodyPr/>
                    <a:lstStyle/>
                    <a:p>
                      <a:pPr algn="ctr" defTabSz="914400">
                        <a:lnSpc>
                          <a:spcPct val="80000"/>
                        </a:lnSpc>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8</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20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1800"/>
                      </a:pP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ยาสีฟันขิงขิง</a:t>
                      </a: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แบรนด์บียอน</a:t>
                      </a: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 </a:t>
                      </a: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โปรโมชั่น</a:t>
                      </a: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ซื้อ</a:t>
                      </a: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1 </a:t>
                      </a: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หลอด</a:t>
                      </a: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แถมฟรี</a:t>
                      </a: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1 </a:t>
                      </a: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หลอด</a:t>
                      </a:r>
                      <a:endPar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$18.36</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20.79k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380.1k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99</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256</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1310679">
                <a:tc>
                  <a:txBody>
                    <a:bodyPr/>
                    <a:lstStyle/>
                    <a:p>
                      <a:pPr algn="ctr" defTabSz="914400">
                        <a:lnSpc>
                          <a:spcPct val="80000"/>
                        </a:lnSpc>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9</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20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1800"/>
                      </a:pP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DARARIN Perfect Whitening EX Body Serum  250 ml</a:t>
                      </a:r>
                      <a:endPar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$5.41</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59.70k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372.4k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1239</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357</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1310679">
                <a:tc>
                  <a:txBody>
                    <a:bodyPr/>
                    <a:lstStyle/>
                    <a:p>
                      <a:pPr algn="ctr" defTabSz="914400">
                        <a:lnSpc>
                          <a:spcPct val="80000"/>
                        </a:lnSpc>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10</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50800">
                      <a:solidFill>
                        <a:srgbClr val="6559E9"/>
                      </a:solidFill>
                      <a:miter lim="400000"/>
                    </a:lnB>
                  </a:tcPr>
                </a:tc>
                <a:tc>
                  <a:txBody>
                    <a:bodyPr/>
                    <a:lstStyle/>
                    <a:p>
                      <a:pPr algn="ctr" defTabSz="914400">
                        <a:lnSpc>
                          <a:spcPct val="80000"/>
                        </a:lnSpc>
                        <a:defRPr sz="20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50800">
                      <a:solidFill>
                        <a:srgbClr val="6559E9"/>
                      </a:solidFill>
                      <a:miter lim="400000"/>
                    </a:lnB>
                  </a:tcPr>
                </a:tc>
                <a:tc>
                  <a:txBody>
                    <a:bodyPr/>
                    <a:lstStyle/>
                    <a:p>
                      <a:pPr algn="ctr" defTabSz="914400">
                        <a:lnSpc>
                          <a:spcPct val="80000"/>
                        </a:lnSpc>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The Skin Collection Serum Niacinamide10% + NAG8% เซรั่มสำหรับคนที่มีปัญหารอยดำรอยแดง 30ml</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50800">
                      <a:solidFill>
                        <a:srgbClr val="6559E9"/>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$3.77</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50800">
                      <a:solidFill>
                        <a:srgbClr val="6559E9"/>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84220</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50800">
                      <a:solidFill>
                        <a:srgbClr val="6559E9"/>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318.2k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50800">
                      <a:solidFill>
                        <a:srgbClr val="6559E9"/>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2111</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50800">
                      <a:solidFill>
                        <a:srgbClr val="6559E9"/>
                      </a:solidFill>
                      <a:miter lim="400000"/>
                    </a:lnB>
                  </a:tcPr>
                </a:tc>
                <a:tc>
                  <a:txBody>
                    <a:bodyPr/>
                    <a:lstStyle/>
                    <a:p>
                      <a:pPr algn="ctr" defTabSz="914400">
                        <a:defRPr sz="1800"/>
                      </a:pPr>
                      <a:r>
                        <a:rPr sz="20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754</a:t>
                      </a:r>
                      <a:endParaRPr sz="20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50800">
                      <a:solidFill>
                        <a:srgbClr val="6559E9"/>
                      </a:solidFill>
                      <a:miter lim="400000"/>
                    </a:lnB>
                  </a:tcPr>
                </a:tc>
              </a:tr>
            </a:tbl>
          </a:graphicData>
        </a:graphic>
      </p:graphicFrame>
      <p:sp>
        <p:nvSpPr>
          <p:cNvPr id="585" name="泰国市场…"/>
          <p:cNvSpPr txBox="1"/>
          <p:nvPr/>
        </p:nvSpPr>
        <p:spPr>
          <a:xfrm>
            <a:off x="1482725" y="1216660"/>
            <a:ext cx="10714355" cy="1493520"/>
          </a:xfrm>
          <a:prstGeom prst="rect">
            <a:avLst/>
          </a:prstGeom>
          <a:ln w="12700">
            <a:miter lim="400000"/>
          </a:ln>
        </p:spPr>
        <p:txBody>
          <a:bodyPr wrap="square" lIns="8790" tIns="8790" rIns="8790" bIns="8790">
            <a:spAutoFit/>
          </a:bodyPr>
          <a:lstStyle/>
          <a:p>
            <a:pPr algn="l">
              <a:lnSpc>
                <a:spcPct val="100000"/>
              </a:lnSpc>
              <a:spcBef>
                <a:spcPts val="0"/>
              </a:spcBef>
              <a:defRPr sz="3200" u="sng">
                <a:latin typeface="Source Han Sans CN Bold Bold"/>
                <a:ea typeface="Source Han Sans CN Bold Bold"/>
                <a:cs typeface="Source Han Sans CN Bold Bold"/>
                <a:sym typeface="Source Han Sans CN Bold Bold"/>
              </a:defRPr>
            </a:pPr>
            <a:r>
              <a:rPr b="1" u="none">
                <a:solidFill>
                  <a:srgbClr val="625AE3"/>
                </a:solidFill>
                <a:latin typeface="Times New Roman" panose="02020603050405020304" charset="0"/>
                <a:ea typeface="Times New Roman" panose="02020603050405020304" charset="0"/>
                <a:cs typeface="Times New Roman" panose="02020603050405020304" charset="0"/>
              </a:rPr>
              <a:t>Thai market</a:t>
            </a:r>
            <a:endParaRPr b="1" u="none">
              <a:solidFill>
                <a:srgbClr val="625AE3"/>
              </a:solidFill>
              <a:latin typeface="Times New Roman" panose="02020603050405020304" charset="0"/>
              <a:ea typeface="Times New Roman" panose="02020603050405020304" charset="0"/>
              <a:cs typeface="Times New Roman" panose="02020603050405020304" charset="0"/>
            </a:endParaRPr>
          </a:p>
          <a:p>
            <a:pPr algn="l">
              <a:lnSpc>
                <a:spcPct val="100000"/>
              </a:lnSpc>
              <a:spcBef>
                <a:spcPts val="0"/>
              </a:spcBef>
              <a:defRPr sz="3200" u="sng">
                <a:latin typeface="Source Han Sans CN Bold Bold"/>
                <a:ea typeface="Source Han Sans CN Bold Bold"/>
                <a:cs typeface="Source Han Sans CN Bold Bold"/>
                <a:sym typeface="Source Han Sans CN Bold Bold"/>
              </a:defRPr>
            </a:pPr>
            <a:r>
              <a:rPr b="1" u="none">
                <a:solidFill>
                  <a:srgbClr val="625AE3"/>
                </a:solidFill>
                <a:latin typeface="Times New Roman" panose="02020603050405020304" charset="0"/>
                <a:ea typeface="Times New Roman" panose="02020603050405020304" charset="0"/>
                <a:cs typeface="Times New Roman" panose="02020603050405020304" charset="0"/>
              </a:rPr>
              <a:t>Top 10 best-selling products in the Beauty &amp; Personal Care category in May 2024</a:t>
            </a:r>
            <a:endParaRPr b="1" u="none">
              <a:solidFill>
                <a:srgbClr val="625AE3"/>
              </a:solidFill>
              <a:latin typeface="Times New Roman" panose="02020603050405020304" charset="0"/>
              <a:ea typeface="Times New Roman" panose="02020603050405020304" charset="0"/>
              <a:cs typeface="Times New Roman" panose="02020603050405020304" charset="0"/>
            </a:endParaRPr>
          </a:p>
        </p:txBody>
      </p:sp>
      <p:pic>
        <p:nvPicPr>
          <p:cNvPr id="586" name="pasted-image.png" descr="pasted-image.png"/>
          <p:cNvPicPr>
            <a:picLocks noChangeAspect="1"/>
          </p:cNvPicPr>
          <p:nvPr/>
        </p:nvPicPr>
        <p:blipFill>
          <a:blip r:embed="rId1"/>
          <a:srcRect l="14" r="14"/>
          <a:stretch>
            <a:fillRect/>
          </a:stretch>
        </p:blipFill>
        <p:spPr>
          <a:xfrm>
            <a:off x="2427894" y="4100515"/>
            <a:ext cx="1143001" cy="1143333"/>
          </a:xfrm>
          <a:custGeom>
            <a:avLst/>
            <a:gdLst/>
            <a:ahLst/>
            <a:cxnLst>
              <a:cxn ang="0">
                <a:pos x="wd2" y="hd2"/>
              </a:cxn>
              <a:cxn ang="5400000">
                <a:pos x="wd2" y="hd2"/>
              </a:cxn>
              <a:cxn ang="10800000">
                <a:pos x="wd2" y="hd2"/>
              </a:cxn>
              <a:cxn ang="16200000">
                <a:pos x="wd2" y="hd2"/>
              </a:cxn>
            </a:cxnLst>
            <a:rect l="0" t="0" r="r" b="b"/>
            <a:pathLst>
              <a:path w="21595" h="21595" extrusionOk="0">
                <a:moveTo>
                  <a:pt x="4634" y="0"/>
                </a:moveTo>
                <a:cubicBezTo>
                  <a:pt x="3274" y="0"/>
                  <a:pt x="2457" y="-2"/>
                  <a:pt x="1912" y="225"/>
                </a:cubicBezTo>
                <a:cubicBezTo>
                  <a:pt x="1128" y="511"/>
                  <a:pt x="511" y="1127"/>
                  <a:pt x="225" y="1912"/>
                </a:cubicBezTo>
                <a:cubicBezTo>
                  <a:pt x="-2" y="2456"/>
                  <a:pt x="0" y="3272"/>
                  <a:pt x="0" y="4633"/>
                </a:cubicBezTo>
                <a:lnTo>
                  <a:pt x="0" y="16956"/>
                </a:lnTo>
                <a:cubicBezTo>
                  <a:pt x="0" y="18316"/>
                  <a:pt x="-2" y="19133"/>
                  <a:pt x="225" y="19677"/>
                </a:cubicBezTo>
                <a:cubicBezTo>
                  <a:pt x="511" y="20461"/>
                  <a:pt x="1128" y="21085"/>
                  <a:pt x="1912" y="21371"/>
                </a:cubicBezTo>
                <a:cubicBezTo>
                  <a:pt x="2457" y="21598"/>
                  <a:pt x="3274" y="21596"/>
                  <a:pt x="4634" y="21596"/>
                </a:cubicBezTo>
                <a:lnTo>
                  <a:pt x="16962" y="21596"/>
                </a:lnTo>
                <a:cubicBezTo>
                  <a:pt x="18322" y="21596"/>
                  <a:pt x="19139" y="21598"/>
                  <a:pt x="19684" y="21371"/>
                </a:cubicBezTo>
                <a:cubicBezTo>
                  <a:pt x="20468" y="21085"/>
                  <a:pt x="21085" y="20461"/>
                  <a:pt x="21371" y="19677"/>
                </a:cubicBezTo>
                <a:cubicBezTo>
                  <a:pt x="21598" y="19133"/>
                  <a:pt x="21596" y="18316"/>
                  <a:pt x="21596" y="16956"/>
                </a:cubicBezTo>
                <a:lnTo>
                  <a:pt x="21596" y="4633"/>
                </a:lnTo>
                <a:cubicBezTo>
                  <a:pt x="21596" y="3272"/>
                  <a:pt x="21598" y="2456"/>
                  <a:pt x="21371" y="1912"/>
                </a:cubicBezTo>
                <a:cubicBezTo>
                  <a:pt x="21085" y="1127"/>
                  <a:pt x="20468" y="511"/>
                  <a:pt x="19684" y="225"/>
                </a:cubicBezTo>
                <a:cubicBezTo>
                  <a:pt x="19139" y="-2"/>
                  <a:pt x="18322" y="0"/>
                  <a:pt x="16962" y="0"/>
                </a:cubicBezTo>
                <a:lnTo>
                  <a:pt x="4634" y="0"/>
                </a:lnTo>
                <a:close/>
              </a:path>
            </a:pathLst>
          </a:custGeom>
          <a:ln w="6350">
            <a:solidFill>
              <a:srgbClr val="8979AF"/>
            </a:solidFill>
            <a:miter lim="400000"/>
            <a:headEnd/>
            <a:tailEnd/>
          </a:ln>
        </p:spPr>
      </p:pic>
      <p:pic>
        <p:nvPicPr>
          <p:cNvPr id="587" name="pasted-image.png" descr="pasted-image.png"/>
          <p:cNvPicPr>
            <a:picLocks noChangeAspect="1"/>
          </p:cNvPicPr>
          <p:nvPr/>
        </p:nvPicPr>
        <p:blipFill>
          <a:blip r:embed="rId2"/>
          <a:srcRect l="14" r="14"/>
          <a:stretch>
            <a:fillRect/>
          </a:stretch>
        </p:blipFill>
        <p:spPr>
          <a:xfrm>
            <a:off x="2427894" y="5411138"/>
            <a:ext cx="1143001" cy="1143333"/>
          </a:xfrm>
          <a:custGeom>
            <a:avLst/>
            <a:gdLst/>
            <a:ahLst/>
            <a:cxnLst>
              <a:cxn ang="0">
                <a:pos x="wd2" y="hd2"/>
              </a:cxn>
              <a:cxn ang="5400000">
                <a:pos x="wd2" y="hd2"/>
              </a:cxn>
              <a:cxn ang="10800000">
                <a:pos x="wd2" y="hd2"/>
              </a:cxn>
              <a:cxn ang="16200000">
                <a:pos x="wd2" y="hd2"/>
              </a:cxn>
            </a:cxnLst>
            <a:rect l="0" t="0" r="r" b="b"/>
            <a:pathLst>
              <a:path w="21595" h="21595" extrusionOk="0">
                <a:moveTo>
                  <a:pt x="4634" y="0"/>
                </a:moveTo>
                <a:cubicBezTo>
                  <a:pt x="3274" y="0"/>
                  <a:pt x="2457" y="-2"/>
                  <a:pt x="1912" y="225"/>
                </a:cubicBezTo>
                <a:cubicBezTo>
                  <a:pt x="1128" y="511"/>
                  <a:pt x="511" y="1127"/>
                  <a:pt x="225" y="1912"/>
                </a:cubicBezTo>
                <a:cubicBezTo>
                  <a:pt x="-2" y="2456"/>
                  <a:pt x="0" y="3272"/>
                  <a:pt x="0" y="4633"/>
                </a:cubicBezTo>
                <a:lnTo>
                  <a:pt x="0" y="16956"/>
                </a:lnTo>
                <a:cubicBezTo>
                  <a:pt x="0" y="18316"/>
                  <a:pt x="-2" y="19133"/>
                  <a:pt x="225" y="19677"/>
                </a:cubicBezTo>
                <a:cubicBezTo>
                  <a:pt x="511" y="20461"/>
                  <a:pt x="1128" y="21085"/>
                  <a:pt x="1912" y="21371"/>
                </a:cubicBezTo>
                <a:cubicBezTo>
                  <a:pt x="2457" y="21598"/>
                  <a:pt x="3274" y="21596"/>
                  <a:pt x="4634" y="21596"/>
                </a:cubicBezTo>
                <a:lnTo>
                  <a:pt x="16962" y="21596"/>
                </a:lnTo>
                <a:cubicBezTo>
                  <a:pt x="18322" y="21596"/>
                  <a:pt x="19139" y="21598"/>
                  <a:pt x="19684" y="21371"/>
                </a:cubicBezTo>
                <a:cubicBezTo>
                  <a:pt x="20468" y="21085"/>
                  <a:pt x="21085" y="20461"/>
                  <a:pt x="21371" y="19677"/>
                </a:cubicBezTo>
                <a:cubicBezTo>
                  <a:pt x="21598" y="19133"/>
                  <a:pt x="21596" y="18316"/>
                  <a:pt x="21596" y="16956"/>
                </a:cubicBezTo>
                <a:lnTo>
                  <a:pt x="21596" y="4633"/>
                </a:lnTo>
                <a:cubicBezTo>
                  <a:pt x="21596" y="3272"/>
                  <a:pt x="21598" y="2456"/>
                  <a:pt x="21371" y="1912"/>
                </a:cubicBezTo>
                <a:cubicBezTo>
                  <a:pt x="21085" y="1127"/>
                  <a:pt x="20468" y="511"/>
                  <a:pt x="19684" y="225"/>
                </a:cubicBezTo>
                <a:cubicBezTo>
                  <a:pt x="19139" y="-2"/>
                  <a:pt x="18322" y="0"/>
                  <a:pt x="16962" y="0"/>
                </a:cubicBezTo>
                <a:lnTo>
                  <a:pt x="4634" y="0"/>
                </a:lnTo>
                <a:close/>
              </a:path>
            </a:pathLst>
          </a:custGeom>
          <a:ln w="6350">
            <a:solidFill>
              <a:srgbClr val="8979AF"/>
            </a:solidFill>
            <a:miter lim="400000"/>
            <a:headEnd/>
            <a:tailEnd/>
          </a:ln>
        </p:spPr>
      </p:pic>
      <p:pic>
        <p:nvPicPr>
          <p:cNvPr id="588" name="pasted-image.png" descr="pasted-image.png"/>
          <p:cNvPicPr>
            <a:picLocks noChangeAspect="1"/>
          </p:cNvPicPr>
          <p:nvPr/>
        </p:nvPicPr>
        <p:blipFill>
          <a:blip r:embed="rId3"/>
          <a:srcRect l="14" r="14"/>
          <a:stretch>
            <a:fillRect/>
          </a:stretch>
        </p:blipFill>
        <p:spPr>
          <a:xfrm>
            <a:off x="2427894" y="6721761"/>
            <a:ext cx="1143001" cy="1143333"/>
          </a:xfrm>
          <a:custGeom>
            <a:avLst/>
            <a:gdLst/>
            <a:ahLst/>
            <a:cxnLst>
              <a:cxn ang="0">
                <a:pos x="wd2" y="hd2"/>
              </a:cxn>
              <a:cxn ang="5400000">
                <a:pos x="wd2" y="hd2"/>
              </a:cxn>
              <a:cxn ang="10800000">
                <a:pos x="wd2" y="hd2"/>
              </a:cxn>
              <a:cxn ang="16200000">
                <a:pos x="wd2" y="hd2"/>
              </a:cxn>
            </a:cxnLst>
            <a:rect l="0" t="0" r="r" b="b"/>
            <a:pathLst>
              <a:path w="21595" h="21595" extrusionOk="0">
                <a:moveTo>
                  <a:pt x="4634" y="0"/>
                </a:moveTo>
                <a:cubicBezTo>
                  <a:pt x="3274" y="0"/>
                  <a:pt x="2457" y="-2"/>
                  <a:pt x="1912" y="225"/>
                </a:cubicBezTo>
                <a:cubicBezTo>
                  <a:pt x="1128" y="511"/>
                  <a:pt x="511" y="1127"/>
                  <a:pt x="225" y="1912"/>
                </a:cubicBezTo>
                <a:cubicBezTo>
                  <a:pt x="-2" y="2456"/>
                  <a:pt x="0" y="3272"/>
                  <a:pt x="0" y="4633"/>
                </a:cubicBezTo>
                <a:lnTo>
                  <a:pt x="0" y="16956"/>
                </a:lnTo>
                <a:cubicBezTo>
                  <a:pt x="0" y="18316"/>
                  <a:pt x="-2" y="19133"/>
                  <a:pt x="225" y="19677"/>
                </a:cubicBezTo>
                <a:cubicBezTo>
                  <a:pt x="511" y="20461"/>
                  <a:pt x="1128" y="21085"/>
                  <a:pt x="1912" y="21371"/>
                </a:cubicBezTo>
                <a:cubicBezTo>
                  <a:pt x="2457" y="21598"/>
                  <a:pt x="3274" y="21596"/>
                  <a:pt x="4634" y="21596"/>
                </a:cubicBezTo>
                <a:lnTo>
                  <a:pt x="16962" y="21596"/>
                </a:lnTo>
                <a:cubicBezTo>
                  <a:pt x="18322" y="21596"/>
                  <a:pt x="19139" y="21598"/>
                  <a:pt x="19684" y="21371"/>
                </a:cubicBezTo>
                <a:cubicBezTo>
                  <a:pt x="20468" y="21085"/>
                  <a:pt x="21085" y="20461"/>
                  <a:pt x="21371" y="19677"/>
                </a:cubicBezTo>
                <a:cubicBezTo>
                  <a:pt x="21598" y="19133"/>
                  <a:pt x="21596" y="18316"/>
                  <a:pt x="21596" y="16956"/>
                </a:cubicBezTo>
                <a:lnTo>
                  <a:pt x="21596" y="4633"/>
                </a:lnTo>
                <a:cubicBezTo>
                  <a:pt x="21596" y="3272"/>
                  <a:pt x="21598" y="2456"/>
                  <a:pt x="21371" y="1912"/>
                </a:cubicBezTo>
                <a:cubicBezTo>
                  <a:pt x="21085" y="1127"/>
                  <a:pt x="20468" y="511"/>
                  <a:pt x="19684" y="225"/>
                </a:cubicBezTo>
                <a:cubicBezTo>
                  <a:pt x="19139" y="-2"/>
                  <a:pt x="18322" y="0"/>
                  <a:pt x="16962" y="0"/>
                </a:cubicBezTo>
                <a:lnTo>
                  <a:pt x="4634" y="0"/>
                </a:lnTo>
                <a:close/>
              </a:path>
            </a:pathLst>
          </a:custGeom>
          <a:ln w="6350">
            <a:solidFill>
              <a:srgbClr val="8979AF"/>
            </a:solidFill>
            <a:miter lim="400000"/>
            <a:headEnd/>
            <a:tailEnd/>
          </a:ln>
        </p:spPr>
      </p:pic>
      <p:pic>
        <p:nvPicPr>
          <p:cNvPr id="589" name="pasted-image.png" descr="pasted-image.png"/>
          <p:cNvPicPr>
            <a:picLocks noChangeAspect="1"/>
          </p:cNvPicPr>
          <p:nvPr/>
        </p:nvPicPr>
        <p:blipFill>
          <a:blip r:embed="rId4"/>
          <a:srcRect l="14" r="14"/>
          <a:stretch>
            <a:fillRect/>
          </a:stretch>
        </p:blipFill>
        <p:spPr>
          <a:xfrm>
            <a:off x="2427894" y="8032384"/>
            <a:ext cx="1143001" cy="1143333"/>
          </a:xfrm>
          <a:custGeom>
            <a:avLst/>
            <a:gdLst/>
            <a:ahLst/>
            <a:cxnLst>
              <a:cxn ang="0">
                <a:pos x="wd2" y="hd2"/>
              </a:cxn>
              <a:cxn ang="5400000">
                <a:pos x="wd2" y="hd2"/>
              </a:cxn>
              <a:cxn ang="10800000">
                <a:pos x="wd2" y="hd2"/>
              </a:cxn>
              <a:cxn ang="16200000">
                <a:pos x="wd2" y="hd2"/>
              </a:cxn>
            </a:cxnLst>
            <a:rect l="0" t="0" r="r" b="b"/>
            <a:pathLst>
              <a:path w="21595" h="21595" extrusionOk="0">
                <a:moveTo>
                  <a:pt x="4634" y="0"/>
                </a:moveTo>
                <a:cubicBezTo>
                  <a:pt x="3274" y="0"/>
                  <a:pt x="2457" y="-2"/>
                  <a:pt x="1912" y="225"/>
                </a:cubicBezTo>
                <a:cubicBezTo>
                  <a:pt x="1128" y="511"/>
                  <a:pt x="511" y="1127"/>
                  <a:pt x="225" y="1912"/>
                </a:cubicBezTo>
                <a:cubicBezTo>
                  <a:pt x="-2" y="2456"/>
                  <a:pt x="0" y="3272"/>
                  <a:pt x="0" y="4633"/>
                </a:cubicBezTo>
                <a:lnTo>
                  <a:pt x="0" y="16956"/>
                </a:lnTo>
                <a:cubicBezTo>
                  <a:pt x="0" y="18316"/>
                  <a:pt x="-2" y="19133"/>
                  <a:pt x="225" y="19677"/>
                </a:cubicBezTo>
                <a:cubicBezTo>
                  <a:pt x="511" y="20461"/>
                  <a:pt x="1128" y="21085"/>
                  <a:pt x="1912" y="21371"/>
                </a:cubicBezTo>
                <a:cubicBezTo>
                  <a:pt x="2457" y="21598"/>
                  <a:pt x="3274" y="21596"/>
                  <a:pt x="4634" y="21596"/>
                </a:cubicBezTo>
                <a:lnTo>
                  <a:pt x="16962" y="21596"/>
                </a:lnTo>
                <a:cubicBezTo>
                  <a:pt x="18322" y="21596"/>
                  <a:pt x="19139" y="21598"/>
                  <a:pt x="19684" y="21371"/>
                </a:cubicBezTo>
                <a:cubicBezTo>
                  <a:pt x="20468" y="21085"/>
                  <a:pt x="21085" y="20461"/>
                  <a:pt x="21371" y="19677"/>
                </a:cubicBezTo>
                <a:cubicBezTo>
                  <a:pt x="21598" y="19133"/>
                  <a:pt x="21596" y="18316"/>
                  <a:pt x="21596" y="16956"/>
                </a:cubicBezTo>
                <a:lnTo>
                  <a:pt x="21596" y="4633"/>
                </a:lnTo>
                <a:cubicBezTo>
                  <a:pt x="21596" y="3272"/>
                  <a:pt x="21598" y="2456"/>
                  <a:pt x="21371" y="1912"/>
                </a:cubicBezTo>
                <a:cubicBezTo>
                  <a:pt x="21085" y="1127"/>
                  <a:pt x="20468" y="511"/>
                  <a:pt x="19684" y="225"/>
                </a:cubicBezTo>
                <a:cubicBezTo>
                  <a:pt x="19139" y="-2"/>
                  <a:pt x="18322" y="0"/>
                  <a:pt x="16962" y="0"/>
                </a:cubicBezTo>
                <a:lnTo>
                  <a:pt x="4634" y="0"/>
                </a:lnTo>
                <a:close/>
              </a:path>
            </a:pathLst>
          </a:custGeom>
          <a:ln w="6350">
            <a:solidFill>
              <a:srgbClr val="8979AF"/>
            </a:solidFill>
            <a:miter lim="400000"/>
            <a:headEnd/>
            <a:tailEnd/>
          </a:ln>
        </p:spPr>
      </p:pic>
      <p:pic>
        <p:nvPicPr>
          <p:cNvPr id="590" name="pasted-image.png" descr="pasted-image.png"/>
          <p:cNvPicPr>
            <a:picLocks noChangeAspect="1"/>
          </p:cNvPicPr>
          <p:nvPr/>
        </p:nvPicPr>
        <p:blipFill>
          <a:blip r:embed="rId5"/>
          <a:srcRect l="14" r="14"/>
          <a:stretch>
            <a:fillRect/>
          </a:stretch>
        </p:blipFill>
        <p:spPr>
          <a:xfrm>
            <a:off x="2427894" y="9343007"/>
            <a:ext cx="1143001" cy="1143333"/>
          </a:xfrm>
          <a:custGeom>
            <a:avLst/>
            <a:gdLst/>
            <a:ahLst/>
            <a:cxnLst>
              <a:cxn ang="0">
                <a:pos x="wd2" y="hd2"/>
              </a:cxn>
              <a:cxn ang="5400000">
                <a:pos x="wd2" y="hd2"/>
              </a:cxn>
              <a:cxn ang="10800000">
                <a:pos x="wd2" y="hd2"/>
              </a:cxn>
              <a:cxn ang="16200000">
                <a:pos x="wd2" y="hd2"/>
              </a:cxn>
            </a:cxnLst>
            <a:rect l="0" t="0" r="r" b="b"/>
            <a:pathLst>
              <a:path w="21595" h="21595" extrusionOk="0">
                <a:moveTo>
                  <a:pt x="4634" y="0"/>
                </a:moveTo>
                <a:cubicBezTo>
                  <a:pt x="3274" y="0"/>
                  <a:pt x="2457" y="-2"/>
                  <a:pt x="1912" y="225"/>
                </a:cubicBezTo>
                <a:cubicBezTo>
                  <a:pt x="1128" y="511"/>
                  <a:pt x="511" y="1127"/>
                  <a:pt x="225" y="1912"/>
                </a:cubicBezTo>
                <a:cubicBezTo>
                  <a:pt x="-2" y="2456"/>
                  <a:pt x="0" y="3272"/>
                  <a:pt x="0" y="4633"/>
                </a:cubicBezTo>
                <a:lnTo>
                  <a:pt x="0" y="16956"/>
                </a:lnTo>
                <a:cubicBezTo>
                  <a:pt x="0" y="18316"/>
                  <a:pt x="-2" y="19133"/>
                  <a:pt x="225" y="19677"/>
                </a:cubicBezTo>
                <a:cubicBezTo>
                  <a:pt x="511" y="20461"/>
                  <a:pt x="1128" y="21085"/>
                  <a:pt x="1912" y="21371"/>
                </a:cubicBezTo>
                <a:cubicBezTo>
                  <a:pt x="2457" y="21598"/>
                  <a:pt x="3274" y="21596"/>
                  <a:pt x="4634" y="21596"/>
                </a:cubicBezTo>
                <a:lnTo>
                  <a:pt x="16962" y="21596"/>
                </a:lnTo>
                <a:cubicBezTo>
                  <a:pt x="18322" y="21596"/>
                  <a:pt x="19139" y="21598"/>
                  <a:pt x="19684" y="21371"/>
                </a:cubicBezTo>
                <a:cubicBezTo>
                  <a:pt x="20468" y="21085"/>
                  <a:pt x="21085" y="20461"/>
                  <a:pt x="21371" y="19677"/>
                </a:cubicBezTo>
                <a:cubicBezTo>
                  <a:pt x="21598" y="19133"/>
                  <a:pt x="21596" y="18316"/>
                  <a:pt x="21596" y="16956"/>
                </a:cubicBezTo>
                <a:lnTo>
                  <a:pt x="21596" y="4633"/>
                </a:lnTo>
                <a:cubicBezTo>
                  <a:pt x="21596" y="3272"/>
                  <a:pt x="21598" y="2456"/>
                  <a:pt x="21371" y="1912"/>
                </a:cubicBezTo>
                <a:cubicBezTo>
                  <a:pt x="21085" y="1127"/>
                  <a:pt x="20468" y="511"/>
                  <a:pt x="19684" y="225"/>
                </a:cubicBezTo>
                <a:cubicBezTo>
                  <a:pt x="19139" y="-2"/>
                  <a:pt x="18322" y="0"/>
                  <a:pt x="16962" y="0"/>
                </a:cubicBezTo>
                <a:lnTo>
                  <a:pt x="4634" y="0"/>
                </a:lnTo>
                <a:close/>
              </a:path>
            </a:pathLst>
          </a:custGeom>
          <a:ln w="6350">
            <a:solidFill>
              <a:srgbClr val="8979AF"/>
            </a:solidFill>
            <a:miter lim="400000"/>
            <a:headEnd/>
            <a:tailEnd/>
          </a:ln>
        </p:spPr>
      </p:pic>
      <p:pic>
        <p:nvPicPr>
          <p:cNvPr id="591" name="pasted-image.png" descr="pasted-image.png"/>
          <p:cNvPicPr>
            <a:picLocks noChangeAspect="1"/>
          </p:cNvPicPr>
          <p:nvPr/>
        </p:nvPicPr>
        <p:blipFill>
          <a:blip r:embed="rId6"/>
          <a:srcRect l="14" r="14"/>
          <a:stretch>
            <a:fillRect/>
          </a:stretch>
        </p:blipFill>
        <p:spPr>
          <a:xfrm>
            <a:off x="2427894" y="10653630"/>
            <a:ext cx="1143001" cy="1143333"/>
          </a:xfrm>
          <a:custGeom>
            <a:avLst/>
            <a:gdLst/>
            <a:ahLst/>
            <a:cxnLst>
              <a:cxn ang="0">
                <a:pos x="wd2" y="hd2"/>
              </a:cxn>
              <a:cxn ang="5400000">
                <a:pos x="wd2" y="hd2"/>
              </a:cxn>
              <a:cxn ang="10800000">
                <a:pos x="wd2" y="hd2"/>
              </a:cxn>
              <a:cxn ang="16200000">
                <a:pos x="wd2" y="hd2"/>
              </a:cxn>
            </a:cxnLst>
            <a:rect l="0" t="0" r="r" b="b"/>
            <a:pathLst>
              <a:path w="21595" h="21595" extrusionOk="0">
                <a:moveTo>
                  <a:pt x="4634" y="0"/>
                </a:moveTo>
                <a:cubicBezTo>
                  <a:pt x="3274" y="0"/>
                  <a:pt x="2457" y="-2"/>
                  <a:pt x="1912" y="225"/>
                </a:cubicBezTo>
                <a:cubicBezTo>
                  <a:pt x="1128" y="511"/>
                  <a:pt x="511" y="1127"/>
                  <a:pt x="225" y="1912"/>
                </a:cubicBezTo>
                <a:cubicBezTo>
                  <a:pt x="-2" y="2456"/>
                  <a:pt x="0" y="3272"/>
                  <a:pt x="0" y="4633"/>
                </a:cubicBezTo>
                <a:lnTo>
                  <a:pt x="0" y="16956"/>
                </a:lnTo>
                <a:cubicBezTo>
                  <a:pt x="0" y="18316"/>
                  <a:pt x="-2" y="19133"/>
                  <a:pt x="225" y="19677"/>
                </a:cubicBezTo>
                <a:cubicBezTo>
                  <a:pt x="511" y="20461"/>
                  <a:pt x="1128" y="21085"/>
                  <a:pt x="1912" y="21371"/>
                </a:cubicBezTo>
                <a:cubicBezTo>
                  <a:pt x="2457" y="21598"/>
                  <a:pt x="3274" y="21596"/>
                  <a:pt x="4634" y="21596"/>
                </a:cubicBezTo>
                <a:lnTo>
                  <a:pt x="16962" y="21596"/>
                </a:lnTo>
                <a:cubicBezTo>
                  <a:pt x="18322" y="21596"/>
                  <a:pt x="19139" y="21598"/>
                  <a:pt x="19684" y="21371"/>
                </a:cubicBezTo>
                <a:cubicBezTo>
                  <a:pt x="20468" y="21085"/>
                  <a:pt x="21085" y="20461"/>
                  <a:pt x="21371" y="19677"/>
                </a:cubicBezTo>
                <a:cubicBezTo>
                  <a:pt x="21598" y="19133"/>
                  <a:pt x="21596" y="18316"/>
                  <a:pt x="21596" y="16956"/>
                </a:cubicBezTo>
                <a:lnTo>
                  <a:pt x="21596" y="4633"/>
                </a:lnTo>
                <a:cubicBezTo>
                  <a:pt x="21596" y="3272"/>
                  <a:pt x="21598" y="2456"/>
                  <a:pt x="21371" y="1912"/>
                </a:cubicBezTo>
                <a:cubicBezTo>
                  <a:pt x="21085" y="1127"/>
                  <a:pt x="20468" y="511"/>
                  <a:pt x="19684" y="225"/>
                </a:cubicBezTo>
                <a:cubicBezTo>
                  <a:pt x="19139" y="-2"/>
                  <a:pt x="18322" y="0"/>
                  <a:pt x="16962" y="0"/>
                </a:cubicBezTo>
                <a:lnTo>
                  <a:pt x="4634" y="0"/>
                </a:lnTo>
                <a:close/>
              </a:path>
            </a:pathLst>
          </a:custGeom>
          <a:ln w="6350">
            <a:solidFill>
              <a:srgbClr val="8979AF"/>
            </a:solidFill>
            <a:miter lim="400000"/>
            <a:headEnd/>
            <a:tailEnd/>
          </a:ln>
        </p:spPr>
      </p:pic>
      <p:pic>
        <p:nvPicPr>
          <p:cNvPr id="592" name="pasted-image.png" descr="pasted-image.png"/>
          <p:cNvPicPr>
            <a:picLocks noChangeAspect="1"/>
          </p:cNvPicPr>
          <p:nvPr/>
        </p:nvPicPr>
        <p:blipFill>
          <a:blip r:embed="rId7"/>
          <a:srcRect l="14" r="14"/>
          <a:stretch>
            <a:fillRect/>
          </a:stretch>
        </p:blipFill>
        <p:spPr>
          <a:xfrm>
            <a:off x="2427894" y="11964253"/>
            <a:ext cx="1143001" cy="1143333"/>
          </a:xfrm>
          <a:custGeom>
            <a:avLst/>
            <a:gdLst/>
            <a:ahLst/>
            <a:cxnLst>
              <a:cxn ang="0">
                <a:pos x="wd2" y="hd2"/>
              </a:cxn>
              <a:cxn ang="5400000">
                <a:pos x="wd2" y="hd2"/>
              </a:cxn>
              <a:cxn ang="10800000">
                <a:pos x="wd2" y="hd2"/>
              </a:cxn>
              <a:cxn ang="16200000">
                <a:pos x="wd2" y="hd2"/>
              </a:cxn>
            </a:cxnLst>
            <a:rect l="0" t="0" r="r" b="b"/>
            <a:pathLst>
              <a:path w="21595" h="21595" extrusionOk="0">
                <a:moveTo>
                  <a:pt x="4634" y="0"/>
                </a:moveTo>
                <a:cubicBezTo>
                  <a:pt x="3274" y="0"/>
                  <a:pt x="2457" y="-2"/>
                  <a:pt x="1912" y="225"/>
                </a:cubicBezTo>
                <a:cubicBezTo>
                  <a:pt x="1128" y="511"/>
                  <a:pt x="511" y="1127"/>
                  <a:pt x="225" y="1912"/>
                </a:cubicBezTo>
                <a:cubicBezTo>
                  <a:pt x="-2" y="2456"/>
                  <a:pt x="0" y="3272"/>
                  <a:pt x="0" y="4633"/>
                </a:cubicBezTo>
                <a:lnTo>
                  <a:pt x="0" y="16956"/>
                </a:lnTo>
                <a:cubicBezTo>
                  <a:pt x="0" y="18316"/>
                  <a:pt x="-2" y="19133"/>
                  <a:pt x="225" y="19677"/>
                </a:cubicBezTo>
                <a:cubicBezTo>
                  <a:pt x="511" y="20461"/>
                  <a:pt x="1128" y="21085"/>
                  <a:pt x="1912" y="21371"/>
                </a:cubicBezTo>
                <a:cubicBezTo>
                  <a:pt x="2457" y="21598"/>
                  <a:pt x="3274" y="21596"/>
                  <a:pt x="4634" y="21596"/>
                </a:cubicBezTo>
                <a:lnTo>
                  <a:pt x="16962" y="21596"/>
                </a:lnTo>
                <a:cubicBezTo>
                  <a:pt x="18322" y="21596"/>
                  <a:pt x="19139" y="21598"/>
                  <a:pt x="19684" y="21371"/>
                </a:cubicBezTo>
                <a:cubicBezTo>
                  <a:pt x="20468" y="21085"/>
                  <a:pt x="21085" y="20461"/>
                  <a:pt x="21371" y="19677"/>
                </a:cubicBezTo>
                <a:cubicBezTo>
                  <a:pt x="21598" y="19133"/>
                  <a:pt x="21596" y="18316"/>
                  <a:pt x="21596" y="16956"/>
                </a:cubicBezTo>
                <a:lnTo>
                  <a:pt x="21596" y="4633"/>
                </a:lnTo>
                <a:cubicBezTo>
                  <a:pt x="21596" y="3272"/>
                  <a:pt x="21598" y="2456"/>
                  <a:pt x="21371" y="1912"/>
                </a:cubicBezTo>
                <a:cubicBezTo>
                  <a:pt x="21085" y="1127"/>
                  <a:pt x="20468" y="511"/>
                  <a:pt x="19684" y="225"/>
                </a:cubicBezTo>
                <a:cubicBezTo>
                  <a:pt x="19139" y="-2"/>
                  <a:pt x="18322" y="0"/>
                  <a:pt x="16962" y="0"/>
                </a:cubicBezTo>
                <a:lnTo>
                  <a:pt x="4634" y="0"/>
                </a:lnTo>
                <a:close/>
              </a:path>
            </a:pathLst>
          </a:custGeom>
          <a:ln w="6350">
            <a:solidFill>
              <a:srgbClr val="8979AF"/>
            </a:solidFill>
            <a:miter lim="400000"/>
            <a:headEnd/>
            <a:tailEnd/>
          </a:ln>
        </p:spPr>
      </p:pic>
      <p:pic>
        <p:nvPicPr>
          <p:cNvPr id="593" name="pasted-image.png" descr="pasted-image.png"/>
          <p:cNvPicPr>
            <a:picLocks noChangeAspect="1"/>
          </p:cNvPicPr>
          <p:nvPr/>
        </p:nvPicPr>
        <p:blipFill>
          <a:blip r:embed="rId8"/>
          <a:srcRect l="14" r="14"/>
          <a:stretch>
            <a:fillRect/>
          </a:stretch>
        </p:blipFill>
        <p:spPr>
          <a:xfrm>
            <a:off x="2427894" y="13274876"/>
            <a:ext cx="1143001" cy="1143333"/>
          </a:xfrm>
          <a:custGeom>
            <a:avLst/>
            <a:gdLst/>
            <a:ahLst/>
            <a:cxnLst>
              <a:cxn ang="0">
                <a:pos x="wd2" y="hd2"/>
              </a:cxn>
              <a:cxn ang="5400000">
                <a:pos x="wd2" y="hd2"/>
              </a:cxn>
              <a:cxn ang="10800000">
                <a:pos x="wd2" y="hd2"/>
              </a:cxn>
              <a:cxn ang="16200000">
                <a:pos x="wd2" y="hd2"/>
              </a:cxn>
            </a:cxnLst>
            <a:rect l="0" t="0" r="r" b="b"/>
            <a:pathLst>
              <a:path w="21595" h="21595" extrusionOk="0">
                <a:moveTo>
                  <a:pt x="4634" y="0"/>
                </a:moveTo>
                <a:cubicBezTo>
                  <a:pt x="3274" y="0"/>
                  <a:pt x="2457" y="-2"/>
                  <a:pt x="1912" y="225"/>
                </a:cubicBezTo>
                <a:cubicBezTo>
                  <a:pt x="1128" y="511"/>
                  <a:pt x="511" y="1127"/>
                  <a:pt x="225" y="1912"/>
                </a:cubicBezTo>
                <a:cubicBezTo>
                  <a:pt x="-2" y="2456"/>
                  <a:pt x="0" y="3272"/>
                  <a:pt x="0" y="4633"/>
                </a:cubicBezTo>
                <a:lnTo>
                  <a:pt x="0" y="16956"/>
                </a:lnTo>
                <a:cubicBezTo>
                  <a:pt x="0" y="18316"/>
                  <a:pt x="-2" y="19133"/>
                  <a:pt x="225" y="19677"/>
                </a:cubicBezTo>
                <a:cubicBezTo>
                  <a:pt x="511" y="20461"/>
                  <a:pt x="1128" y="21085"/>
                  <a:pt x="1912" y="21371"/>
                </a:cubicBezTo>
                <a:cubicBezTo>
                  <a:pt x="2457" y="21598"/>
                  <a:pt x="3274" y="21596"/>
                  <a:pt x="4634" y="21596"/>
                </a:cubicBezTo>
                <a:lnTo>
                  <a:pt x="16962" y="21596"/>
                </a:lnTo>
                <a:cubicBezTo>
                  <a:pt x="18322" y="21596"/>
                  <a:pt x="19139" y="21598"/>
                  <a:pt x="19684" y="21371"/>
                </a:cubicBezTo>
                <a:cubicBezTo>
                  <a:pt x="20468" y="21085"/>
                  <a:pt x="21085" y="20461"/>
                  <a:pt x="21371" y="19677"/>
                </a:cubicBezTo>
                <a:cubicBezTo>
                  <a:pt x="21598" y="19133"/>
                  <a:pt x="21596" y="18316"/>
                  <a:pt x="21596" y="16956"/>
                </a:cubicBezTo>
                <a:lnTo>
                  <a:pt x="21596" y="4633"/>
                </a:lnTo>
                <a:cubicBezTo>
                  <a:pt x="21596" y="3272"/>
                  <a:pt x="21598" y="2456"/>
                  <a:pt x="21371" y="1912"/>
                </a:cubicBezTo>
                <a:cubicBezTo>
                  <a:pt x="21085" y="1127"/>
                  <a:pt x="20468" y="511"/>
                  <a:pt x="19684" y="225"/>
                </a:cubicBezTo>
                <a:cubicBezTo>
                  <a:pt x="19139" y="-2"/>
                  <a:pt x="18322" y="0"/>
                  <a:pt x="16962" y="0"/>
                </a:cubicBezTo>
                <a:lnTo>
                  <a:pt x="4634" y="0"/>
                </a:lnTo>
                <a:close/>
              </a:path>
            </a:pathLst>
          </a:custGeom>
          <a:ln w="6350">
            <a:solidFill>
              <a:srgbClr val="8979AF"/>
            </a:solidFill>
            <a:miter lim="400000"/>
            <a:headEnd/>
            <a:tailEnd/>
          </a:ln>
        </p:spPr>
      </p:pic>
      <p:pic>
        <p:nvPicPr>
          <p:cNvPr id="594" name="已粘贴的影片.png" descr="已粘贴的影片.png"/>
          <p:cNvPicPr>
            <a:picLocks noChangeAspect="1"/>
          </p:cNvPicPr>
          <p:nvPr/>
        </p:nvPicPr>
        <p:blipFill>
          <a:blip r:embed="rId9"/>
          <a:srcRect l="14" r="14"/>
          <a:stretch>
            <a:fillRect/>
          </a:stretch>
        </p:blipFill>
        <p:spPr>
          <a:xfrm>
            <a:off x="2427894" y="14585500"/>
            <a:ext cx="1143001" cy="1143333"/>
          </a:xfrm>
          <a:custGeom>
            <a:avLst/>
            <a:gdLst/>
            <a:ahLst/>
            <a:cxnLst>
              <a:cxn ang="0">
                <a:pos x="wd2" y="hd2"/>
              </a:cxn>
              <a:cxn ang="5400000">
                <a:pos x="wd2" y="hd2"/>
              </a:cxn>
              <a:cxn ang="10800000">
                <a:pos x="wd2" y="hd2"/>
              </a:cxn>
              <a:cxn ang="16200000">
                <a:pos x="wd2" y="hd2"/>
              </a:cxn>
            </a:cxnLst>
            <a:rect l="0" t="0" r="r" b="b"/>
            <a:pathLst>
              <a:path w="21595" h="21595" extrusionOk="0">
                <a:moveTo>
                  <a:pt x="4634" y="0"/>
                </a:moveTo>
                <a:cubicBezTo>
                  <a:pt x="3274" y="0"/>
                  <a:pt x="2457" y="-2"/>
                  <a:pt x="1912" y="225"/>
                </a:cubicBezTo>
                <a:cubicBezTo>
                  <a:pt x="1128" y="511"/>
                  <a:pt x="511" y="1127"/>
                  <a:pt x="225" y="1912"/>
                </a:cubicBezTo>
                <a:cubicBezTo>
                  <a:pt x="-2" y="2456"/>
                  <a:pt x="0" y="3272"/>
                  <a:pt x="0" y="4633"/>
                </a:cubicBezTo>
                <a:lnTo>
                  <a:pt x="0" y="16956"/>
                </a:lnTo>
                <a:cubicBezTo>
                  <a:pt x="0" y="18316"/>
                  <a:pt x="-2" y="19133"/>
                  <a:pt x="225" y="19677"/>
                </a:cubicBezTo>
                <a:cubicBezTo>
                  <a:pt x="511" y="20461"/>
                  <a:pt x="1128" y="21085"/>
                  <a:pt x="1912" y="21371"/>
                </a:cubicBezTo>
                <a:cubicBezTo>
                  <a:pt x="2457" y="21598"/>
                  <a:pt x="3274" y="21596"/>
                  <a:pt x="4634" y="21596"/>
                </a:cubicBezTo>
                <a:lnTo>
                  <a:pt x="16962" y="21596"/>
                </a:lnTo>
                <a:cubicBezTo>
                  <a:pt x="18322" y="21596"/>
                  <a:pt x="19139" y="21598"/>
                  <a:pt x="19684" y="21371"/>
                </a:cubicBezTo>
                <a:cubicBezTo>
                  <a:pt x="20468" y="21085"/>
                  <a:pt x="21085" y="20461"/>
                  <a:pt x="21371" y="19677"/>
                </a:cubicBezTo>
                <a:cubicBezTo>
                  <a:pt x="21598" y="19133"/>
                  <a:pt x="21596" y="18316"/>
                  <a:pt x="21596" y="16956"/>
                </a:cubicBezTo>
                <a:lnTo>
                  <a:pt x="21596" y="4633"/>
                </a:lnTo>
                <a:cubicBezTo>
                  <a:pt x="21596" y="3272"/>
                  <a:pt x="21598" y="2456"/>
                  <a:pt x="21371" y="1912"/>
                </a:cubicBezTo>
                <a:cubicBezTo>
                  <a:pt x="21085" y="1127"/>
                  <a:pt x="20468" y="511"/>
                  <a:pt x="19684" y="225"/>
                </a:cubicBezTo>
                <a:cubicBezTo>
                  <a:pt x="19139" y="-2"/>
                  <a:pt x="18322" y="0"/>
                  <a:pt x="16962" y="0"/>
                </a:cubicBezTo>
                <a:lnTo>
                  <a:pt x="4634" y="0"/>
                </a:lnTo>
                <a:close/>
              </a:path>
            </a:pathLst>
          </a:custGeom>
          <a:ln w="6350">
            <a:solidFill>
              <a:srgbClr val="8979AF"/>
            </a:solidFill>
            <a:miter lim="400000"/>
            <a:headEnd/>
            <a:tailEnd/>
          </a:ln>
        </p:spPr>
      </p:pic>
      <p:pic>
        <p:nvPicPr>
          <p:cNvPr id="595" name="已粘贴的影片.png" descr="已粘贴的影片.png"/>
          <p:cNvPicPr>
            <a:picLocks noChangeAspect="1"/>
          </p:cNvPicPr>
          <p:nvPr/>
        </p:nvPicPr>
        <p:blipFill>
          <a:blip r:embed="rId10"/>
          <a:srcRect l="14" r="14"/>
          <a:stretch>
            <a:fillRect/>
          </a:stretch>
        </p:blipFill>
        <p:spPr>
          <a:xfrm>
            <a:off x="2427894" y="15896122"/>
            <a:ext cx="1143001" cy="1143333"/>
          </a:xfrm>
          <a:custGeom>
            <a:avLst/>
            <a:gdLst/>
            <a:ahLst/>
            <a:cxnLst>
              <a:cxn ang="0">
                <a:pos x="wd2" y="hd2"/>
              </a:cxn>
              <a:cxn ang="5400000">
                <a:pos x="wd2" y="hd2"/>
              </a:cxn>
              <a:cxn ang="10800000">
                <a:pos x="wd2" y="hd2"/>
              </a:cxn>
              <a:cxn ang="16200000">
                <a:pos x="wd2" y="hd2"/>
              </a:cxn>
            </a:cxnLst>
            <a:rect l="0" t="0" r="r" b="b"/>
            <a:pathLst>
              <a:path w="21595" h="21595" extrusionOk="0">
                <a:moveTo>
                  <a:pt x="4634" y="0"/>
                </a:moveTo>
                <a:cubicBezTo>
                  <a:pt x="3274" y="0"/>
                  <a:pt x="2457" y="-2"/>
                  <a:pt x="1912" y="225"/>
                </a:cubicBezTo>
                <a:cubicBezTo>
                  <a:pt x="1128" y="511"/>
                  <a:pt x="511" y="1127"/>
                  <a:pt x="225" y="1912"/>
                </a:cubicBezTo>
                <a:cubicBezTo>
                  <a:pt x="-2" y="2456"/>
                  <a:pt x="0" y="3272"/>
                  <a:pt x="0" y="4633"/>
                </a:cubicBezTo>
                <a:lnTo>
                  <a:pt x="0" y="16956"/>
                </a:lnTo>
                <a:cubicBezTo>
                  <a:pt x="0" y="18316"/>
                  <a:pt x="-2" y="19133"/>
                  <a:pt x="225" y="19677"/>
                </a:cubicBezTo>
                <a:cubicBezTo>
                  <a:pt x="511" y="20461"/>
                  <a:pt x="1128" y="21085"/>
                  <a:pt x="1912" y="21371"/>
                </a:cubicBezTo>
                <a:cubicBezTo>
                  <a:pt x="2457" y="21598"/>
                  <a:pt x="3274" y="21596"/>
                  <a:pt x="4634" y="21596"/>
                </a:cubicBezTo>
                <a:lnTo>
                  <a:pt x="16962" y="21596"/>
                </a:lnTo>
                <a:cubicBezTo>
                  <a:pt x="18322" y="21596"/>
                  <a:pt x="19139" y="21598"/>
                  <a:pt x="19684" y="21371"/>
                </a:cubicBezTo>
                <a:cubicBezTo>
                  <a:pt x="20468" y="21085"/>
                  <a:pt x="21085" y="20461"/>
                  <a:pt x="21371" y="19677"/>
                </a:cubicBezTo>
                <a:cubicBezTo>
                  <a:pt x="21598" y="19133"/>
                  <a:pt x="21596" y="18316"/>
                  <a:pt x="21596" y="16956"/>
                </a:cubicBezTo>
                <a:lnTo>
                  <a:pt x="21596" y="4633"/>
                </a:lnTo>
                <a:cubicBezTo>
                  <a:pt x="21596" y="3272"/>
                  <a:pt x="21598" y="2456"/>
                  <a:pt x="21371" y="1912"/>
                </a:cubicBezTo>
                <a:cubicBezTo>
                  <a:pt x="21085" y="1127"/>
                  <a:pt x="20468" y="511"/>
                  <a:pt x="19684" y="225"/>
                </a:cubicBezTo>
                <a:cubicBezTo>
                  <a:pt x="19139" y="-2"/>
                  <a:pt x="18322" y="0"/>
                  <a:pt x="16962" y="0"/>
                </a:cubicBezTo>
                <a:lnTo>
                  <a:pt x="4634" y="0"/>
                </a:lnTo>
                <a:close/>
              </a:path>
            </a:pathLst>
          </a:custGeom>
          <a:ln w="6350">
            <a:solidFill>
              <a:srgbClr val="8979AF"/>
            </a:solidFill>
            <a:miter lim="400000"/>
            <a:headEnd/>
            <a:tailEnd/>
          </a:ln>
        </p:spPr>
      </p:pic>
      <p:sp>
        <p:nvSpPr>
          <p:cNvPr id="48" name="文本框 47"/>
          <p:cNvSpPr txBox="1"/>
          <p:nvPr>
            <p:custDataLst>
              <p:tags r:id="rId11"/>
            </p:custDataLst>
          </p:nvPr>
        </p:nvSpPr>
        <p:spPr>
          <a:xfrm>
            <a:off x="2693035" y="17968595"/>
            <a:ext cx="2182495" cy="3365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8790" tIns="8790" rIns="8790" bIns="8790" numCol="1" spcCol="38100" rtlCol="0" anchor="ctr" forceAA="0">
            <a:noAutofit/>
          </a:bodyPr>
          <a:p>
            <a:pPr marL="0" marR="0" indent="0" algn="l" defTabSz="3352800" rtl="0" fontAlgn="auto" latinLnBrk="0" hangingPunct="0">
              <a:lnSpc>
                <a:spcPct val="90000"/>
              </a:lnSpc>
              <a:spcBef>
                <a:spcPts val="6100"/>
              </a:spcBef>
              <a:spcAft>
                <a:spcPts val="0"/>
              </a:spcAft>
              <a:buClrTx/>
              <a:buSzTx/>
              <a:buFontTx/>
              <a:buNone/>
            </a:pPr>
            <a:r>
              <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rPr>
              <a:t>https://echotik.ai</a:t>
            </a:r>
            <a:endPar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endParaRPr>
          </a:p>
        </p:txBody>
      </p:sp>
      <p:sp>
        <p:nvSpPr>
          <p:cNvPr id="174" name="Freeform 8"/>
          <p:cNvSpPr/>
          <p:nvPr>
            <p:custDataLst>
              <p:tags r:id="rId12"/>
            </p:custDataLst>
          </p:nvPr>
        </p:nvSpPr>
        <p:spPr>
          <a:xfrm>
            <a:off x="941705" y="17797145"/>
            <a:ext cx="1655445" cy="672465"/>
          </a:xfrm>
          <a:prstGeom prst="rect">
            <a:avLst/>
          </a:prstGeom>
          <a:blipFill>
            <a:blip r:embed="rId13"/>
            <a:stretch>
              <a:fillRect/>
            </a:stretch>
          </a:blipFill>
          <a:ln w="12700">
            <a:miter lim="400000"/>
          </a:ln>
        </p:spPr>
        <p:txBody>
          <a:bodyPr lIns="0" tIns="0" rIns="0" bIns="0"/>
          <a:p>
            <a:pPr defTabSz="1219200">
              <a:lnSpc>
                <a:spcPct val="100000"/>
              </a:lnSpc>
              <a:spcBef>
                <a:spcPts val="0"/>
              </a:spcBef>
              <a:defRPr sz="2400">
                <a:latin typeface="Calibri" panose="020F0502020204030204"/>
                <a:ea typeface="Calibri" panose="020F0502020204030204"/>
                <a:cs typeface="Calibri" panose="020F0502020204030204"/>
                <a:sym typeface="Calibri" panose="020F0502020204030204"/>
              </a:defRPr>
            </a:pPr>
            <a:endParaRPr>
              <a:latin typeface="Arial Rounded MT Bold" panose="020F0704030504030204" charset="0"/>
              <a:ea typeface="Arial Rounded MT Bold" panose="020F0704030504030204" charset="0"/>
              <a:cs typeface="Arial Rounded MT Bold" panose="020F0704030504030204" charset="0"/>
              <a:sym typeface="Arial Rounded MT Bold" panose="020F0704030504030204" charset="0"/>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INTROUCTION"/>
          <p:cNvSpPr txBox="1"/>
          <p:nvPr/>
        </p:nvSpPr>
        <p:spPr>
          <a:xfrm>
            <a:off x="931323" y="2965055"/>
            <a:ext cx="4193850" cy="627181"/>
          </a:xfrm>
          <a:prstGeom prst="rect">
            <a:avLst/>
          </a:prstGeom>
          <a:ln w="12700">
            <a:miter lim="400000"/>
          </a:ln>
        </p:spPr>
        <p:txBody>
          <a:bodyPr wrap="none" lIns="8790" tIns="8790" rIns="8790" bIns="8790" anchor="ctr">
            <a:spAutoFit/>
          </a:bodyPr>
          <a:lstStyle>
            <a:lvl1pPr>
              <a:spcBef>
                <a:spcPts val="2000"/>
              </a:spcBef>
              <a:defRPr sz="4800">
                <a:solidFill>
                  <a:srgbClr val="5849EB"/>
                </a:solidFill>
                <a:latin typeface="Source Han Sans CN Medium" panose="020B0500000000000000" charset="-122"/>
                <a:ea typeface="Source Han Sans CN Medium" panose="020B0500000000000000" charset="-122"/>
                <a:cs typeface="Source Han Sans CN Medium" panose="020B0500000000000000" charset="-122"/>
                <a:sym typeface="Source Han Sans CN Medium" panose="020B0500000000000000" charset="-122"/>
              </a:defRPr>
            </a:lvl1pPr>
          </a:lstStyle>
          <a:p>
            <a:r>
              <a:t>INTROUCTION</a:t>
            </a:r>
          </a:p>
        </p:txBody>
      </p:sp>
      <p:sp>
        <p:nvSpPr>
          <p:cNvPr id="202" name="线条"/>
          <p:cNvSpPr/>
          <p:nvPr/>
        </p:nvSpPr>
        <p:spPr>
          <a:xfrm>
            <a:off x="931527" y="3825594"/>
            <a:ext cx="1270001" cy="1"/>
          </a:xfrm>
          <a:prstGeom prst="line">
            <a:avLst/>
          </a:prstGeom>
          <a:ln w="38100">
            <a:solidFill>
              <a:srgbClr val="5849EB"/>
            </a:solidFill>
            <a:miter lim="400000"/>
          </a:ln>
        </p:spPr>
        <p:txBody>
          <a:bodyPr lIns="8790" tIns="8790" rIns="8790" bIns="8790" anchor="ctr"/>
          <a:lstStyle/>
          <a:p/>
        </p:txBody>
      </p:sp>
      <p:sp>
        <p:nvSpPr>
          <p:cNvPr id="203" name="数据说明"/>
          <p:cNvSpPr txBox="1"/>
          <p:nvPr/>
        </p:nvSpPr>
        <p:spPr>
          <a:xfrm>
            <a:off x="1322705" y="4819015"/>
            <a:ext cx="4811395" cy="631825"/>
          </a:xfrm>
          <a:prstGeom prst="rect">
            <a:avLst/>
          </a:prstGeom>
          <a:ln w="12700">
            <a:miter lim="400000"/>
          </a:ln>
        </p:spPr>
        <p:txBody>
          <a:bodyPr wrap="square" lIns="8790" tIns="8790" rIns="8790" bIns="8790" anchor="ctr">
            <a:spAutoFit/>
          </a:bodyPr>
          <a:lstStyle>
            <a:lvl1pPr>
              <a:lnSpc>
                <a:spcPct val="120000"/>
              </a:lnSpc>
              <a:defRPr sz="3200" u="sng">
                <a:latin typeface="Source Han Sans CN Medium" panose="020B0500000000000000" charset="-122"/>
                <a:ea typeface="Source Han Sans CN Medium" panose="020B0500000000000000" charset="-122"/>
                <a:cs typeface="Source Han Sans CN Medium" panose="020B0500000000000000" charset="-122"/>
                <a:sym typeface="Source Han Sans CN Medium" panose="020B0500000000000000" charset="-122"/>
              </a:defRPr>
            </a:lvl1pPr>
          </a:lstStyle>
          <a:p>
            <a:pPr algn="l" defTabSz="371475">
              <a:lnSpc>
                <a:spcPct val="125000"/>
              </a:lnSpc>
            </a:pPr>
            <a:r>
              <a:rPr lang="en-GB" altLang="zh-CN" b="1" spc="81" dirty="0">
                <a:latin typeface="Times New Roman" panose="02020603050405020304" charset="0"/>
                <a:ea typeface="微软雅黑" panose="020B0503020204020204" charset="-122"/>
                <a:cs typeface="Times New Roman" panose="02020603050405020304" charset="0"/>
                <a:sym typeface="+mn-ea"/>
              </a:rPr>
              <a:t>DATA EXPLANATION</a:t>
            </a:r>
            <a:endParaRPr lang="en-GB" altLang="zh-CN" b="1" spc="81" dirty="0">
              <a:latin typeface="Times New Roman" panose="02020603050405020304" charset="0"/>
              <a:ea typeface="微软雅黑" panose="020B0503020204020204" charset="-122"/>
              <a:cs typeface="Times New Roman" panose="02020603050405020304" charset="0"/>
              <a:sym typeface="+mn-ea"/>
            </a:endParaRPr>
          </a:p>
        </p:txBody>
      </p:sp>
      <p:sp>
        <p:nvSpPr>
          <p:cNvPr id="204" name="统计周期：2023年5月到2024年5月…"/>
          <p:cNvSpPr txBox="1"/>
          <p:nvPr/>
        </p:nvSpPr>
        <p:spPr>
          <a:xfrm>
            <a:off x="1316355" y="5521960"/>
            <a:ext cx="8204835" cy="4886960"/>
          </a:xfrm>
          <a:prstGeom prst="rect">
            <a:avLst/>
          </a:prstGeom>
          <a:ln w="12700">
            <a:miter lim="400000"/>
          </a:ln>
        </p:spPr>
        <p:txBody>
          <a:bodyPr wrap="square" lIns="8790" tIns="8790" rIns="8790" bIns="8790">
            <a:spAutoFit/>
          </a:bodyPr>
          <a:lstStyle/>
          <a:p>
            <a:pPr algn="just">
              <a:lnSpc>
                <a:spcPct val="120000"/>
              </a:lnSpc>
              <a:spcBef>
                <a:spcPts val="0"/>
              </a:spcBef>
              <a:buSzPct val="100000"/>
              <a:defRPr sz="22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1. Statistical Period: May 2023 to May 2024</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just">
              <a:lnSpc>
                <a:spcPct val="120000"/>
              </a:lnSpc>
              <a:spcBef>
                <a:spcPts val="0"/>
              </a:spcBef>
              <a:buSzPct val="100000"/>
              <a:defRPr sz="22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2. Research Object: Analyze the short-video and live-stream e-commerce data in mainstream markets such as the US, Thailand, Indonesia, and Vietnam on TikTok Shop, and select the content related to TikTok and Beauty &amp; Personal Care for analysis and reporting.</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just">
              <a:lnSpc>
                <a:spcPct val="120000"/>
              </a:lnSpc>
              <a:spcBef>
                <a:spcPts val="0"/>
              </a:spcBef>
              <a:buSzPct val="100000"/>
              <a:defRPr sz="22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3. Data source: Based on the data tracked by the third-party TikTok data analysis platform，EchoTik, not official full-volume data. Based on privacy and data security considerations, the data in this report has been masked.</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just">
              <a:lnSpc>
                <a:spcPct val="120000"/>
              </a:lnSpc>
              <a:spcBef>
                <a:spcPts val="0"/>
              </a:spcBef>
              <a:buSzPct val="100000"/>
              <a:defRPr sz="22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4. Disclaimer: Due to the limitations of any data source in the field of statistical analysis, the data estimated and analyzed in the report is for reference only.</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205" name="版权说明"/>
          <p:cNvSpPr txBox="1"/>
          <p:nvPr/>
        </p:nvSpPr>
        <p:spPr>
          <a:xfrm>
            <a:off x="1316245" y="11098125"/>
            <a:ext cx="5514975" cy="1979930"/>
          </a:xfrm>
          <a:prstGeom prst="rect">
            <a:avLst/>
          </a:prstGeom>
          <a:ln w="12700">
            <a:miter lim="400000"/>
          </a:ln>
        </p:spPr>
        <p:txBody>
          <a:bodyPr wrap="none" lIns="8790" tIns="8790" rIns="8790" bIns="8790" anchor="ctr">
            <a:spAutoFit/>
          </a:bodyPr>
          <a:lstStyle>
            <a:lvl1pPr>
              <a:lnSpc>
                <a:spcPct val="120000"/>
              </a:lnSpc>
              <a:defRPr sz="3200" u="sng">
                <a:latin typeface="Source Han Sans CN Medium" panose="020B0500000000000000" charset="-122"/>
                <a:ea typeface="Source Han Sans CN Medium" panose="020B0500000000000000" charset="-122"/>
                <a:cs typeface="Source Han Sans CN Medium" panose="020B0500000000000000" charset="-122"/>
                <a:sym typeface="Source Han Sans CN Medium" panose="020B0500000000000000" charset="-122"/>
              </a:defRPr>
            </a:lvl1pPr>
          </a:lstStyle>
          <a:p>
            <a:pPr algn="just"/>
            <a:r>
              <a:rPr lang="en-GB" altLang="zh-CN" b="1" spc="81" dirty="0">
                <a:latin typeface="Times New Roman" panose="02020603050405020304" charset="0"/>
                <a:ea typeface="微软雅黑" panose="020B0503020204020204" charset="-122"/>
                <a:cs typeface="Times New Roman" panose="02020603050405020304" charset="0"/>
                <a:sym typeface="+mn-ea"/>
              </a:rPr>
              <a:t>COPYRIGHT STATEMENT</a:t>
            </a:r>
            <a:r>
              <a:rPr lang="en-GB" altLang="zh-CN" spc="81" dirty="0">
                <a:latin typeface="Arial Black" panose="020B0A04020102020204" pitchFamily="34" charset="0"/>
                <a:ea typeface="微软雅黑" panose="020B0503020204020204" charset="-122"/>
                <a:cs typeface="Arial Black" panose="020B0A04020102020204" pitchFamily="34" charset="0"/>
                <a:sym typeface="+mn-ea"/>
              </a:rPr>
              <a:t> </a:t>
            </a:r>
            <a:endParaRPr lang="en-GB" altLang="zh-CN" u="sng" spc="81" dirty="0">
              <a:latin typeface="Arial Black" panose="020B0A04020102020204" pitchFamily="34" charset="0"/>
              <a:ea typeface="微软雅黑" panose="020B0503020204020204" charset="-122"/>
              <a:cs typeface="Arial Black" panose="020B0A04020102020204" pitchFamily="34" charset="0"/>
            </a:endParaRPr>
          </a:p>
          <a:p>
            <a:pPr algn="just"/>
            <a:endParaRPr>
              <a:latin typeface="Times New Roman" panose="02020603050405020304" charset="0"/>
              <a:ea typeface="Times New Roman" panose="02020603050405020304" charset="0"/>
            </a:endParaRPr>
          </a:p>
        </p:txBody>
      </p:sp>
      <p:sp>
        <p:nvSpPr>
          <p:cNvPr id="206" name="本报告除部分内容来源于公开信息外，其他内容（包括图片、表格及文字内容）的版权均归EchoTik所有。EchoTik获取信息的途径包括但不仅限于公开资料、市场调查等。…"/>
          <p:cNvSpPr txBox="1"/>
          <p:nvPr/>
        </p:nvSpPr>
        <p:spPr>
          <a:xfrm>
            <a:off x="1322705" y="11880215"/>
            <a:ext cx="8757920" cy="5698490"/>
          </a:xfrm>
          <a:prstGeom prst="rect">
            <a:avLst/>
          </a:prstGeom>
          <a:ln w="12700">
            <a:miter lim="400000"/>
          </a:ln>
        </p:spPr>
        <p:txBody>
          <a:bodyPr wrap="square" lIns="8790" tIns="8790" rIns="8790" bIns="8790">
            <a:spAutoFit/>
          </a:bodyPr>
          <a:lstStyle/>
          <a:p>
            <a:pPr algn="just">
              <a:lnSpc>
                <a:spcPct val="120000"/>
              </a:lnSpc>
              <a:spcBef>
                <a:spcPts val="0"/>
              </a:spcBef>
              <a:defRPr sz="22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Except for some content derived from public information, the copyright of other content (including pictures, tables, and text) in this report belongs to EchoTik. The sources of information obtained by EchoTik include but are not limited to public data, market research, etc.</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just">
              <a:lnSpc>
                <a:spcPct val="120000"/>
              </a:lnSpc>
              <a:spcBef>
                <a:spcPts val="0"/>
              </a:spcBef>
              <a:defRPr sz="22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Any use of this data and report must not violate any laws and regulations or infringe the legitimate rights and interests of any third party. Any quotation or citation in any occasion, as well as the reproduction, citation, and publication of the report, must be approved by EchoTik, and the report must not be deleted or modified contrary to the original intention.</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just">
              <a:lnSpc>
                <a:spcPct val="120000"/>
              </a:lnSpc>
              <a:spcBef>
                <a:spcPts val="0"/>
              </a:spcBef>
              <a:defRPr sz="22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This data and report are from EchoTik, and the offender will be investigated for its relevant legal responsibilities.</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just">
              <a:lnSpc>
                <a:spcPct val="120000"/>
              </a:lnSpc>
              <a:spcBef>
                <a:spcPts val="0"/>
              </a:spcBef>
              <a:defRPr sz="22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just">
              <a:lnSpc>
                <a:spcPct val="120000"/>
              </a:lnSpc>
              <a:spcBef>
                <a:spcPts val="0"/>
              </a:spcBef>
              <a:defRPr sz="22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*For more data, please refer to the official website of EchoTik: https://echotik.ai</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grpSp>
        <p:nvGrpSpPr>
          <p:cNvPr id="3" name="Group 3"/>
          <p:cNvGrpSpPr/>
          <p:nvPr/>
        </p:nvGrpSpPr>
        <p:grpSpPr>
          <a:xfrm>
            <a:off x="10080574" y="5629705"/>
            <a:ext cx="3114690" cy="7197759"/>
            <a:chOff x="5221726" y="2957017"/>
            <a:chExt cx="1635999" cy="3780641"/>
          </a:xfrm>
        </p:grpSpPr>
        <p:pic>
          <p:nvPicPr>
            <p:cNvPr id="4" name="Picture 4"/>
            <p:cNvPicPr>
              <a:picLocks noChangeAspect="1"/>
            </p:cNvPicPr>
            <p:nvPr>
              <p:custDataLst>
                <p:tags r:id="rId1"/>
              </p:custDataLst>
            </p:nvPr>
          </p:nvPicPr>
          <p:blipFill>
            <a:blip r:embed="rId2"/>
            <a:srcRect/>
            <a:stretch>
              <a:fillRect/>
            </a:stretch>
          </p:blipFill>
          <p:spPr>
            <a:xfrm>
              <a:off x="6060513" y="3759138"/>
              <a:ext cx="795625" cy="1529797"/>
            </a:xfrm>
            <a:prstGeom prst="rect">
              <a:avLst/>
            </a:prstGeom>
            <a:ln w="9525">
              <a:noFill/>
              <a:prstDash val="solid"/>
            </a:ln>
          </p:spPr>
        </p:pic>
        <p:sp>
          <p:nvSpPr>
            <p:cNvPr id="5" name="Freeform 5"/>
            <p:cNvSpPr/>
            <p:nvPr>
              <p:custDataLst>
                <p:tags r:id="rId3"/>
              </p:custDataLst>
            </p:nvPr>
          </p:nvSpPr>
          <p:spPr>
            <a:xfrm>
              <a:off x="5221726" y="4055905"/>
              <a:ext cx="45805" cy="729274"/>
            </a:xfrm>
            <a:custGeom>
              <a:avLst/>
              <a:gdLst/>
              <a:ahLst/>
              <a:cxnLst/>
              <a:rect l="l" t="t" r="r" b="b"/>
              <a:pathLst>
                <a:path w="45805" h="729274">
                  <a:moveTo>
                    <a:pt x="45805" y="0"/>
                  </a:moveTo>
                  <a:lnTo>
                    <a:pt x="31107" y="63123"/>
                  </a:lnTo>
                  <a:lnTo>
                    <a:pt x="19171" y="127256"/>
                  </a:lnTo>
                  <a:lnTo>
                    <a:pt x="10048" y="192331"/>
                  </a:lnTo>
                  <a:lnTo>
                    <a:pt x="3820" y="258300"/>
                  </a:lnTo>
                  <a:lnTo>
                    <a:pt x="551" y="325065"/>
                  </a:lnTo>
                  <a:lnTo>
                    <a:pt x="0" y="364627"/>
                  </a:lnTo>
                  <a:lnTo>
                    <a:pt x="309" y="394336"/>
                  </a:lnTo>
                  <a:lnTo>
                    <a:pt x="551" y="404190"/>
                  </a:lnTo>
                  <a:lnTo>
                    <a:pt x="3820" y="470972"/>
                  </a:lnTo>
                  <a:lnTo>
                    <a:pt x="10048" y="536942"/>
                  </a:lnTo>
                  <a:lnTo>
                    <a:pt x="19171" y="602018"/>
                  </a:lnTo>
                  <a:lnTo>
                    <a:pt x="31107" y="666149"/>
                  </a:lnTo>
                  <a:lnTo>
                    <a:pt x="45805" y="729274"/>
                  </a:lnTo>
                  <a:lnTo>
                    <a:pt x="45805" y="0"/>
                  </a:lnTo>
                  <a:close/>
                </a:path>
              </a:pathLst>
            </a:custGeom>
            <a:solidFill>
              <a:srgbClr val="A39AFA">
                <a:alpha val="20000"/>
              </a:srgbClr>
            </a:solidFill>
            <a:ln w="9525">
              <a:noFill/>
              <a:prstDash val="solid"/>
            </a:ln>
          </p:spPr>
          <p:txBody>
            <a:bodyPr lIns="0" tIns="0" rIns="0" bIns="0" rtlCol="0" anchor="t">
              <a:noAutofit/>
            </a:bodyPr>
            <a:p>
              <a:pPr algn="l">
                <a:defRPr/>
              </a:pPr>
              <a:endParaRPr sz="11425"/>
            </a:p>
          </p:txBody>
        </p:sp>
        <p:sp>
          <p:nvSpPr>
            <p:cNvPr id="6" name="Freeform 6"/>
            <p:cNvSpPr/>
            <p:nvPr>
              <p:custDataLst>
                <p:tags r:id="rId4"/>
              </p:custDataLst>
            </p:nvPr>
          </p:nvSpPr>
          <p:spPr>
            <a:xfrm>
              <a:off x="5335566" y="3756278"/>
              <a:ext cx="45255" cy="1328508"/>
            </a:xfrm>
            <a:custGeom>
              <a:avLst/>
              <a:gdLst/>
              <a:ahLst/>
              <a:cxnLst/>
              <a:rect l="l" t="t" r="r" b="b"/>
              <a:pathLst>
                <a:path w="45255" h="1328508">
                  <a:moveTo>
                    <a:pt x="45255" y="0"/>
                  </a:moveTo>
                  <a:lnTo>
                    <a:pt x="33295" y="23991"/>
                  </a:lnTo>
                  <a:lnTo>
                    <a:pt x="21761" y="48229"/>
                  </a:lnTo>
                  <a:lnTo>
                    <a:pt x="10660" y="72711"/>
                  </a:lnTo>
                  <a:lnTo>
                    <a:pt x="0" y="97433"/>
                  </a:lnTo>
                  <a:lnTo>
                    <a:pt x="0" y="1231075"/>
                  </a:lnTo>
                  <a:lnTo>
                    <a:pt x="10660" y="1255798"/>
                  </a:lnTo>
                  <a:lnTo>
                    <a:pt x="21761" y="1280280"/>
                  </a:lnTo>
                  <a:lnTo>
                    <a:pt x="33295" y="1304518"/>
                  </a:lnTo>
                  <a:lnTo>
                    <a:pt x="45255" y="1328508"/>
                  </a:lnTo>
                  <a:lnTo>
                    <a:pt x="45255" y="0"/>
                  </a:lnTo>
                  <a:close/>
                </a:path>
              </a:pathLst>
            </a:custGeom>
            <a:solidFill>
              <a:srgbClr val="A39AFA">
                <a:alpha val="20000"/>
              </a:srgbClr>
            </a:solidFill>
            <a:ln w="9525">
              <a:noFill/>
              <a:prstDash val="solid"/>
            </a:ln>
          </p:spPr>
          <p:txBody>
            <a:bodyPr lIns="0" tIns="0" rIns="0" bIns="0" rtlCol="0" anchor="t">
              <a:noAutofit/>
            </a:bodyPr>
            <a:p>
              <a:pPr algn="l">
                <a:defRPr/>
              </a:pPr>
              <a:endParaRPr sz="11425"/>
            </a:p>
          </p:txBody>
        </p:sp>
        <p:sp>
          <p:nvSpPr>
            <p:cNvPr id="7" name="Freeform 7"/>
            <p:cNvSpPr/>
            <p:nvPr>
              <p:custDataLst>
                <p:tags r:id="rId5"/>
              </p:custDataLst>
            </p:nvPr>
          </p:nvSpPr>
          <p:spPr>
            <a:xfrm>
              <a:off x="5448860" y="3570022"/>
              <a:ext cx="45255" cy="1701025"/>
            </a:xfrm>
            <a:custGeom>
              <a:avLst/>
              <a:gdLst/>
              <a:ahLst/>
              <a:cxnLst/>
              <a:rect l="l" t="t" r="r" b="b"/>
              <a:pathLst>
                <a:path w="45255" h="1701025">
                  <a:moveTo>
                    <a:pt x="45255" y="0"/>
                  </a:moveTo>
                  <a:lnTo>
                    <a:pt x="22175" y="33249"/>
                  </a:lnTo>
                  <a:lnTo>
                    <a:pt x="0" y="67156"/>
                  </a:lnTo>
                  <a:lnTo>
                    <a:pt x="0" y="1633883"/>
                  </a:lnTo>
                  <a:lnTo>
                    <a:pt x="22175" y="1667777"/>
                  </a:lnTo>
                  <a:lnTo>
                    <a:pt x="45255" y="1701025"/>
                  </a:lnTo>
                  <a:lnTo>
                    <a:pt x="45255" y="0"/>
                  </a:lnTo>
                  <a:close/>
                </a:path>
              </a:pathLst>
            </a:custGeom>
            <a:solidFill>
              <a:srgbClr val="A39AFA">
                <a:alpha val="20000"/>
              </a:srgbClr>
            </a:solidFill>
            <a:ln w="9525">
              <a:noFill/>
              <a:prstDash val="solid"/>
            </a:ln>
          </p:spPr>
          <p:txBody>
            <a:bodyPr lIns="0" tIns="0" rIns="0" bIns="0" rtlCol="0" anchor="t">
              <a:noAutofit/>
            </a:bodyPr>
            <a:p>
              <a:pPr algn="l">
                <a:defRPr/>
              </a:pPr>
              <a:endParaRPr sz="11425"/>
            </a:p>
          </p:txBody>
        </p:sp>
        <p:sp>
          <p:nvSpPr>
            <p:cNvPr id="8" name="Freeform 8"/>
            <p:cNvSpPr/>
            <p:nvPr>
              <p:custDataLst>
                <p:tags r:id="rId6"/>
              </p:custDataLst>
            </p:nvPr>
          </p:nvSpPr>
          <p:spPr>
            <a:xfrm>
              <a:off x="5562160" y="3430557"/>
              <a:ext cx="45255" cy="1979959"/>
            </a:xfrm>
            <a:custGeom>
              <a:avLst/>
              <a:gdLst/>
              <a:ahLst/>
              <a:cxnLst/>
              <a:rect l="l" t="t" r="r" b="b"/>
              <a:pathLst>
                <a:path w="45255" h="1979959">
                  <a:moveTo>
                    <a:pt x="45255" y="0"/>
                  </a:moveTo>
                  <a:lnTo>
                    <a:pt x="22328" y="25544"/>
                  </a:lnTo>
                  <a:lnTo>
                    <a:pt x="0" y="51626"/>
                  </a:lnTo>
                  <a:lnTo>
                    <a:pt x="0" y="1928331"/>
                  </a:lnTo>
                  <a:lnTo>
                    <a:pt x="22328" y="1954408"/>
                  </a:lnTo>
                  <a:lnTo>
                    <a:pt x="45255" y="1979959"/>
                  </a:lnTo>
                  <a:lnTo>
                    <a:pt x="45255" y="0"/>
                  </a:lnTo>
                  <a:close/>
                </a:path>
              </a:pathLst>
            </a:custGeom>
            <a:solidFill>
              <a:srgbClr val="A39AFA">
                <a:alpha val="20000"/>
              </a:srgbClr>
            </a:solidFill>
            <a:ln w="9525">
              <a:noFill/>
              <a:prstDash val="solid"/>
            </a:ln>
          </p:spPr>
          <p:txBody>
            <a:bodyPr lIns="0" tIns="0" rIns="0" bIns="0" rtlCol="0" anchor="t">
              <a:noAutofit/>
            </a:bodyPr>
            <a:p>
              <a:pPr algn="l">
                <a:defRPr/>
              </a:pPr>
              <a:endParaRPr sz="11425"/>
            </a:p>
          </p:txBody>
        </p:sp>
        <p:sp>
          <p:nvSpPr>
            <p:cNvPr id="9" name="Freeform 9"/>
            <p:cNvSpPr/>
            <p:nvPr>
              <p:custDataLst>
                <p:tags r:id="rId7"/>
              </p:custDataLst>
            </p:nvPr>
          </p:nvSpPr>
          <p:spPr>
            <a:xfrm>
              <a:off x="5675451" y="3319866"/>
              <a:ext cx="45255" cy="2201348"/>
            </a:xfrm>
            <a:custGeom>
              <a:avLst/>
              <a:gdLst/>
              <a:ahLst/>
              <a:cxnLst/>
              <a:rect l="l" t="t" r="r" b="b"/>
              <a:pathLst>
                <a:path w="45255" h="2201348">
                  <a:moveTo>
                    <a:pt x="45255" y="0"/>
                  </a:moveTo>
                  <a:lnTo>
                    <a:pt x="11140" y="30773"/>
                  </a:lnTo>
                  <a:lnTo>
                    <a:pt x="0" y="41269"/>
                  </a:lnTo>
                  <a:lnTo>
                    <a:pt x="0" y="2160061"/>
                  </a:lnTo>
                  <a:lnTo>
                    <a:pt x="22408" y="2180942"/>
                  </a:lnTo>
                  <a:lnTo>
                    <a:pt x="45255" y="2201348"/>
                  </a:lnTo>
                  <a:lnTo>
                    <a:pt x="45255" y="0"/>
                  </a:lnTo>
                  <a:close/>
                </a:path>
              </a:pathLst>
            </a:custGeom>
            <a:solidFill>
              <a:srgbClr val="A39AFA">
                <a:alpha val="20000"/>
              </a:srgbClr>
            </a:solidFill>
            <a:ln w="9525">
              <a:noFill/>
              <a:prstDash val="solid"/>
            </a:ln>
          </p:spPr>
          <p:txBody>
            <a:bodyPr lIns="0" tIns="0" rIns="0" bIns="0" rtlCol="0" anchor="t">
              <a:noAutofit/>
            </a:bodyPr>
            <a:p>
              <a:pPr algn="l">
                <a:defRPr/>
              </a:pPr>
              <a:endParaRPr sz="11425"/>
            </a:p>
          </p:txBody>
        </p:sp>
        <p:sp>
          <p:nvSpPr>
            <p:cNvPr id="10" name="Freeform 10"/>
            <p:cNvSpPr/>
            <p:nvPr>
              <p:custDataLst>
                <p:tags r:id="rId8"/>
              </p:custDataLst>
            </p:nvPr>
          </p:nvSpPr>
          <p:spPr>
            <a:xfrm>
              <a:off x="5788744" y="3229907"/>
              <a:ext cx="45255" cy="2381256"/>
            </a:xfrm>
            <a:custGeom>
              <a:avLst/>
              <a:gdLst/>
              <a:ahLst/>
              <a:cxnLst/>
              <a:rect l="l" t="t" r="r" b="b"/>
              <a:pathLst>
                <a:path w="45255" h="2381256">
                  <a:moveTo>
                    <a:pt x="45255" y="0"/>
                  </a:moveTo>
                  <a:lnTo>
                    <a:pt x="11187" y="25179"/>
                  </a:lnTo>
                  <a:lnTo>
                    <a:pt x="0" y="33789"/>
                  </a:lnTo>
                  <a:lnTo>
                    <a:pt x="0" y="2347465"/>
                  </a:lnTo>
                  <a:lnTo>
                    <a:pt x="33811" y="2372969"/>
                  </a:lnTo>
                  <a:lnTo>
                    <a:pt x="45255" y="2381256"/>
                  </a:lnTo>
                  <a:lnTo>
                    <a:pt x="45255" y="0"/>
                  </a:lnTo>
                  <a:close/>
                </a:path>
              </a:pathLst>
            </a:custGeom>
            <a:solidFill>
              <a:srgbClr val="A39AFA">
                <a:alpha val="20000"/>
              </a:srgbClr>
            </a:solidFill>
            <a:ln w="9525">
              <a:noFill/>
              <a:prstDash val="solid"/>
            </a:ln>
          </p:spPr>
          <p:txBody>
            <a:bodyPr lIns="0" tIns="0" rIns="0" bIns="0" rtlCol="0" anchor="t">
              <a:noAutofit/>
            </a:bodyPr>
            <a:p>
              <a:pPr algn="l">
                <a:defRPr/>
              </a:pPr>
              <a:endParaRPr sz="11425"/>
            </a:p>
          </p:txBody>
        </p:sp>
        <p:sp>
          <p:nvSpPr>
            <p:cNvPr id="11" name="Freeform 11"/>
            <p:cNvSpPr/>
            <p:nvPr>
              <p:custDataLst>
                <p:tags r:id="rId9"/>
              </p:custDataLst>
            </p:nvPr>
          </p:nvSpPr>
          <p:spPr>
            <a:xfrm>
              <a:off x="5902036" y="3156452"/>
              <a:ext cx="45255" cy="2528169"/>
            </a:xfrm>
            <a:custGeom>
              <a:avLst/>
              <a:gdLst/>
              <a:ahLst/>
              <a:cxnLst/>
              <a:rect l="l" t="t" r="r" b="b"/>
              <a:pathLst>
                <a:path w="45255" h="2528169">
                  <a:moveTo>
                    <a:pt x="45255" y="0"/>
                  </a:moveTo>
                  <a:lnTo>
                    <a:pt x="11210" y="20518"/>
                  </a:lnTo>
                  <a:lnTo>
                    <a:pt x="0" y="27562"/>
                  </a:lnTo>
                  <a:lnTo>
                    <a:pt x="0" y="2500609"/>
                  </a:lnTo>
                  <a:lnTo>
                    <a:pt x="33842" y="2521428"/>
                  </a:lnTo>
                  <a:lnTo>
                    <a:pt x="45255" y="2528169"/>
                  </a:lnTo>
                  <a:lnTo>
                    <a:pt x="45255" y="0"/>
                  </a:lnTo>
                  <a:close/>
                </a:path>
              </a:pathLst>
            </a:custGeom>
            <a:solidFill>
              <a:srgbClr val="A39AFA">
                <a:alpha val="20000"/>
              </a:srgbClr>
            </a:solidFill>
            <a:ln w="9525">
              <a:noFill/>
              <a:prstDash val="solid"/>
            </a:ln>
          </p:spPr>
          <p:txBody>
            <a:bodyPr lIns="0" tIns="0" rIns="0" bIns="0" rtlCol="0" anchor="t">
              <a:noAutofit/>
            </a:bodyPr>
            <a:p>
              <a:pPr algn="l">
                <a:defRPr/>
              </a:pPr>
              <a:endParaRPr sz="11425"/>
            </a:p>
          </p:txBody>
        </p:sp>
        <p:sp>
          <p:nvSpPr>
            <p:cNvPr id="12" name="Freeform 12"/>
            <p:cNvSpPr/>
            <p:nvPr>
              <p:custDataLst>
                <p:tags r:id="rId10"/>
              </p:custDataLst>
            </p:nvPr>
          </p:nvSpPr>
          <p:spPr>
            <a:xfrm>
              <a:off x="6015329" y="3096656"/>
              <a:ext cx="45255" cy="2647750"/>
            </a:xfrm>
            <a:custGeom>
              <a:avLst/>
              <a:gdLst/>
              <a:ahLst/>
              <a:cxnLst/>
              <a:rect l="l" t="t" r="r" b="b"/>
              <a:pathLst>
                <a:path w="45255" h="2647750">
                  <a:moveTo>
                    <a:pt x="45255" y="0"/>
                  </a:moveTo>
                  <a:lnTo>
                    <a:pt x="11228" y="16598"/>
                  </a:lnTo>
                  <a:lnTo>
                    <a:pt x="0" y="22326"/>
                  </a:lnTo>
                  <a:lnTo>
                    <a:pt x="0" y="2625440"/>
                  </a:lnTo>
                  <a:lnTo>
                    <a:pt x="45255" y="2647750"/>
                  </a:lnTo>
                  <a:lnTo>
                    <a:pt x="45255" y="0"/>
                  </a:lnTo>
                  <a:close/>
                </a:path>
              </a:pathLst>
            </a:custGeom>
            <a:solidFill>
              <a:srgbClr val="A39AFA">
                <a:alpha val="20000"/>
              </a:srgbClr>
            </a:solidFill>
            <a:ln w="9525">
              <a:noFill/>
              <a:prstDash val="solid"/>
            </a:ln>
          </p:spPr>
          <p:txBody>
            <a:bodyPr lIns="0" tIns="0" rIns="0" bIns="0" rtlCol="0" anchor="t">
              <a:noAutofit/>
            </a:bodyPr>
            <a:p>
              <a:pPr algn="l">
                <a:defRPr/>
              </a:pPr>
              <a:endParaRPr sz="11425"/>
            </a:p>
          </p:txBody>
        </p:sp>
        <p:sp>
          <p:nvSpPr>
            <p:cNvPr id="13" name="Freeform 13"/>
            <p:cNvSpPr/>
            <p:nvPr>
              <p:custDataLst>
                <p:tags r:id="rId11"/>
              </p:custDataLst>
            </p:nvPr>
          </p:nvSpPr>
          <p:spPr>
            <a:xfrm>
              <a:off x="6128622" y="3048841"/>
              <a:ext cx="45255" cy="2743394"/>
            </a:xfrm>
            <a:custGeom>
              <a:avLst/>
              <a:gdLst/>
              <a:ahLst/>
              <a:cxnLst/>
              <a:rect l="l" t="t" r="r" b="b"/>
              <a:pathLst>
                <a:path w="45255" h="2743394">
                  <a:moveTo>
                    <a:pt x="45255" y="0"/>
                  </a:moveTo>
                  <a:lnTo>
                    <a:pt x="0" y="17773"/>
                  </a:lnTo>
                  <a:lnTo>
                    <a:pt x="0" y="2725622"/>
                  </a:lnTo>
                  <a:lnTo>
                    <a:pt x="45255" y="2743394"/>
                  </a:lnTo>
                  <a:lnTo>
                    <a:pt x="45255" y="0"/>
                  </a:lnTo>
                  <a:close/>
                </a:path>
              </a:pathLst>
            </a:custGeom>
            <a:solidFill>
              <a:srgbClr val="A39AFA">
                <a:alpha val="20000"/>
              </a:srgbClr>
            </a:solidFill>
            <a:ln w="9525">
              <a:noFill/>
              <a:prstDash val="solid"/>
            </a:ln>
          </p:spPr>
          <p:txBody>
            <a:bodyPr lIns="0" tIns="0" rIns="0" bIns="0" rtlCol="0" anchor="t">
              <a:noAutofit/>
            </a:bodyPr>
            <a:p>
              <a:pPr algn="l">
                <a:defRPr/>
              </a:pPr>
              <a:endParaRPr sz="11425"/>
            </a:p>
          </p:txBody>
        </p:sp>
        <p:sp>
          <p:nvSpPr>
            <p:cNvPr id="14" name="Freeform 14"/>
            <p:cNvSpPr/>
            <p:nvPr>
              <p:custDataLst>
                <p:tags r:id="rId12"/>
              </p:custDataLst>
            </p:nvPr>
          </p:nvSpPr>
          <p:spPr>
            <a:xfrm>
              <a:off x="6241915" y="3011738"/>
              <a:ext cx="45255" cy="2817592"/>
            </a:xfrm>
            <a:custGeom>
              <a:avLst/>
              <a:gdLst/>
              <a:ahLst/>
              <a:cxnLst/>
              <a:rect l="l" t="t" r="r" b="b"/>
              <a:pathLst>
                <a:path w="45255" h="2817592">
                  <a:moveTo>
                    <a:pt x="45255" y="0"/>
                  </a:moveTo>
                  <a:lnTo>
                    <a:pt x="0" y="13626"/>
                  </a:lnTo>
                  <a:lnTo>
                    <a:pt x="0" y="2803983"/>
                  </a:lnTo>
                  <a:lnTo>
                    <a:pt x="45255" y="2817592"/>
                  </a:lnTo>
                  <a:lnTo>
                    <a:pt x="45255" y="0"/>
                  </a:lnTo>
                  <a:close/>
                </a:path>
              </a:pathLst>
            </a:custGeom>
            <a:solidFill>
              <a:srgbClr val="A39AFA">
                <a:alpha val="20000"/>
              </a:srgbClr>
            </a:solidFill>
            <a:ln w="9525">
              <a:noFill/>
              <a:prstDash val="solid"/>
            </a:ln>
          </p:spPr>
          <p:txBody>
            <a:bodyPr lIns="0" tIns="0" rIns="0" bIns="0" rtlCol="0" anchor="t">
              <a:noAutofit/>
            </a:bodyPr>
            <a:p>
              <a:pPr algn="l">
                <a:defRPr/>
              </a:pPr>
              <a:endParaRPr sz="11425"/>
            </a:p>
          </p:txBody>
        </p:sp>
        <p:sp>
          <p:nvSpPr>
            <p:cNvPr id="15" name="Freeform 15"/>
            <p:cNvSpPr/>
            <p:nvPr>
              <p:custDataLst>
                <p:tags r:id="rId13"/>
              </p:custDataLst>
            </p:nvPr>
          </p:nvSpPr>
          <p:spPr>
            <a:xfrm>
              <a:off x="6355206" y="2984698"/>
              <a:ext cx="45255" cy="2871676"/>
            </a:xfrm>
            <a:custGeom>
              <a:avLst/>
              <a:gdLst/>
              <a:ahLst/>
              <a:cxnLst/>
              <a:rect l="l" t="t" r="r" b="b"/>
              <a:pathLst>
                <a:path w="45255" h="2871676">
                  <a:moveTo>
                    <a:pt x="45255" y="0"/>
                  </a:moveTo>
                  <a:lnTo>
                    <a:pt x="0" y="9577"/>
                  </a:lnTo>
                  <a:lnTo>
                    <a:pt x="0" y="2862082"/>
                  </a:lnTo>
                  <a:lnTo>
                    <a:pt x="45255" y="2871676"/>
                  </a:lnTo>
                  <a:lnTo>
                    <a:pt x="45255" y="0"/>
                  </a:lnTo>
                  <a:close/>
                </a:path>
              </a:pathLst>
            </a:custGeom>
            <a:solidFill>
              <a:srgbClr val="A39AFA">
                <a:alpha val="20000"/>
              </a:srgbClr>
            </a:solidFill>
            <a:ln w="9525">
              <a:noFill/>
              <a:prstDash val="solid"/>
            </a:ln>
          </p:spPr>
          <p:txBody>
            <a:bodyPr lIns="0" tIns="0" rIns="0" bIns="0" rtlCol="0" anchor="t">
              <a:noAutofit/>
            </a:bodyPr>
            <a:p>
              <a:pPr algn="l">
                <a:defRPr/>
              </a:pPr>
              <a:endParaRPr sz="11425"/>
            </a:p>
          </p:txBody>
        </p:sp>
        <p:sp>
          <p:nvSpPr>
            <p:cNvPr id="16" name="Freeform 16"/>
            <p:cNvSpPr/>
            <p:nvPr>
              <p:custDataLst>
                <p:tags r:id="rId14"/>
              </p:custDataLst>
            </p:nvPr>
          </p:nvSpPr>
          <p:spPr>
            <a:xfrm>
              <a:off x="6468499" y="2966955"/>
              <a:ext cx="45255" cy="2907156"/>
            </a:xfrm>
            <a:custGeom>
              <a:avLst/>
              <a:gdLst/>
              <a:ahLst/>
              <a:cxnLst/>
              <a:rect l="l" t="t" r="r" b="b"/>
              <a:pathLst>
                <a:path w="45255" h="2907156">
                  <a:moveTo>
                    <a:pt x="45255" y="0"/>
                  </a:moveTo>
                  <a:lnTo>
                    <a:pt x="0" y="5951"/>
                  </a:lnTo>
                  <a:lnTo>
                    <a:pt x="0" y="2901205"/>
                  </a:lnTo>
                  <a:lnTo>
                    <a:pt x="45255" y="2907156"/>
                  </a:lnTo>
                  <a:lnTo>
                    <a:pt x="45255" y="0"/>
                  </a:lnTo>
                  <a:close/>
                </a:path>
              </a:pathLst>
            </a:custGeom>
            <a:solidFill>
              <a:srgbClr val="A39AFA">
                <a:alpha val="20000"/>
              </a:srgbClr>
            </a:solidFill>
            <a:ln w="9525">
              <a:noFill/>
              <a:prstDash val="solid"/>
            </a:ln>
          </p:spPr>
          <p:txBody>
            <a:bodyPr lIns="0" tIns="0" rIns="0" bIns="0" rtlCol="0" anchor="t">
              <a:noAutofit/>
            </a:bodyPr>
            <a:p>
              <a:pPr algn="l">
                <a:defRPr/>
              </a:pPr>
              <a:endParaRPr sz="11425"/>
            </a:p>
          </p:txBody>
        </p:sp>
        <p:sp>
          <p:nvSpPr>
            <p:cNvPr id="17" name="Freeform 17"/>
            <p:cNvSpPr/>
            <p:nvPr>
              <p:custDataLst>
                <p:tags r:id="rId15"/>
              </p:custDataLst>
            </p:nvPr>
          </p:nvSpPr>
          <p:spPr>
            <a:xfrm>
              <a:off x="6581791" y="2958142"/>
              <a:ext cx="45255" cy="2924783"/>
            </a:xfrm>
            <a:custGeom>
              <a:avLst/>
              <a:gdLst/>
              <a:ahLst/>
              <a:cxnLst/>
              <a:rect l="l" t="t" r="r" b="b"/>
              <a:pathLst>
                <a:path w="45255" h="2924783">
                  <a:moveTo>
                    <a:pt x="45255" y="0"/>
                  </a:moveTo>
                  <a:lnTo>
                    <a:pt x="0" y="2439"/>
                  </a:lnTo>
                  <a:lnTo>
                    <a:pt x="0" y="2922343"/>
                  </a:lnTo>
                  <a:lnTo>
                    <a:pt x="45255" y="2924783"/>
                  </a:lnTo>
                  <a:lnTo>
                    <a:pt x="45255" y="0"/>
                  </a:lnTo>
                  <a:close/>
                </a:path>
              </a:pathLst>
            </a:custGeom>
            <a:solidFill>
              <a:srgbClr val="A39AFA">
                <a:alpha val="20000"/>
              </a:srgbClr>
            </a:solidFill>
            <a:ln w="9525">
              <a:noFill/>
              <a:prstDash val="solid"/>
            </a:ln>
          </p:spPr>
          <p:txBody>
            <a:bodyPr lIns="0" tIns="0" rIns="0" bIns="0" rtlCol="0" anchor="t">
              <a:noAutofit/>
            </a:bodyPr>
            <a:p>
              <a:pPr algn="l">
                <a:defRPr/>
              </a:pPr>
              <a:endParaRPr sz="11425"/>
            </a:p>
          </p:txBody>
        </p:sp>
        <p:sp>
          <p:nvSpPr>
            <p:cNvPr id="18" name="Freeform 18"/>
            <p:cNvSpPr/>
            <p:nvPr>
              <p:custDataLst>
                <p:tags r:id="rId16"/>
              </p:custDataLst>
            </p:nvPr>
          </p:nvSpPr>
          <p:spPr>
            <a:xfrm>
              <a:off x="6695092" y="2957017"/>
              <a:ext cx="45255" cy="2927042"/>
            </a:xfrm>
            <a:custGeom>
              <a:avLst/>
              <a:gdLst/>
              <a:ahLst/>
              <a:cxnLst/>
              <a:rect l="l" t="t" r="r" b="b"/>
              <a:pathLst>
                <a:path w="45255" h="2927042">
                  <a:moveTo>
                    <a:pt x="0" y="0"/>
                  </a:moveTo>
                  <a:lnTo>
                    <a:pt x="0" y="2927042"/>
                  </a:lnTo>
                  <a:lnTo>
                    <a:pt x="45255" y="2926034"/>
                  </a:lnTo>
                  <a:lnTo>
                    <a:pt x="45255" y="1008"/>
                  </a:lnTo>
                  <a:lnTo>
                    <a:pt x="0" y="0"/>
                  </a:lnTo>
                  <a:close/>
                </a:path>
              </a:pathLst>
            </a:custGeom>
            <a:solidFill>
              <a:srgbClr val="A39AFA">
                <a:alpha val="20000"/>
              </a:srgbClr>
            </a:solidFill>
            <a:ln w="9525">
              <a:noFill/>
              <a:prstDash val="solid"/>
            </a:ln>
          </p:spPr>
          <p:txBody>
            <a:bodyPr lIns="0" tIns="0" rIns="0" bIns="0" rtlCol="0" anchor="t">
              <a:noAutofit/>
            </a:bodyPr>
            <a:p>
              <a:pPr algn="l">
                <a:defRPr/>
              </a:pPr>
              <a:endParaRPr sz="11425"/>
            </a:p>
          </p:txBody>
        </p:sp>
        <p:pic>
          <p:nvPicPr>
            <p:cNvPr id="19" name="Picture 19"/>
            <p:cNvPicPr>
              <a:picLocks noChangeAspect="1"/>
            </p:cNvPicPr>
            <p:nvPr>
              <p:custDataLst>
                <p:tags r:id="rId17"/>
              </p:custDataLst>
            </p:nvPr>
          </p:nvPicPr>
          <p:blipFill>
            <a:blip r:embed="rId18"/>
            <a:srcRect/>
            <a:stretch>
              <a:fillRect/>
            </a:stretch>
          </p:blipFill>
          <p:spPr>
            <a:xfrm>
              <a:off x="6025815" y="5207861"/>
              <a:ext cx="796185" cy="1529797"/>
            </a:xfrm>
            <a:prstGeom prst="rect">
              <a:avLst/>
            </a:prstGeom>
            <a:ln w="9525">
              <a:noFill/>
              <a:prstDash val="solid"/>
            </a:ln>
          </p:spPr>
        </p:pic>
        <p:sp>
          <p:nvSpPr>
            <p:cNvPr id="20" name="Freeform 20"/>
            <p:cNvSpPr/>
            <p:nvPr>
              <p:custDataLst>
                <p:tags r:id="rId19"/>
              </p:custDataLst>
            </p:nvPr>
          </p:nvSpPr>
          <p:spPr>
            <a:xfrm>
              <a:off x="6812470" y="2957017"/>
              <a:ext cx="45255" cy="2927042"/>
            </a:xfrm>
            <a:custGeom>
              <a:avLst/>
              <a:gdLst/>
              <a:ahLst/>
              <a:cxnLst/>
              <a:rect l="l" t="t" r="r" b="b"/>
              <a:pathLst>
                <a:path w="45255" h="2927042">
                  <a:moveTo>
                    <a:pt x="0" y="0"/>
                  </a:moveTo>
                  <a:lnTo>
                    <a:pt x="0" y="2927042"/>
                  </a:lnTo>
                  <a:lnTo>
                    <a:pt x="45255" y="2926034"/>
                  </a:lnTo>
                  <a:lnTo>
                    <a:pt x="45255" y="1008"/>
                  </a:lnTo>
                  <a:lnTo>
                    <a:pt x="0" y="0"/>
                  </a:lnTo>
                  <a:close/>
                </a:path>
              </a:pathLst>
            </a:custGeom>
            <a:solidFill>
              <a:srgbClr val="A39AFA">
                <a:alpha val="20000"/>
              </a:srgbClr>
            </a:solidFill>
            <a:ln w="9525">
              <a:noFill/>
              <a:prstDash val="solid"/>
            </a:ln>
          </p:spPr>
          <p:txBody>
            <a:bodyPr lIns="0" tIns="0" rIns="0" bIns="0" rtlCol="0" anchor="t">
              <a:noAutofit/>
            </a:bodyPr>
            <a:p>
              <a:pPr algn="l">
                <a:defRPr/>
              </a:pPr>
              <a:endParaRPr sz="11425"/>
            </a:p>
          </p:txBody>
        </p:sp>
      </p:grpSp>
      <p:sp>
        <p:nvSpPr>
          <p:cNvPr id="48" name="文本框 47"/>
          <p:cNvSpPr txBox="1"/>
          <p:nvPr>
            <p:custDataLst>
              <p:tags r:id="rId20"/>
            </p:custDataLst>
          </p:nvPr>
        </p:nvSpPr>
        <p:spPr>
          <a:xfrm>
            <a:off x="2693035" y="17968595"/>
            <a:ext cx="2182495" cy="3365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8790" tIns="8790" rIns="8790" bIns="8790" numCol="1" spcCol="38100" rtlCol="0" anchor="ctr" forceAA="0">
            <a:noAutofit/>
          </a:bodyPr>
          <a:p>
            <a:pPr marL="0" marR="0" indent="0" algn="l" defTabSz="3352800" rtl="0" fontAlgn="auto" latinLnBrk="0" hangingPunct="0">
              <a:lnSpc>
                <a:spcPct val="90000"/>
              </a:lnSpc>
              <a:spcBef>
                <a:spcPts val="6100"/>
              </a:spcBef>
              <a:spcAft>
                <a:spcPts val="0"/>
              </a:spcAft>
              <a:buClrTx/>
              <a:buSzTx/>
              <a:buFontTx/>
              <a:buNone/>
            </a:pPr>
            <a:r>
              <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rPr>
              <a:t>https://echotik.ai</a:t>
            </a:r>
            <a:endPar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endParaRPr>
          </a:p>
        </p:txBody>
      </p:sp>
      <p:sp>
        <p:nvSpPr>
          <p:cNvPr id="174" name="Freeform 8"/>
          <p:cNvSpPr/>
          <p:nvPr>
            <p:custDataLst>
              <p:tags r:id="rId21"/>
            </p:custDataLst>
          </p:nvPr>
        </p:nvSpPr>
        <p:spPr>
          <a:xfrm>
            <a:off x="941705" y="17797145"/>
            <a:ext cx="1655445" cy="672465"/>
          </a:xfrm>
          <a:prstGeom prst="rect">
            <a:avLst/>
          </a:prstGeom>
          <a:blipFill>
            <a:blip r:embed="rId22"/>
            <a:stretch>
              <a:fillRect/>
            </a:stretch>
          </a:blipFill>
          <a:ln w="12700">
            <a:miter lim="400000"/>
          </a:ln>
        </p:spPr>
        <p:txBody>
          <a:bodyPr lIns="0" tIns="0" rIns="0" bIns="0"/>
          <a:p>
            <a:pPr defTabSz="1219200">
              <a:lnSpc>
                <a:spcPct val="100000"/>
              </a:lnSpc>
              <a:spcBef>
                <a:spcPts val="0"/>
              </a:spcBef>
              <a:defRPr sz="2400">
                <a:latin typeface="Calibri" panose="020F0502020204030204"/>
                <a:ea typeface="Calibri" panose="020F0502020204030204"/>
                <a:cs typeface="Calibri" panose="020F0502020204030204"/>
                <a:sym typeface="Calibri" panose="020F0502020204030204"/>
              </a:defRPr>
            </a:pPr>
            <a:endParaRPr>
              <a:latin typeface="Arial Rounded MT Bold" panose="020F0704030504030204" charset="0"/>
              <a:ea typeface="Arial Rounded MT Bold" panose="020F0704030504030204" charset="0"/>
              <a:cs typeface="Arial Rounded MT Bold" panose="020F0704030504030204" charset="0"/>
              <a:sym typeface="Arial Rounded MT Bold" panose="020F0704030504030204" charset="0"/>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主流市场"/>
          <p:cNvSpPr txBox="1"/>
          <p:nvPr/>
        </p:nvSpPr>
        <p:spPr>
          <a:xfrm>
            <a:off x="1324209" y="7473994"/>
            <a:ext cx="6886575" cy="929640"/>
          </a:xfrm>
          <a:prstGeom prst="rect">
            <a:avLst/>
          </a:prstGeom>
          <a:ln w="12700">
            <a:miter lim="400000"/>
          </a:ln>
        </p:spPr>
        <p:txBody>
          <a:bodyPr wrap="none" lIns="8790" tIns="8790" rIns="8790" bIns="8790" anchor="ctr">
            <a:spAutoFit/>
          </a:bodyPr>
          <a:lstStyle>
            <a:lvl1pPr>
              <a:spcBef>
                <a:spcPts val="2000"/>
              </a:spcBef>
              <a:defRPr sz="5600">
                <a:solidFill>
                  <a:srgbClr val="5849EB"/>
                </a:solidFill>
                <a:latin typeface="Source Han Sans CN Medium" panose="020B0500000000000000" charset="-122"/>
                <a:ea typeface="Source Han Sans CN Medium" panose="020B0500000000000000" charset="-122"/>
                <a:cs typeface="Source Han Sans CN Medium" panose="020B0500000000000000" charset="-122"/>
                <a:sym typeface="Source Han Sans CN Medium" panose="020B0500000000000000" charset="-122"/>
              </a:defRPr>
            </a:lvl1pPr>
          </a:lstStyle>
          <a:p>
            <a:pPr algn="l"/>
            <a:r>
              <a:rPr sz="6600" b="1">
                <a:latin typeface="Times New Roman" panose="02020603050405020304" charset="0"/>
                <a:ea typeface="Times New Roman" panose="02020603050405020304" charset="0"/>
              </a:rPr>
              <a:t>Indonesian Market</a:t>
            </a:r>
            <a:endParaRPr sz="6600" b="1">
              <a:latin typeface="Times New Roman" panose="02020603050405020304" charset="0"/>
              <a:ea typeface="Times New Roman" panose="02020603050405020304" charset="0"/>
            </a:endParaRPr>
          </a:p>
        </p:txBody>
      </p:sp>
      <p:sp>
        <p:nvSpPr>
          <p:cNvPr id="210" name="美妆个护表现及趋势分析"/>
          <p:cNvSpPr txBox="1"/>
          <p:nvPr/>
        </p:nvSpPr>
        <p:spPr>
          <a:xfrm>
            <a:off x="1324238" y="8669721"/>
            <a:ext cx="10895330" cy="607060"/>
          </a:xfrm>
          <a:prstGeom prst="rect">
            <a:avLst/>
          </a:prstGeom>
          <a:ln w="12700">
            <a:miter lim="400000"/>
          </a:ln>
        </p:spPr>
        <p:txBody>
          <a:bodyPr wrap="none" lIns="8790" tIns="8790" rIns="8790" bIns="8790" anchor="ctr">
            <a:spAutoFit/>
          </a:bodyPr>
          <a:lstStyle>
            <a:lvl1pPr>
              <a:lnSpc>
                <a:spcPct val="120000"/>
              </a:lnSpc>
              <a:defRPr sz="3600">
                <a:latin typeface="Source Han Sans CN Medium" panose="020B0500000000000000" charset="-122"/>
                <a:ea typeface="Source Han Sans CN Medium" panose="020B0500000000000000" charset="-122"/>
                <a:cs typeface="Source Han Sans CN Medium" panose="020B0500000000000000" charset="-122"/>
                <a:sym typeface="Source Han Sans CN Medium" panose="020B0500000000000000" charset="-122"/>
              </a:defRPr>
            </a:lvl1pPr>
          </a:lstStyle>
          <a:p>
            <a:pPr algn="l"/>
            <a:r>
              <a:rPr sz="3200">
                <a:latin typeface="Times New Roman" panose="02020603050405020304" charset="0"/>
                <a:ea typeface="Times New Roman" panose="02020603050405020304" charset="0"/>
              </a:rPr>
              <a:t>Analysis of the Performance and Trend of Beauty &amp; Personal Care</a:t>
            </a:r>
            <a:endParaRPr sz="3200">
              <a:latin typeface="Times New Roman" panose="02020603050405020304" charset="0"/>
              <a:ea typeface="Times New Roman" panose="02020603050405020304" charset="0"/>
            </a:endParaRPr>
          </a:p>
        </p:txBody>
      </p:sp>
      <p:grpSp>
        <p:nvGrpSpPr>
          <p:cNvPr id="4" name="Group 4"/>
          <p:cNvGrpSpPr/>
          <p:nvPr/>
        </p:nvGrpSpPr>
        <p:grpSpPr>
          <a:xfrm>
            <a:off x="0" y="12569825"/>
            <a:ext cx="3168650" cy="3801110"/>
            <a:chOff x="3186" y="6627256"/>
            <a:chExt cx="1530264" cy="1835719"/>
          </a:xfrm>
        </p:grpSpPr>
        <p:sp>
          <p:nvSpPr>
            <p:cNvPr id="5" name="Freeform 5"/>
            <p:cNvSpPr/>
            <p:nvPr>
              <p:custDataLst>
                <p:tags r:id="rId1"/>
              </p:custDataLst>
            </p:nvPr>
          </p:nvSpPr>
          <p:spPr>
            <a:xfrm>
              <a:off x="3186" y="6627256"/>
              <a:ext cx="1530264" cy="1835719"/>
            </a:xfrm>
            <a:custGeom>
              <a:avLst/>
              <a:gdLst/>
              <a:ahLst/>
              <a:cxnLst/>
              <a:rect l="l" t="t" r="r" b="b"/>
              <a:pathLst>
                <a:path w="1530264" h="1835719">
                  <a:moveTo>
                    <a:pt x="612366" y="1835719"/>
                  </a:moveTo>
                  <a:lnTo>
                    <a:pt x="0" y="1835719"/>
                  </a:lnTo>
                  <a:moveTo>
                    <a:pt x="0" y="0"/>
                  </a:moveTo>
                  <a:lnTo>
                    <a:pt x="612366" y="0"/>
                  </a:lnTo>
                  <a:lnTo>
                    <a:pt x="636396" y="310"/>
                  </a:lnTo>
                  <a:lnTo>
                    <a:pt x="660274" y="1234"/>
                  </a:lnTo>
                  <a:lnTo>
                    <a:pt x="683994" y="2767"/>
                  </a:lnTo>
                  <a:lnTo>
                    <a:pt x="707549" y="4898"/>
                  </a:lnTo>
                  <a:lnTo>
                    <a:pt x="730931" y="7622"/>
                  </a:lnTo>
                  <a:lnTo>
                    <a:pt x="754133" y="10930"/>
                  </a:lnTo>
                  <a:lnTo>
                    <a:pt x="777146" y="14814"/>
                  </a:lnTo>
                  <a:lnTo>
                    <a:pt x="799963" y="19268"/>
                  </a:lnTo>
                  <a:lnTo>
                    <a:pt x="822576" y="24283"/>
                  </a:lnTo>
                  <a:lnTo>
                    <a:pt x="844978" y="29852"/>
                  </a:lnTo>
                  <a:lnTo>
                    <a:pt x="867162" y="35968"/>
                  </a:lnTo>
                  <a:lnTo>
                    <a:pt x="889119" y="42622"/>
                  </a:lnTo>
                  <a:lnTo>
                    <a:pt x="910841" y="49807"/>
                  </a:lnTo>
                  <a:lnTo>
                    <a:pt x="932323" y="57516"/>
                  </a:lnTo>
                  <a:lnTo>
                    <a:pt x="953555" y="65741"/>
                  </a:lnTo>
                  <a:lnTo>
                    <a:pt x="974530" y="74473"/>
                  </a:lnTo>
                  <a:lnTo>
                    <a:pt x="995241" y="83707"/>
                  </a:lnTo>
                  <a:lnTo>
                    <a:pt x="1015679" y="93433"/>
                  </a:lnTo>
                  <a:lnTo>
                    <a:pt x="1035838" y="103644"/>
                  </a:lnTo>
                  <a:lnTo>
                    <a:pt x="1055709" y="114334"/>
                  </a:lnTo>
                  <a:lnTo>
                    <a:pt x="1075286" y="125494"/>
                  </a:lnTo>
                  <a:lnTo>
                    <a:pt x="1094560" y="137116"/>
                  </a:lnTo>
                  <a:lnTo>
                    <a:pt x="1113524" y="149193"/>
                  </a:lnTo>
                  <a:lnTo>
                    <a:pt x="1132169" y="161717"/>
                  </a:lnTo>
                  <a:lnTo>
                    <a:pt x="1150490" y="174681"/>
                  </a:lnTo>
                  <a:lnTo>
                    <a:pt x="1168477" y="188077"/>
                  </a:lnTo>
                  <a:lnTo>
                    <a:pt x="1186123" y="201898"/>
                  </a:lnTo>
                  <a:lnTo>
                    <a:pt x="1203422" y="216135"/>
                  </a:lnTo>
                  <a:lnTo>
                    <a:pt x="1220364" y="230781"/>
                  </a:lnTo>
                  <a:lnTo>
                    <a:pt x="1236943" y="245829"/>
                  </a:lnTo>
                  <a:lnTo>
                    <a:pt x="1253151" y="261272"/>
                  </a:lnTo>
                  <a:lnTo>
                    <a:pt x="1268981" y="277100"/>
                  </a:lnTo>
                  <a:lnTo>
                    <a:pt x="1284422" y="293307"/>
                  </a:lnTo>
                  <a:lnTo>
                    <a:pt x="1299471" y="309885"/>
                  </a:lnTo>
                  <a:lnTo>
                    <a:pt x="1314119" y="326828"/>
                  </a:lnTo>
                  <a:lnTo>
                    <a:pt x="1328357" y="344125"/>
                  </a:lnTo>
                  <a:lnTo>
                    <a:pt x="1342177" y="361771"/>
                  </a:lnTo>
                  <a:lnTo>
                    <a:pt x="1355574" y="379758"/>
                  </a:lnTo>
                  <a:lnTo>
                    <a:pt x="1368539" y="398077"/>
                  </a:lnTo>
                  <a:lnTo>
                    <a:pt x="1381063" y="416723"/>
                  </a:lnTo>
                  <a:lnTo>
                    <a:pt x="1393141" y="435686"/>
                  </a:lnTo>
                  <a:lnTo>
                    <a:pt x="1404763" y="454959"/>
                  </a:lnTo>
                  <a:lnTo>
                    <a:pt x="1415924" y="474536"/>
                  </a:lnTo>
                  <a:lnTo>
                    <a:pt x="1426614" y="494406"/>
                  </a:lnTo>
                  <a:lnTo>
                    <a:pt x="1436825" y="514564"/>
                  </a:lnTo>
                  <a:lnTo>
                    <a:pt x="1446552" y="535002"/>
                  </a:lnTo>
                  <a:lnTo>
                    <a:pt x="1455787" y="555712"/>
                  </a:lnTo>
                  <a:lnTo>
                    <a:pt x="1464519" y="576687"/>
                  </a:lnTo>
                  <a:lnTo>
                    <a:pt x="1472744" y="597919"/>
                  </a:lnTo>
                  <a:lnTo>
                    <a:pt x="1480454" y="619399"/>
                  </a:lnTo>
                  <a:lnTo>
                    <a:pt x="1487639" y="641122"/>
                  </a:lnTo>
                  <a:lnTo>
                    <a:pt x="1494293" y="663078"/>
                  </a:lnTo>
                  <a:lnTo>
                    <a:pt x="1500409" y="685262"/>
                  </a:lnTo>
                  <a:lnTo>
                    <a:pt x="1505979" y="707664"/>
                  </a:lnTo>
                  <a:lnTo>
                    <a:pt x="1510995" y="730277"/>
                  </a:lnTo>
                  <a:lnTo>
                    <a:pt x="1515448" y="753094"/>
                  </a:lnTo>
                  <a:lnTo>
                    <a:pt x="1519334" y="776107"/>
                  </a:lnTo>
                  <a:lnTo>
                    <a:pt x="1522642" y="799308"/>
                  </a:lnTo>
                  <a:lnTo>
                    <a:pt x="1525366" y="822689"/>
                  </a:lnTo>
                  <a:lnTo>
                    <a:pt x="1527497" y="846244"/>
                  </a:lnTo>
                  <a:lnTo>
                    <a:pt x="1529029" y="869965"/>
                  </a:lnTo>
                  <a:lnTo>
                    <a:pt x="1529954" y="893843"/>
                  </a:lnTo>
                  <a:lnTo>
                    <a:pt x="1530264" y="917872"/>
                  </a:lnTo>
                  <a:lnTo>
                    <a:pt x="1529954" y="941900"/>
                  </a:lnTo>
                  <a:lnTo>
                    <a:pt x="1529029" y="965777"/>
                  </a:lnTo>
                  <a:lnTo>
                    <a:pt x="1527497" y="989496"/>
                  </a:lnTo>
                  <a:lnTo>
                    <a:pt x="1525366" y="1013049"/>
                  </a:lnTo>
                  <a:lnTo>
                    <a:pt x="1522642" y="1036430"/>
                  </a:lnTo>
                  <a:lnTo>
                    <a:pt x="1519334" y="1059631"/>
                  </a:lnTo>
                  <a:lnTo>
                    <a:pt x="1515448" y="1082643"/>
                  </a:lnTo>
                  <a:lnTo>
                    <a:pt x="1510995" y="1105458"/>
                  </a:lnTo>
                  <a:lnTo>
                    <a:pt x="1505979" y="1128071"/>
                  </a:lnTo>
                  <a:lnTo>
                    <a:pt x="1500409" y="1150472"/>
                  </a:lnTo>
                  <a:lnTo>
                    <a:pt x="1494293" y="1172654"/>
                  </a:lnTo>
                  <a:lnTo>
                    <a:pt x="1487639" y="1194610"/>
                  </a:lnTo>
                  <a:lnTo>
                    <a:pt x="1480454" y="1216332"/>
                  </a:lnTo>
                  <a:lnTo>
                    <a:pt x="1472744" y="1237812"/>
                  </a:lnTo>
                  <a:lnTo>
                    <a:pt x="1464519" y="1259043"/>
                  </a:lnTo>
                  <a:lnTo>
                    <a:pt x="1455787" y="1280016"/>
                  </a:lnTo>
                  <a:lnTo>
                    <a:pt x="1446552" y="1300726"/>
                  </a:lnTo>
                  <a:lnTo>
                    <a:pt x="1436825" y="1321164"/>
                  </a:lnTo>
                  <a:lnTo>
                    <a:pt x="1426614" y="1341321"/>
                  </a:lnTo>
                  <a:lnTo>
                    <a:pt x="1415924" y="1361191"/>
                  </a:lnTo>
                  <a:lnTo>
                    <a:pt x="1404763" y="1380767"/>
                  </a:lnTo>
                  <a:lnTo>
                    <a:pt x="1393141" y="1400040"/>
                  </a:lnTo>
                  <a:lnTo>
                    <a:pt x="1381063" y="1419002"/>
                  </a:lnTo>
                  <a:lnTo>
                    <a:pt x="1368539" y="1437647"/>
                  </a:lnTo>
                  <a:lnTo>
                    <a:pt x="1355574" y="1455966"/>
                  </a:lnTo>
                  <a:lnTo>
                    <a:pt x="1342177" y="1473953"/>
                  </a:lnTo>
                  <a:lnTo>
                    <a:pt x="1328357" y="1491598"/>
                  </a:lnTo>
                  <a:lnTo>
                    <a:pt x="1314119" y="1508896"/>
                  </a:lnTo>
                  <a:lnTo>
                    <a:pt x="1299471" y="1525837"/>
                  </a:lnTo>
                  <a:lnTo>
                    <a:pt x="1284422" y="1542416"/>
                  </a:lnTo>
                  <a:lnTo>
                    <a:pt x="1268981" y="1558622"/>
                  </a:lnTo>
                  <a:lnTo>
                    <a:pt x="1253151" y="1574450"/>
                  </a:lnTo>
                  <a:lnTo>
                    <a:pt x="1236943" y="1589892"/>
                  </a:lnTo>
                  <a:lnTo>
                    <a:pt x="1220364" y="1604940"/>
                  </a:lnTo>
                  <a:lnTo>
                    <a:pt x="1203422" y="1619586"/>
                  </a:lnTo>
                  <a:lnTo>
                    <a:pt x="1186123" y="1633823"/>
                  </a:lnTo>
                  <a:lnTo>
                    <a:pt x="1168477" y="1647643"/>
                  </a:lnTo>
                  <a:lnTo>
                    <a:pt x="1150490" y="1661039"/>
                  </a:lnTo>
                  <a:lnTo>
                    <a:pt x="1132169" y="1674004"/>
                  </a:lnTo>
                  <a:lnTo>
                    <a:pt x="1113524" y="1686527"/>
                  </a:lnTo>
                  <a:lnTo>
                    <a:pt x="1094560" y="1698604"/>
                  </a:lnTo>
                  <a:lnTo>
                    <a:pt x="1075286" y="1710225"/>
                  </a:lnTo>
                  <a:lnTo>
                    <a:pt x="1055709" y="1721386"/>
                  </a:lnTo>
                  <a:lnTo>
                    <a:pt x="1035838" y="1732075"/>
                  </a:lnTo>
                  <a:lnTo>
                    <a:pt x="1015679" y="1742286"/>
                  </a:lnTo>
                  <a:lnTo>
                    <a:pt x="995241" y="1752012"/>
                  </a:lnTo>
                  <a:lnTo>
                    <a:pt x="974530" y="1761246"/>
                  </a:lnTo>
                  <a:lnTo>
                    <a:pt x="953555" y="1769978"/>
                  </a:lnTo>
                  <a:lnTo>
                    <a:pt x="932323" y="1778202"/>
                  </a:lnTo>
                  <a:lnTo>
                    <a:pt x="910841" y="1785912"/>
                  </a:lnTo>
                  <a:lnTo>
                    <a:pt x="889119" y="1793096"/>
                  </a:lnTo>
                  <a:lnTo>
                    <a:pt x="867162" y="1799751"/>
                  </a:lnTo>
                  <a:lnTo>
                    <a:pt x="844978" y="1805867"/>
                  </a:lnTo>
                  <a:lnTo>
                    <a:pt x="822576" y="1811435"/>
                  </a:lnTo>
                  <a:lnTo>
                    <a:pt x="799963" y="1816451"/>
                  </a:lnTo>
                  <a:lnTo>
                    <a:pt x="777146" y="1820905"/>
                  </a:lnTo>
                  <a:lnTo>
                    <a:pt x="754133" y="1824789"/>
                  </a:lnTo>
                  <a:lnTo>
                    <a:pt x="730931" y="1828097"/>
                  </a:lnTo>
                  <a:lnTo>
                    <a:pt x="707549" y="1830820"/>
                  </a:lnTo>
                  <a:lnTo>
                    <a:pt x="683994" y="1832952"/>
                  </a:lnTo>
                  <a:lnTo>
                    <a:pt x="660274" y="1834484"/>
                  </a:lnTo>
                  <a:lnTo>
                    <a:pt x="636396" y="1835409"/>
                  </a:lnTo>
                  <a:lnTo>
                    <a:pt x="612366" y="1835719"/>
                  </a:lnTo>
                </a:path>
              </a:pathLst>
            </a:custGeom>
            <a:noFill/>
            <a:ln w="9525">
              <a:solidFill>
                <a:srgbClr val="A49AFF">
                  <a:alpha val="100000"/>
                </a:srgbClr>
              </a:solidFill>
              <a:prstDash val="solid"/>
            </a:ln>
          </p:spPr>
          <p:txBody>
            <a:bodyPr lIns="0" tIns="0" rIns="0" bIns="0" rtlCol="0" anchor="t">
              <a:noAutofit/>
            </a:bodyPr>
            <a:p>
              <a:pPr algn="l">
                <a:defRPr/>
              </a:pPr>
            </a:p>
          </p:txBody>
        </p:sp>
        <p:sp>
          <p:nvSpPr>
            <p:cNvPr id="6" name="Freeform 6"/>
            <p:cNvSpPr/>
            <p:nvPr>
              <p:custDataLst>
                <p:tags r:id="rId2"/>
              </p:custDataLst>
            </p:nvPr>
          </p:nvSpPr>
          <p:spPr>
            <a:xfrm>
              <a:off x="3186" y="6749211"/>
              <a:ext cx="1408307" cy="1591831"/>
            </a:xfrm>
            <a:custGeom>
              <a:avLst/>
              <a:gdLst/>
              <a:ahLst/>
              <a:cxnLst/>
              <a:rect l="l" t="t" r="r" b="b"/>
              <a:pathLst>
                <a:path w="1408307" h="1591831">
                  <a:moveTo>
                    <a:pt x="612366" y="1591831"/>
                  </a:moveTo>
                  <a:lnTo>
                    <a:pt x="0" y="1591831"/>
                  </a:lnTo>
                  <a:moveTo>
                    <a:pt x="0" y="0"/>
                  </a:moveTo>
                  <a:lnTo>
                    <a:pt x="612366" y="0"/>
                  </a:lnTo>
                  <a:lnTo>
                    <a:pt x="636663" y="365"/>
                  </a:lnTo>
                  <a:lnTo>
                    <a:pt x="660781" y="1455"/>
                  </a:lnTo>
                  <a:lnTo>
                    <a:pt x="684708" y="3259"/>
                  </a:lnTo>
                  <a:lnTo>
                    <a:pt x="708437" y="5765"/>
                  </a:lnTo>
                  <a:lnTo>
                    <a:pt x="731955" y="8965"/>
                  </a:lnTo>
                  <a:lnTo>
                    <a:pt x="755252" y="12846"/>
                  </a:lnTo>
                  <a:lnTo>
                    <a:pt x="778318" y="17400"/>
                  </a:lnTo>
                  <a:lnTo>
                    <a:pt x="801142" y="22615"/>
                  </a:lnTo>
                  <a:lnTo>
                    <a:pt x="823713" y="28481"/>
                  </a:lnTo>
                  <a:lnTo>
                    <a:pt x="846022" y="34986"/>
                  </a:lnTo>
                  <a:lnTo>
                    <a:pt x="868058" y="42122"/>
                  </a:lnTo>
                  <a:lnTo>
                    <a:pt x="889809" y="49878"/>
                  </a:lnTo>
                  <a:lnTo>
                    <a:pt x="911267" y="58242"/>
                  </a:lnTo>
                  <a:lnTo>
                    <a:pt x="932420" y="67204"/>
                  </a:lnTo>
                  <a:lnTo>
                    <a:pt x="953258" y="76753"/>
                  </a:lnTo>
                  <a:lnTo>
                    <a:pt x="973770" y="86880"/>
                  </a:lnTo>
                  <a:lnTo>
                    <a:pt x="993946" y="97575"/>
                  </a:lnTo>
                  <a:lnTo>
                    <a:pt x="1013775" y="108826"/>
                  </a:lnTo>
                  <a:lnTo>
                    <a:pt x="1033247" y="120622"/>
                  </a:lnTo>
                  <a:lnTo>
                    <a:pt x="1052352" y="132955"/>
                  </a:lnTo>
                  <a:lnTo>
                    <a:pt x="1071078" y="145812"/>
                  </a:lnTo>
                  <a:lnTo>
                    <a:pt x="1089416" y="159182"/>
                  </a:lnTo>
                  <a:lnTo>
                    <a:pt x="1107355" y="173058"/>
                  </a:lnTo>
                  <a:lnTo>
                    <a:pt x="1124883" y="187426"/>
                  </a:lnTo>
                  <a:lnTo>
                    <a:pt x="1141992" y="202279"/>
                  </a:lnTo>
                  <a:lnTo>
                    <a:pt x="1158671" y="217602"/>
                  </a:lnTo>
                  <a:lnTo>
                    <a:pt x="1174909" y="233388"/>
                  </a:lnTo>
                  <a:lnTo>
                    <a:pt x="1190695" y="249625"/>
                  </a:lnTo>
                  <a:lnTo>
                    <a:pt x="1206018" y="266305"/>
                  </a:lnTo>
                  <a:lnTo>
                    <a:pt x="1220870" y="283414"/>
                  </a:lnTo>
                  <a:lnTo>
                    <a:pt x="1235238" y="300943"/>
                  </a:lnTo>
                  <a:lnTo>
                    <a:pt x="1249114" y="318882"/>
                  </a:lnTo>
                  <a:lnTo>
                    <a:pt x="1262485" y="337219"/>
                  </a:lnTo>
                  <a:lnTo>
                    <a:pt x="1275342" y="355945"/>
                  </a:lnTo>
                  <a:lnTo>
                    <a:pt x="1287674" y="375050"/>
                  </a:lnTo>
                  <a:lnTo>
                    <a:pt x="1299471" y="394522"/>
                  </a:lnTo>
                  <a:lnTo>
                    <a:pt x="1310721" y="414351"/>
                  </a:lnTo>
                  <a:lnTo>
                    <a:pt x="1321416" y="434527"/>
                  </a:lnTo>
                  <a:lnTo>
                    <a:pt x="1331543" y="455039"/>
                  </a:lnTo>
                  <a:lnTo>
                    <a:pt x="1341093" y="475876"/>
                  </a:lnTo>
                  <a:lnTo>
                    <a:pt x="1350056" y="497028"/>
                  </a:lnTo>
                  <a:lnTo>
                    <a:pt x="1358420" y="518485"/>
                  </a:lnTo>
                  <a:lnTo>
                    <a:pt x="1366176" y="540236"/>
                  </a:lnTo>
                  <a:lnTo>
                    <a:pt x="1373312" y="562271"/>
                  </a:lnTo>
                  <a:lnTo>
                    <a:pt x="1379818" y="584580"/>
                  </a:lnTo>
                  <a:lnTo>
                    <a:pt x="1385684" y="607150"/>
                  </a:lnTo>
                  <a:lnTo>
                    <a:pt x="1390900" y="629974"/>
                  </a:lnTo>
                  <a:lnTo>
                    <a:pt x="1395453" y="653038"/>
                  </a:lnTo>
                  <a:lnTo>
                    <a:pt x="1399337" y="676334"/>
                  </a:lnTo>
                  <a:lnTo>
                    <a:pt x="1402537" y="699851"/>
                  </a:lnTo>
                  <a:lnTo>
                    <a:pt x="1405045" y="723578"/>
                  </a:lnTo>
                  <a:lnTo>
                    <a:pt x="1406849" y="747505"/>
                  </a:lnTo>
                  <a:lnTo>
                    <a:pt x="1407941" y="771621"/>
                  </a:lnTo>
                  <a:lnTo>
                    <a:pt x="1408307" y="795916"/>
                  </a:lnTo>
                  <a:lnTo>
                    <a:pt x="1407942" y="820210"/>
                  </a:lnTo>
                  <a:lnTo>
                    <a:pt x="1406852" y="844326"/>
                  </a:lnTo>
                  <a:lnTo>
                    <a:pt x="1405048" y="868253"/>
                  </a:lnTo>
                  <a:lnTo>
                    <a:pt x="1402542" y="891981"/>
                  </a:lnTo>
                  <a:lnTo>
                    <a:pt x="1399343" y="915498"/>
                  </a:lnTo>
                  <a:lnTo>
                    <a:pt x="1395460" y="938794"/>
                  </a:lnTo>
                  <a:lnTo>
                    <a:pt x="1390907" y="961859"/>
                  </a:lnTo>
                  <a:lnTo>
                    <a:pt x="1385692" y="984682"/>
                  </a:lnTo>
                  <a:lnTo>
                    <a:pt x="1379827" y="1007253"/>
                  </a:lnTo>
                  <a:lnTo>
                    <a:pt x="1373321" y="1029562"/>
                  </a:lnTo>
                  <a:lnTo>
                    <a:pt x="1366185" y="1051596"/>
                  </a:lnTo>
                  <a:lnTo>
                    <a:pt x="1358430" y="1073347"/>
                  </a:lnTo>
                  <a:lnTo>
                    <a:pt x="1350067" y="1094805"/>
                  </a:lnTo>
                  <a:lnTo>
                    <a:pt x="1341105" y="1115958"/>
                  </a:lnTo>
                  <a:lnTo>
                    <a:pt x="1331554" y="1136795"/>
                  </a:lnTo>
                  <a:lnTo>
                    <a:pt x="1321427" y="1157307"/>
                  </a:lnTo>
                  <a:lnTo>
                    <a:pt x="1310732" y="1177482"/>
                  </a:lnTo>
                  <a:lnTo>
                    <a:pt x="1299482" y="1197312"/>
                  </a:lnTo>
                  <a:lnTo>
                    <a:pt x="1287686" y="1216784"/>
                  </a:lnTo>
                  <a:lnTo>
                    <a:pt x="1275353" y="1235888"/>
                  </a:lnTo>
                  <a:lnTo>
                    <a:pt x="1262497" y="1254614"/>
                  </a:lnTo>
                  <a:lnTo>
                    <a:pt x="1249125" y="1272951"/>
                  </a:lnTo>
                  <a:lnTo>
                    <a:pt x="1235250" y="1290890"/>
                  </a:lnTo>
                  <a:lnTo>
                    <a:pt x="1220880" y="1308420"/>
                  </a:lnTo>
                  <a:lnTo>
                    <a:pt x="1206029" y="1325529"/>
                  </a:lnTo>
                  <a:lnTo>
                    <a:pt x="1190705" y="1342207"/>
                  </a:lnTo>
                  <a:lnTo>
                    <a:pt x="1174918" y="1358445"/>
                  </a:lnTo>
                  <a:lnTo>
                    <a:pt x="1158680" y="1374231"/>
                  </a:lnTo>
                  <a:lnTo>
                    <a:pt x="1142001" y="1389555"/>
                  </a:lnTo>
                  <a:lnTo>
                    <a:pt x="1124892" y="1404406"/>
                  </a:lnTo>
                  <a:lnTo>
                    <a:pt x="1107362" y="1418775"/>
                  </a:lnTo>
                  <a:lnTo>
                    <a:pt x="1089424" y="1432650"/>
                  </a:lnTo>
                  <a:lnTo>
                    <a:pt x="1071085" y="1446022"/>
                  </a:lnTo>
                  <a:lnTo>
                    <a:pt x="1052358" y="1458879"/>
                  </a:lnTo>
                  <a:lnTo>
                    <a:pt x="1033253" y="1471210"/>
                  </a:lnTo>
                  <a:lnTo>
                    <a:pt x="1013781" y="1483006"/>
                  </a:lnTo>
                  <a:lnTo>
                    <a:pt x="993951" y="1494256"/>
                  </a:lnTo>
                  <a:lnTo>
                    <a:pt x="973775" y="1504951"/>
                  </a:lnTo>
                  <a:lnTo>
                    <a:pt x="953262" y="1515078"/>
                  </a:lnTo>
                  <a:lnTo>
                    <a:pt x="932424" y="1524629"/>
                  </a:lnTo>
                  <a:lnTo>
                    <a:pt x="911271" y="1533591"/>
                  </a:lnTo>
                  <a:lnTo>
                    <a:pt x="889812" y="1541954"/>
                  </a:lnTo>
                  <a:lnTo>
                    <a:pt x="868061" y="1549709"/>
                  </a:lnTo>
                  <a:lnTo>
                    <a:pt x="846024" y="1556844"/>
                  </a:lnTo>
                  <a:lnTo>
                    <a:pt x="823715" y="1563351"/>
                  </a:lnTo>
                  <a:lnTo>
                    <a:pt x="801143" y="1569216"/>
                  </a:lnTo>
                  <a:lnTo>
                    <a:pt x="778319" y="1574430"/>
                  </a:lnTo>
                  <a:lnTo>
                    <a:pt x="755253" y="1578984"/>
                  </a:lnTo>
                  <a:lnTo>
                    <a:pt x="731955" y="1582865"/>
                  </a:lnTo>
                  <a:lnTo>
                    <a:pt x="708437" y="1586065"/>
                  </a:lnTo>
                  <a:lnTo>
                    <a:pt x="684709" y="1588572"/>
                  </a:lnTo>
                  <a:lnTo>
                    <a:pt x="660781" y="1590376"/>
                  </a:lnTo>
                  <a:lnTo>
                    <a:pt x="636663" y="1591466"/>
                  </a:lnTo>
                  <a:lnTo>
                    <a:pt x="612366" y="1591831"/>
                  </a:lnTo>
                </a:path>
              </a:pathLst>
            </a:custGeom>
            <a:noFill/>
            <a:ln w="9525">
              <a:solidFill>
                <a:srgbClr val="A49AFF">
                  <a:alpha val="100000"/>
                </a:srgbClr>
              </a:solidFill>
              <a:prstDash val="solid"/>
            </a:ln>
          </p:spPr>
          <p:txBody>
            <a:bodyPr lIns="0" tIns="0" rIns="0" bIns="0" rtlCol="0" anchor="t">
              <a:noAutofit/>
            </a:bodyPr>
            <a:p>
              <a:pPr algn="l">
                <a:defRPr/>
              </a:pPr>
            </a:p>
          </p:txBody>
        </p:sp>
        <p:sp>
          <p:nvSpPr>
            <p:cNvPr id="7" name="Freeform 7"/>
            <p:cNvSpPr/>
            <p:nvPr>
              <p:custDataLst>
                <p:tags r:id="rId3"/>
              </p:custDataLst>
            </p:nvPr>
          </p:nvSpPr>
          <p:spPr>
            <a:xfrm>
              <a:off x="3186" y="6871203"/>
              <a:ext cx="1286319" cy="1347854"/>
            </a:xfrm>
            <a:custGeom>
              <a:avLst/>
              <a:gdLst/>
              <a:ahLst/>
              <a:cxnLst/>
              <a:rect l="l" t="t" r="r" b="b"/>
              <a:pathLst>
                <a:path w="1286319" h="1347854">
                  <a:moveTo>
                    <a:pt x="612366" y="1347854"/>
                  </a:moveTo>
                  <a:lnTo>
                    <a:pt x="0" y="1347854"/>
                  </a:lnTo>
                  <a:moveTo>
                    <a:pt x="0" y="0"/>
                  </a:moveTo>
                  <a:lnTo>
                    <a:pt x="612392" y="0"/>
                  </a:lnTo>
                  <a:lnTo>
                    <a:pt x="636526" y="426"/>
                  </a:lnTo>
                  <a:lnTo>
                    <a:pt x="660450" y="1694"/>
                  </a:lnTo>
                  <a:lnTo>
                    <a:pt x="684148" y="3793"/>
                  </a:lnTo>
                  <a:lnTo>
                    <a:pt x="707607" y="6705"/>
                  </a:lnTo>
                  <a:lnTo>
                    <a:pt x="730813" y="10417"/>
                  </a:lnTo>
                  <a:lnTo>
                    <a:pt x="753749" y="14913"/>
                  </a:lnTo>
                  <a:lnTo>
                    <a:pt x="776404" y="20182"/>
                  </a:lnTo>
                  <a:lnTo>
                    <a:pt x="798761" y="26206"/>
                  </a:lnTo>
                  <a:lnTo>
                    <a:pt x="820806" y="32973"/>
                  </a:lnTo>
                  <a:lnTo>
                    <a:pt x="842526" y="40468"/>
                  </a:lnTo>
                  <a:lnTo>
                    <a:pt x="863906" y="48677"/>
                  </a:lnTo>
                  <a:lnTo>
                    <a:pt x="884932" y="57584"/>
                  </a:lnTo>
                  <a:lnTo>
                    <a:pt x="905588" y="67177"/>
                  </a:lnTo>
                  <a:lnTo>
                    <a:pt x="925861" y="77440"/>
                  </a:lnTo>
                  <a:lnTo>
                    <a:pt x="945737" y="88360"/>
                  </a:lnTo>
                  <a:lnTo>
                    <a:pt x="965202" y="99921"/>
                  </a:lnTo>
                  <a:lnTo>
                    <a:pt x="984239" y="112109"/>
                  </a:lnTo>
                  <a:lnTo>
                    <a:pt x="1002836" y="124911"/>
                  </a:lnTo>
                  <a:lnTo>
                    <a:pt x="1020978" y="138311"/>
                  </a:lnTo>
                  <a:lnTo>
                    <a:pt x="1038650" y="152295"/>
                  </a:lnTo>
                  <a:lnTo>
                    <a:pt x="1055839" y="166850"/>
                  </a:lnTo>
                  <a:lnTo>
                    <a:pt x="1072529" y="181960"/>
                  </a:lnTo>
                  <a:lnTo>
                    <a:pt x="1088708" y="197611"/>
                  </a:lnTo>
                  <a:lnTo>
                    <a:pt x="1104359" y="213790"/>
                  </a:lnTo>
                  <a:lnTo>
                    <a:pt x="1119468" y="230480"/>
                  </a:lnTo>
                  <a:lnTo>
                    <a:pt x="1134023" y="247669"/>
                  </a:lnTo>
                  <a:lnTo>
                    <a:pt x="1148007" y="265341"/>
                  </a:lnTo>
                  <a:lnTo>
                    <a:pt x="1161408" y="283483"/>
                  </a:lnTo>
                  <a:lnTo>
                    <a:pt x="1174210" y="302080"/>
                  </a:lnTo>
                  <a:lnTo>
                    <a:pt x="1186398" y="321117"/>
                  </a:lnTo>
                  <a:lnTo>
                    <a:pt x="1197959" y="340582"/>
                  </a:lnTo>
                  <a:lnTo>
                    <a:pt x="1208879" y="360457"/>
                  </a:lnTo>
                  <a:lnTo>
                    <a:pt x="1219142" y="380730"/>
                  </a:lnTo>
                  <a:lnTo>
                    <a:pt x="1228735" y="401387"/>
                  </a:lnTo>
                  <a:lnTo>
                    <a:pt x="1237642" y="422413"/>
                  </a:lnTo>
                  <a:lnTo>
                    <a:pt x="1245850" y="443793"/>
                  </a:lnTo>
                  <a:lnTo>
                    <a:pt x="1253345" y="465512"/>
                  </a:lnTo>
                  <a:lnTo>
                    <a:pt x="1260113" y="487558"/>
                  </a:lnTo>
                  <a:lnTo>
                    <a:pt x="1266137" y="509915"/>
                  </a:lnTo>
                  <a:lnTo>
                    <a:pt x="1271406" y="532569"/>
                  </a:lnTo>
                  <a:lnTo>
                    <a:pt x="1275902" y="555507"/>
                  </a:lnTo>
                  <a:lnTo>
                    <a:pt x="1279614" y="578711"/>
                  </a:lnTo>
                  <a:lnTo>
                    <a:pt x="1282526" y="602170"/>
                  </a:lnTo>
                  <a:lnTo>
                    <a:pt x="1284623" y="625869"/>
                  </a:lnTo>
                  <a:lnTo>
                    <a:pt x="1285892" y="649793"/>
                  </a:lnTo>
                  <a:lnTo>
                    <a:pt x="1286319" y="673927"/>
                  </a:lnTo>
                  <a:lnTo>
                    <a:pt x="1285892" y="698062"/>
                  </a:lnTo>
                  <a:lnTo>
                    <a:pt x="1284623" y="721985"/>
                  </a:lnTo>
                  <a:lnTo>
                    <a:pt x="1282526" y="745684"/>
                  </a:lnTo>
                  <a:lnTo>
                    <a:pt x="1279614" y="769143"/>
                  </a:lnTo>
                  <a:lnTo>
                    <a:pt x="1275902" y="792348"/>
                  </a:lnTo>
                  <a:lnTo>
                    <a:pt x="1271406" y="815285"/>
                  </a:lnTo>
                  <a:lnTo>
                    <a:pt x="1266137" y="837938"/>
                  </a:lnTo>
                  <a:lnTo>
                    <a:pt x="1260113" y="860295"/>
                  </a:lnTo>
                  <a:lnTo>
                    <a:pt x="1253345" y="882342"/>
                  </a:lnTo>
                  <a:lnTo>
                    <a:pt x="1245850" y="904062"/>
                  </a:lnTo>
                  <a:lnTo>
                    <a:pt x="1237642" y="925441"/>
                  </a:lnTo>
                  <a:lnTo>
                    <a:pt x="1228734" y="946467"/>
                  </a:lnTo>
                  <a:lnTo>
                    <a:pt x="1219141" y="967124"/>
                  </a:lnTo>
                  <a:lnTo>
                    <a:pt x="1208878" y="987397"/>
                  </a:lnTo>
                  <a:lnTo>
                    <a:pt x="1197958" y="1007273"/>
                  </a:lnTo>
                  <a:lnTo>
                    <a:pt x="1186397" y="1026736"/>
                  </a:lnTo>
                  <a:lnTo>
                    <a:pt x="1174209" y="1045774"/>
                  </a:lnTo>
                  <a:lnTo>
                    <a:pt x="1161406" y="1064370"/>
                  </a:lnTo>
                  <a:lnTo>
                    <a:pt x="1148006" y="1082512"/>
                  </a:lnTo>
                  <a:lnTo>
                    <a:pt x="1134021" y="1100185"/>
                  </a:lnTo>
                  <a:lnTo>
                    <a:pt x="1119467" y="1117374"/>
                  </a:lnTo>
                  <a:lnTo>
                    <a:pt x="1104356" y="1134065"/>
                  </a:lnTo>
                  <a:lnTo>
                    <a:pt x="1088705" y="1150243"/>
                  </a:lnTo>
                  <a:lnTo>
                    <a:pt x="1072525" y="1165894"/>
                  </a:lnTo>
                  <a:lnTo>
                    <a:pt x="1055835" y="1181004"/>
                  </a:lnTo>
                  <a:lnTo>
                    <a:pt x="1038645" y="1195559"/>
                  </a:lnTo>
                  <a:lnTo>
                    <a:pt x="1020972" y="1209543"/>
                  </a:lnTo>
                  <a:lnTo>
                    <a:pt x="1002830" y="1222942"/>
                  </a:lnTo>
                  <a:lnTo>
                    <a:pt x="984233" y="1235744"/>
                  </a:lnTo>
                  <a:lnTo>
                    <a:pt x="965194" y="1247933"/>
                  </a:lnTo>
                  <a:lnTo>
                    <a:pt x="945730" y="1259494"/>
                  </a:lnTo>
                  <a:lnTo>
                    <a:pt x="925853" y="1270413"/>
                  </a:lnTo>
                  <a:lnTo>
                    <a:pt x="905579" y="1280676"/>
                  </a:lnTo>
                  <a:lnTo>
                    <a:pt x="884921" y="1290270"/>
                  </a:lnTo>
                  <a:lnTo>
                    <a:pt x="863895" y="1299177"/>
                  </a:lnTo>
                  <a:lnTo>
                    <a:pt x="842514" y="1307385"/>
                  </a:lnTo>
                  <a:lnTo>
                    <a:pt x="820793" y="1314881"/>
                  </a:lnTo>
                  <a:lnTo>
                    <a:pt x="798746" y="1321648"/>
                  </a:lnTo>
                  <a:lnTo>
                    <a:pt x="776388" y="1327673"/>
                  </a:lnTo>
                  <a:lnTo>
                    <a:pt x="753732" y="1332941"/>
                  </a:lnTo>
                  <a:lnTo>
                    <a:pt x="730795" y="1337438"/>
                  </a:lnTo>
                  <a:lnTo>
                    <a:pt x="707588" y="1341150"/>
                  </a:lnTo>
                  <a:lnTo>
                    <a:pt x="684128" y="1344060"/>
                  </a:lnTo>
                  <a:lnTo>
                    <a:pt x="660428" y="1346159"/>
                  </a:lnTo>
                  <a:lnTo>
                    <a:pt x="636503" y="1347427"/>
                  </a:lnTo>
                  <a:lnTo>
                    <a:pt x="612366" y="1347854"/>
                  </a:lnTo>
                </a:path>
              </a:pathLst>
            </a:custGeom>
            <a:noFill/>
            <a:ln w="9525">
              <a:solidFill>
                <a:srgbClr val="A49AFF">
                  <a:alpha val="100000"/>
                </a:srgbClr>
              </a:solidFill>
              <a:prstDash val="solid"/>
            </a:ln>
          </p:spPr>
          <p:txBody>
            <a:bodyPr lIns="0" tIns="0" rIns="0" bIns="0" rtlCol="0" anchor="t">
              <a:noAutofit/>
            </a:bodyPr>
            <a:p>
              <a:pPr algn="l">
                <a:defRPr/>
              </a:pPr>
            </a:p>
          </p:txBody>
        </p:sp>
        <p:sp>
          <p:nvSpPr>
            <p:cNvPr id="8" name="Freeform 8"/>
            <p:cNvSpPr/>
            <p:nvPr>
              <p:custDataLst>
                <p:tags r:id="rId4"/>
              </p:custDataLst>
            </p:nvPr>
          </p:nvSpPr>
          <p:spPr>
            <a:xfrm>
              <a:off x="3186" y="6993184"/>
              <a:ext cx="1164335" cy="1103888"/>
            </a:xfrm>
            <a:custGeom>
              <a:avLst/>
              <a:gdLst/>
              <a:ahLst/>
              <a:cxnLst/>
              <a:rect l="l" t="t" r="r" b="b"/>
              <a:pathLst>
                <a:path w="1164335" h="1103888">
                  <a:moveTo>
                    <a:pt x="612392" y="1103888"/>
                  </a:moveTo>
                  <a:lnTo>
                    <a:pt x="0" y="1103888"/>
                  </a:lnTo>
                  <a:moveTo>
                    <a:pt x="0" y="0"/>
                  </a:moveTo>
                  <a:lnTo>
                    <a:pt x="612392" y="0"/>
                  </a:lnTo>
                  <a:lnTo>
                    <a:pt x="636299" y="511"/>
                  </a:lnTo>
                  <a:lnTo>
                    <a:pt x="659948" y="2030"/>
                  </a:lnTo>
                  <a:lnTo>
                    <a:pt x="683320" y="4536"/>
                  </a:lnTo>
                  <a:lnTo>
                    <a:pt x="706394" y="8008"/>
                  </a:lnTo>
                  <a:lnTo>
                    <a:pt x="729148" y="12425"/>
                  </a:lnTo>
                  <a:lnTo>
                    <a:pt x="751563" y="17768"/>
                  </a:lnTo>
                  <a:lnTo>
                    <a:pt x="773616" y="24014"/>
                  </a:lnTo>
                  <a:lnTo>
                    <a:pt x="795287" y="31142"/>
                  </a:lnTo>
                  <a:lnTo>
                    <a:pt x="816555" y="39133"/>
                  </a:lnTo>
                  <a:lnTo>
                    <a:pt x="837400" y="47964"/>
                  </a:lnTo>
                  <a:lnTo>
                    <a:pt x="857801" y="57616"/>
                  </a:lnTo>
                  <a:lnTo>
                    <a:pt x="877735" y="68067"/>
                  </a:lnTo>
                  <a:lnTo>
                    <a:pt x="897185" y="79297"/>
                  </a:lnTo>
                  <a:lnTo>
                    <a:pt x="916126" y="91283"/>
                  </a:lnTo>
                  <a:lnTo>
                    <a:pt x="934539" y="104006"/>
                  </a:lnTo>
                  <a:lnTo>
                    <a:pt x="952404" y="117445"/>
                  </a:lnTo>
                  <a:lnTo>
                    <a:pt x="969699" y="131579"/>
                  </a:lnTo>
                  <a:lnTo>
                    <a:pt x="986403" y="146388"/>
                  </a:lnTo>
                  <a:lnTo>
                    <a:pt x="1002496" y="161849"/>
                  </a:lnTo>
                  <a:lnTo>
                    <a:pt x="1017957" y="177942"/>
                  </a:lnTo>
                  <a:lnTo>
                    <a:pt x="1032764" y="194647"/>
                  </a:lnTo>
                  <a:lnTo>
                    <a:pt x="1046898" y="211943"/>
                  </a:lnTo>
                  <a:lnTo>
                    <a:pt x="1060336" y="229808"/>
                  </a:lnTo>
                  <a:lnTo>
                    <a:pt x="1073059" y="248221"/>
                  </a:lnTo>
                  <a:lnTo>
                    <a:pt x="1085045" y="267163"/>
                  </a:lnTo>
                  <a:lnTo>
                    <a:pt x="1096273" y="286612"/>
                  </a:lnTo>
                  <a:lnTo>
                    <a:pt x="1106724" y="306546"/>
                  </a:lnTo>
                  <a:lnTo>
                    <a:pt x="1116375" y="326947"/>
                  </a:lnTo>
                  <a:lnTo>
                    <a:pt x="1125205" y="347791"/>
                  </a:lnTo>
                  <a:lnTo>
                    <a:pt x="1133196" y="369059"/>
                  </a:lnTo>
                  <a:lnTo>
                    <a:pt x="1140323" y="390729"/>
                  </a:lnTo>
                  <a:lnTo>
                    <a:pt x="1146569" y="412782"/>
                  </a:lnTo>
                  <a:lnTo>
                    <a:pt x="1151911" y="435195"/>
                  </a:lnTo>
                  <a:lnTo>
                    <a:pt x="1156328" y="457948"/>
                  </a:lnTo>
                  <a:lnTo>
                    <a:pt x="1159800" y="481021"/>
                  </a:lnTo>
                  <a:lnTo>
                    <a:pt x="1162306" y="504392"/>
                  </a:lnTo>
                  <a:lnTo>
                    <a:pt x="1163825" y="528039"/>
                  </a:lnTo>
                  <a:lnTo>
                    <a:pt x="1164335" y="551944"/>
                  </a:lnTo>
                  <a:lnTo>
                    <a:pt x="1163825" y="575849"/>
                  </a:lnTo>
                  <a:lnTo>
                    <a:pt x="1162306" y="599497"/>
                  </a:lnTo>
                  <a:lnTo>
                    <a:pt x="1159799" y="622867"/>
                  </a:lnTo>
                  <a:lnTo>
                    <a:pt x="1156327" y="645940"/>
                  </a:lnTo>
                  <a:lnTo>
                    <a:pt x="1151910" y="668693"/>
                  </a:lnTo>
                  <a:lnTo>
                    <a:pt x="1146567" y="691106"/>
                  </a:lnTo>
                  <a:lnTo>
                    <a:pt x="1140322" y="713159"/>
                  </a:lnTo>
                  <a:lnTo>
                    <a:pt x="1133193" y="734829"/>
                  </a:lnTo>
                  <a:lnTo>
                    <a:pt x="1125203" y="756097"/>
                  </a:lnTo>
                  <a:lnTo>
                    <a:pt x="1116371" y="776942"/>
                  </a:lnTo>
                  <a:lnTo>
                    <a:pt x="1106719" y="797342"/>
                  </a:lnTo>
                  <a:lnTo>
                    <a:pt x="1096268" y="817276"/>
                  </a:lnTo>
                  <a:lnTo>
                    <a:pt x="1085039" y="836726"/>
                  </a:lnTo>
                  <a:lnTo>
                    <a:pt x="1073052" y="855667"/>
                  </a:lnTo>
                  <a:lnTo>
                    <a:pt x="1060329" y="874081"/>
                  </a:lnTo>
                  <a:lnTo>
                    <a:pt x="1046890" y="891946"/>
                  </a:lnTo>
                  <a:lnTo>
                    <a:pt x="1032756" y="909241"/>
                  </a:lnTo>
                  <a:lnTo>
                    <a:pt x="1017948" y="925946"/>
                  </a:lnTo>
                  <a:lnTo>
                    <a:pt x="1002486" y="942040"/>
                  </a:lnTo>
                  <a:lnTo>
                    <a:pt x="986393" y="957501"/>
                  </a:lnTo>
                  <a:lnTo>
                    <a:pt x="969689" y="972309"/>
                  </a:lnTo>
                  <a:lnTo>
                    <a:pt x="952393" y="986442"/>
                  </a:lnTo>
                  <a:lnTo>
                    <a:pt x="934528" y="999882"/>
                  </a:lnTo>
                  <a:lnTo>
                    <a:pt x="916115" y="1012606"/>
                  </a:lnTo>
                  <a:lnTo>
                    <a:pt x="897173" y="1024592"/>
                  </a:lnTo>
                  <a:lnTo>
                    <a:pt x="877724" y="1035822"/>
                  </a:lnTo>
                  <a:lnTo>
                    <a:pt x="857789" y="1046273"/>
                  </a:lnTo>
                  <a:lnTo>
                    <a:pt x="837389" y="1055923"/>
                  </a:lnTo>
                  <a:lnTo>
                    <a:pt x="816545" y="1064756"/>
                  </a:lnTo>
                  <a:lnTo>
                    <a:pt x="795277" y="1072746"/>
                  </a:lnTo>
                  <a:lnTo>
                    <a:pt x="773606" y="1079875"/>
                  </a:lnTo>
                  <a:lnTo>
                    <a:pt x="751554" y="1086121"/>
                  </a:lnTo>
                  <a:lnTo>
                    <a:pt x="729141" y="1091462"/>
                  </a:lnTo>
                  <a:lnTo>
                    <a:pt x="706387" y="1095881"/>
                  </a:lnTo>
                  <a:lnTo>
                    <a:pt x="683315" y="1099353"/>
                  </a:lnTo>
                  <a:lnTo>
                    <a:pt x="659944" y="1101859"/>
                  </a:lnTo>
                  <a:lnTo>
                    <a:pt x="636297" y="1103377"/>
                  </a:lnTo>
                  <a:lnTo>
                    <a:pt x="612392" y="1103888"/>
                  </a:lnTo>
                </a:path>
              </a:pathLst>
            </a:custGeom>
            <a:noFill/>
            <a:ln w="9525">
              <a:solidFill>
                <a:srgbClr val="A49AFF">
                  <a:alpha val="100000"/>
                </a:srgbClr>
              </a:solidFill>
              <a:prstDash val="solid"/>
            </a:ln>
          </p:spPr>
          <p:txBody>
            <a:bodyPr lIns="0" tIns="0" rIns="0" bIns="0" rtlCol="0" anchor="t">
              <a:noAutofit/>
            </a:bodyPr>
            <a:p>
              <a:pPr algn="l">
                <a:defRPr/>
              </a:pPr>
            </a:p>
          </p:txBody>
        </p:sp>
        <p:sp>
          <p:nvSpPr>
            <p:cNvPr id="9" name="Freeform 9"/>
            <p:cNvSpPr/>
            <p:nvPr>
              <p:custDataLst>
                <p:tags r:id="rId5"/>
              </p:custDataLst>
            </p:nvPr>
          </p:nvSpPr>
          <p:spPr>
            <a:xfrm>
              <a:off x="3186" y="7115195"/>
              <a:ext cx="1042353" cy="859891"/>
            </a:xfrm>
            <a:custGeom>
              <a:avLst/>
              <a:gdLst/>
              <a:ahLst/>
              <a:cxnLst/>
              <a:rect l="l" t="t" r="r" b="b"/>
              <a:pathLst>
                <a:path w="1042353" h="859891">
                  <a:moveTo>
                    <a:pt x="612392" y="859891"/>
                  </a:moveTo>
                  <a:lnTo>
                    <a:pt x="0" y="859891"/>
                  </a:lnTo>
                  <a:moveTo>
                    <a:pt x="0" y="0"/>
                  </a:moveTo>
                  <a:lnTo>
                    <a:pt x="612366" y="0"/>
                  </a:lnTo>
                  <a:lnTo>
                    <a:pt x="636730" y="681"/>
                  </a:lnTo>
                  <a:lnTo>
                    <a:pt x="660742" y="2703"/>
                  </a:lnTo>
                  <a:lnTo>
                    <a:pt x="684366" y="6026"/>
                  </a:lnTo>
                  <a:lnTo>
                    <a:pt x="707563" y="10617"/>
                  </a:lnTo>
                  <a:lnTo>
                    <a:pt x="730300" y="16436"/>
                  </a:lnTo>
                  <a:lnTo>
                    <a:pt x="752538" y="23450"/>
                  </a:lnTo>
                  <a:lnTo>
                    <a:pt x="774241" y="31618"/>
                  </a:lnTo>
                  <a:lnTo>
                    <a:pt x="795373" y="40908"/>
                  </a:lnTo>
                  <a:lnTo>
                    <a:pt x="815896" y="51281"/>
                  </a:lnTo>
                  <a:lnTo>
                    <a:pt x="835775" y="62700"/>
                  </a:lnTo>
                  <a:lnTo>
                    <a:pt x="854973" y="75129"/>
                  </a:lnTo>
                  <a:lnTo>
                    <a:pt x="873453" y="88533"/>
                  </a:lnTo>
                  <a:lnTo>
                    <a:pt x="891179" y="102873"/>
                  </a:lnTo>
                  <a:lnTo>
                    <a:pt x="908114" y="118114"/>
                  </a:lnTo>
                  <a:lnTo>
                    <a:pt x="924220" y="134220"/>
                  </a:lnTo>
                  <a:lnTo>
                    <a:pt x="939464" y="151151"/>
                  </a:lnTo>
                  <a:lnTo>
                    <a:pt x="953807" y="168874"/>
                  </a:lnTo>
                  <a:lnTo>
                    <a:pt x="967211" y="187352"/>
                  </a:lnTo>
                  <a:lnTo>
                    <a:pt x="979643" y="206548"/>
                  </a:lnTo>
                  <a:lnTo>
                    <a:pt x="991064" y="226424"/>
                  </a:lnTo>
                  <a:lnTo>
                    <a:pt x="1001438" y="246945"/>
                  </a:lnTo>
                  <a:lnTo>
                    <a:pt x="1010729" y="268074"/>
                  </a:lnTo>
                  <a:lnTo>
                    <a:pt x="1018900" y="289774"/>
                  </a:lnTo>
                  <a:lnTo>
                    <a:pt x="1025914" y="312009"/>
                  </a:lnTo>
                  <a:lnTo>
                    <a:pt x="1031735" y="334743"/>
                  </a:lnTo>
                  <a:lnTo>
                    <a:pt x="1036325" y="357938"/>
                  </a:lnTo>
                  <a:lnTo>
                    <a:pt x="1039650" y="381559"/>
                  </a:lnTo>
                  <a:lnTo>
                    <a:pt x="1041671" y="405568"/>
                  </a:lnTo>
                  <a:lnTo>
                    <a:pt x="1042353" y="429930"/>
                  </a:lnTo>
                  <a:lnTo>
                    <a:pt x="1041671" y="454293"/>
                  </a:lnTo>
                  <a:lnTo>
                    <a:pt x="1039650" y="478305"/>
                  </a:lnTo>
                  <a:lnTo>
                    <a:pt x="1036325" y="501928"/>
                  </a:lnTo>
                  <a:lnTo>
                    <a:pt x="1031735" y="525126"/>
                  </a:lnTo>
                  <a:lnTo>
                    <a:pt x="1025914" y="547861"/>
                  </a:lnTo>
                  <a:lnTo>
                    <a:pt x="1018900" y="570098"/>
                  </a:lnTo>
                  <a:lnTo>
                    <a:pt x="1010729" y="591801"/>
                  </a:lnTo>
                  <a:lnTo>
                    <a:pt x="1001439" y="612931"/>
                  </a:lnTo>
                  <a:lnTo>
                    <a:pt x="991065" y="633453"/>
                  </a:lnTo>
                  <a:lnTo>
                    <a:pt x="979644" y="653331"/>
                  </a:lnTo>
                  <a:lnTo>
                    <a:pt x="967213" y="672528"/>
                  </a:lnTo>
                  <a:lnTo>
                    <a:pt x="953808" y="691006"/>
                  </a:lnTo>
                  <a:lnTo>
                    <a:pt x="939466" y="708731"/>
                  </a:lnTo>
                  <a:lnTo>
                    <a:pt x="924224" y="725665"/>
                  </a:lnTo>
                  <a:lnTo>
                    <a:pt x="908117" y="741771"/>
                  </a:lnTo>
                  <a:lnTo>
                    <a:pt x="891183" y="757013"/>
                  </a:lnTo>
                  <a:lnTo>
                    <a:pt x="873458" y="771354"/>
                  </a:lnTo>
                  <a:lnTo>
                    <a:pt x="854979" y="784757"/>
                  </a:lnTo>
                  <a:lnTo>
                    <a:pt x="835783" y="797188"/>
                  </a:lnTo>
                  <a:lnTo>
                    <a:pt x="815905" y="808608"/>
                  </a:lnTo>
                  <a:lnTo>
                    <a:pt x="795382" y="818981"/>
                  </a:lnTo>
                  <a:lnTo>
                    <a:pt x="774252" y="828271"/>
                  </a:lnTo>
                  <a:lnTo>
                    <a:pt x="752550" y="836441"/>
                  </a:lnTo>
                  <a:lnTo>
                    <a:pt x="730314" y="843453"/>
                  </a:lnTo>
                  <a:lnTo>
                    <a:pt x="707580" y="849274"/>
                  </a:lnTo>
                  <a:lnTo>
                    <a:pt x="684384" y="853864"/>
                  </a:lnTo>
                  <a:lnTo>
                    <a:pt x="660763" y="857188"/>
                  </a:lnTo>
                  <a:lnTo>
                    <a:pt x="636753" y="859209"/>
                  </a:lnTo>
                  <a:lnTo>
                    <a:pt x="612392" y="859891"/>
                  </a:lnTo>
                </a:path>
              </a:pathLst>
            </a:custGeom>
            <a:noFill/>
            <a:ln w="9525">
              <a:solidFill>
                <a:srgbClr val="A49AFF">
                  <a:alpha val="100000"/>
                </a:srgbClr>
              </a:solidFill>
              <a:prstDash val="solid"/>
            </a:ln>
          </p:spPr>
          <p:txBody>
            <a:bodyPr lIns="0" tIns="0" rIns="0" bIns="0" rtlCol="0" anchor="t">
              <a:noAutofit/>
            </a:bodyPr>
            <a:p>
              <a:pPr algn="l">
                <a:defRPr/>
              </a:pPr>
            </a:p>
          </p:txBody>
        </p:sp>
        <p:sp>
          <p:nvSpPr>
            <p:cNvPr id="10" name="Freeform 10"/>
            <p:cNvSpPr/>
            <p:nvPr>
              <p:custDataLst>
                <p:tags r:id="rId6"/>
              </p:custDataLst>
            </p:nvPr>
          </p:nvSpPr>
          <p:spPr>
            <a:xfrm>
              <a:off x="3186" y="7237152"/>
              <a:ext cx="920370" cy="615969"/>
            </a:xfrm>
            <a:custGeom>
              <a:avLst/>
              <a:gdLst/>
              <a:ahLst/>
              <a:cxnLst/>
              <a:rect l="l" t="t" r="r" b="b"/>
              <a:pathLst>
                <a:path w="920370" h="615969">
                  <a:moveTo>
                    <a:pt x="612391" y="615952"/>
                  </a:moveTo>
                  <a:lnTo>
                    <a:pt x="0" y="615969"/>
                  </a:lnTo>
                  <a:moveTo>
                    <a:pt x="0" y="0"/>
                  </a:moveTo>
                  <a:lnTo>
                    <a:pt x="612391" y="0"/>
                  </a:lnTo>
                  <a:lnTo>
                    <a:pt x="636424" y="929"/>
                  </a:lnTo>
                  <a:lnTo>
                    <a:pt x="659959" y="3668"/>
                  </a:lnTo>
                  <a:lnTo>
                    <a:pt x="682923" y="8149"/>
                  </a:lnTo>
                  <a:lnTo>
                    <a:pt x="705251" y="14303"/>
                  </a:lnTo>
                  <a:lnTo>
                    <a:pt x="726871" y="22061"/>
                  </a:lnTo>
                  <a:lnTo>
                    <a:pt x="747715" y="31353"/>
                  </a:lnTo>
                  <a:lnTo>
                    <a:pt x="767715" y="42112"/>
                  </a:lnTo>
                  <a:lnTo>
                    <a:pt x="786800" y="54267"/>
                  </a:lnTo>
                  <a:lnTo>
                    <a:pt x="804904" y="67749"/>
                  </a:lnTo>
                  <a:lnTo>
                    <a:pt x="821955" y="82490"/>
                  </a:lnTo>
                  <a:lnTo>
                    <a:pt x="837886" y="98421"/>
                  </a:lnTo>
                  <a:lnTo>
                    <a:pt x="852627" y="115473"/>
                  </a:lnTo>
                  <a:lnTo>
                    <a:pt x="866108" y="133576"/>
                  </a:lnTo>
                  <a:lnTo>
                    <a:pt x="878263" y="152661"/>
                  </a:lnTo>
                  <a:lnTo>
                    <a:pt x="889021" y="172661"/>
                  </a:lnTo>
                  <a:lnTo>
                    <a:pt x="898312" y="193504"/>
                  </a:lnTo>
                  <a:lnTo>
                    <a:pt x="906069" y="215123"/>
                  </a:lnTo>
                  <a:lnTo>
                    <a:pt x="912223" y="237449"/>
                  </a:lnTo>
                  <a:lnTo>
                    <a:pt x="916703" y="260412"/>
                  </a:lnTo>
                  <a:lnTo>
                    <a:pt x="919442" y="283942"/>
                  </a:lnTo>
                  <a:lnTo>
                    <a:pt x="920370" y="307973"/>
                  </a:lnTo>
                  <a:lnTo>
                    <a:pt x="919442" y="332006"/>
                  </a:lnTo>
                  <a:lnTo>
                    <a:pt x="916703" y="355541"/>
                  </a:lnTo>
                  <a:lnTo>
                    <a:pt x="912223" y="378506"/>
                  </a:lnTo>
                  <a:lnTo>
                    <a:pt x="906069" y="400835"/>
                  </a:lnTo>
                  <a:lnTo>
                    <a:pt x="898312" y="422456"/>
                  </a:lnTo>
                  <a:lnTo>
                    <a:pt x="889021" y="443302"/>
                  </a:lnTo>
                  <a:lnTo>
                    <a:pt x="878263" y="463303"/>
                  </a:lnTo>
                  <a:lnTo>
                    <a:pt x="866108" y="482389"/>
                  </a:lnTo>
                  <a:lnTo>
                    <a:pt x="852627" y="500494"/>
                  </a:lnTo>
                  <a:lnTo>
                    <a:pt x="837886" y="517546"/>
                  </a:lnTo>
                  <a:lnTo>
                    <a:pt x="821955" y="533477"/>
                  </a:lnTo>
                  <a:lnTo>
                    <a:pt x="804904" y="548219"/>
                  </a:lnTo>
                  <a:lnTo>
                    <a:pt x="786800" y="561701"/>
                  </a:lnTo>
                  <a:lnTo>
                    <a:pt x="767715" y="573856"/>
                  </a:lnTo>
                  <a:lnTo>
                    <a:pt x="747715" y="584613"/>
                  </a:lnTo>
                  <a:lnTo>
                    <a:pt x="726871" y="593904"/>
                  </a:lnTo>
                  <a:lnTo>
                    <a:pt x="705251" y="601660"/>
                  </a:lnTo>
                  <a:lnTo>
                    <a:pt x="682923" y="607812"/>
                  </a:lnTo>
                  <a:lnTo>
                    <a:pt x="659959" y="612291"/>
                  </a:lnTo>
                  <a:lnTo>
                    <a:pt x="636424" y="615027"/>
                  </a:lnTo>
                  <a:lnTo>
                    <a:pt x="612391" y="615952"/>
                  </a:lnTo>
                </a:path>
              </a:pathLst>
            </a:custGeom>
            <a:noFill/>
            <a:ln w="9525">
              <a:solidFill>
                <a:srgbClr val="A49AFF">
                  <a:alpha val="100000"/>
                </a:srgbClr>
              </a:solidFill>
              <a:prstDash val="solid"/>
            </a:ln>
          </p:spPr>
          <p:txBody>
            <a:bodyPr lIns="0" tIns="0" rIns="0" bIns="0" rtlCol="0" anchor="t">
              <a:noAutofit/>
            </a:bodyPr>
            <a:p>
              <a:pPr algn="l">
                <a:defRPr/>
              </a:pPr>
            </a:p>
          </p:txBody>
        </p:sp>
        <p:sp>
          <p:nvSpPr>
            <p:cNvPr id="11" name="Freeform 11"/>
            <p:cNvSpPr/>
            <p:nvPr>
              <p:custDataLst>
                <p:tags r:id="rId7"/>
              </p:custDataLst>
            </p:nvPr>
          </p:nvSpPr>
          <p:spPr>
            <a:xfrm>
              <a:off x="3186" y="7359139"/>
              <a:ext cx="798407" cy="372006"/>
            </a:xfrm>
            <a:custGeom>
              <a:avLst/>
              <a:gdLst/>
              <a:ahLst/>
              <a:cxnLst/>
              <a:rect l="l" t="t" r="r" b="b"/>
              <a:pathLst>
                <a:path w="798407" h="372006">
                  <a:moveTo>
                    <a:pt x="612392" y="372006"/>
                  </a:moveTo>
                  <a:lnTo>
                    <a:pt x="0" y="372006"/>
                  </a:lnTo>
                  <a:moveTo>
                    <a:pt x="0" y="0"/>
                  </a:moveTo>
                  <a:lnTo>
                    <a:pt x="612366" y="0"/>
                  </a:lnTo>
                  <a:lnTo>
                    <a:pt x="635673" y="1452"/>
                  </a:lnTo>
                  <a:lnTo>
                    <a:pt x="658124" y="5690"/>
                  </a:lnTo>
                  <a:lnTo>
                    <a:pt x="679545" y="12540"/>
                  </a:lnTo>
                  <a:lnTo>
                    <a:pt x="699759" y="21825"/>
                  </a:lnTo>
                  <a:lnTo>
                    <a:pt x="718590" y="33369"/>
                  </a:lnTo>
                  <a:lnTo>
                    <a:pt x="735863" y="46997"/>
                  </a:lnTo>
                  <a:lnTo>
                    <a:pt x="751403" y="62534"/>
                  </a:lnTo>
                  <a:lnTo>
                    <a:pt x="765035" y="79802"/>
                  </a:lnTo>
                  <a:lnTo>
                    <a:pt x="776581" y="98629"/>
                  </a:lnTo>
                  <a:lnTo>
                    <a:pt x="785866" y="118837"/>
                  </a:lnTo>
                  <a:lnTo>
                    <a:pt x="792716" y="140250"/>
                  </a:lnTo>
                  <a:lnTo>
                    <a:pt x="796956" y="162693"/>
                  </a:lnTo>
                  <a:lnTo>
                    <a:pt x="798407" y="185991"/>
                  </a:lnTo>
                  <a:lnTo>
                    <a:pt x="796956" y="209293"/>
                  </a:lnTo>
                  <a:lnTo>
                    <a:pt x="792716" y="231739"/>
                  </a:lnTo>
                  <a:lnTo>
                    <a:pt x="785867" y="253156"/>
                  </a:lnTo>
                  <a:lnTo>
                    <a:pt x="776581" y="273367"/>
                  </a:lnTo>
                  <a:lnTo>
                    <a:pt x="765036" y="292196"/>
                  </a:lnTo>
                  <a:lnTo>
                    <a:pt x="751406" y="309466"/>
                  </a:lnTo>
                  <a:lnTo>
                    <a:pt x="735867" y="325005"/>
                  </a:lnTo>
                  <a:lnTo>
                    <a:pt x="718596" y="338635"/>
                  </a:lnTo>
                  <a:lnTo>
                    <a:pt x="699767" y="350181"/>
                  </a:lnTo>
                  <a:lnTo>
                    <a:pt x="679556" y="359466"/>
                  </a:lnTo>
                  <a:lnTo>
                    <a:pt x="658140" y="366316"/>
                  </a:lnTo>
                  <a:lnTo>
                    <a:pt x="635693" y="370555"/>
                  </a:lnTo>
                  <a:lnTo>
                    <a:pt x="612392" y="372006"/>
                  </a:lnTo>
                </a:path>
              </a:pathLst>
            </a:custGeom>
            <a:noFill/>
            <a:ln w="9525">
              <a:solidFill>
                <a:srgbClr val="A49AFF">
                  <a:alpha val="100000"/>
                </a:srgbClr>
              </a:solidFill>
              <a:prstDash val="solid"/>
            </a:ln>
          </p:spPr>
          <p:txBody>
            <a:bodyPr lIns="0" tIns="0" rIns="0" bIns="0" rtlCol="0" anchor="t">
              <a:noAutofit/>
            </a:bodyPr>
            <a:p>
              <a:pPr algn="l">
                <a:defRPr/>
              </a:pPr>
            </a:p>
          </p:txBody>
        </p:sp>
        <p:sp>
          <p:nvSpPr>
            <p:cNvPr id="12" name="Freeform 12"/>
            <p:cNvSpPr/>
            <p:nvPr>
              <p:custDataLst>
                <p:tags r:id="rId8"/>
              </p:custDataLst>
            </p:nvPr>
          </p:nvSpPr>
          <p:spPr>
            <a:xfrm>
              <a:off x="3186" y="7481101"/>
              <a:ext cx="676425" cy="128061"/>
            </a:xfrm>
            <a:custGeom>
              <a:avLst/>
              <a:gdLst/>
              <a:ahLst/>
              <a:cxnLst/>
              <a:rect l="l" t="t" r="r" b="b"/>
              <a:pathLst>
                <a:path w="676425" h="128061">
                  <a:moveTo>
                    <a:pt x="676425" y="64026"/>
                  </a:moveTo>
                  <a:lnTo>
                    <a:pt x="671391" y="88954"/>
                  </a:lnTo>
                  <a:lnTo>
                    <a:pt x="657665" y="109308"/>
                  </a:lnTo>
                  <a:lnTo>
                    <a:pt x="637311" y="123030"/>
                  </a:lnTo>
                  <a:lnTo>
                    <a:pt x="612391" y="128061"/>
                  </a:lnTo>
                  <a:lnTo>
                    <a:pt x="0" y="128061"/>
                  </a:lnTo>
                  <a:moveTo>
                    <a:pt x="0" y="0"/>
                  </a:moveTo>
                  <a:lnTo>
                    <a:pt x="612391" y="17"/>
                  </a:lnTo>
                  <a:lnTo>
                    <a:pt x="637311" y="5038"/>
                  </a:lnTo>
                  <a:lnTo>
                    <a:pt x="657665" y="18758"/>
                  </a:lnTo>
                  <a:lnTo>
                    <a:pt x="671391" y="39110"/>
                  </a:lnTo>
                  <a:lnTo>
                    <a:pt x="676425" y="64026"/>
                  </a:lnTo>
                </a:path>
              </a:pathLst>
            </a:custGeom>
            <a:noFill/>
            <a:ln w="9525">
              <a:solidFill>
                <a:srgbClr val="A49AFF">
                  <a:alpha val="100000"/>
                </a:srgbClr>
              </a:solidFill>
              <a:prstDash val="solid"/>
            </a:ln>
          </p:spPr>
          <p:txBody>
            <a:bodyPr lIns="0" tIns="0" rIns="0" bIns="0" rtlCol="0" anchor="t">
              <a:noAutofit/>
            </a:bodyPr>
            <a:p>
              <a:pPr algn="l">
                <a:defRPr/>
              </a:pPr>
            </a:p>
          </p:txBody>
        </p:sp>
      </p:grpSp>
      <p:pic>
        <p:nvPicPr>
          <p:cNvPr id="13" name="Picture 17"/>
          <p:cNvPicPr>
            <a:picLocks noChangeAspect="1"/>
          </p:cNvPicPr>
          <p:nvPr>
            <p:custDataLst>
              <p:tags r:id="rId9"/>
            </p:custDataLst>
          </p:nvPr>
        </p:nvPicPr>
        <p:blipFill>
          <a:blip r:embed="rId10"/>
          <a:srcRect/>
          <a:stretch>
            <a:fillRect/>
          </a:stretch>
        </p:blipFill>
        <p:spPr>
          <a:xfrm>
            <a:off x="8426715" y="0"/>
            <a:ext cx="4769074" cy="5120748"/>
          </a:xfrm>
          <a:prstGeom prst="rect">
            <a:avLst/>
          </a:prstGeom>
          <a:ln w="9525">
            <a:noFill/>
            <a:prstDash val="solid"/>
          </a:ln>
        </p:spPr>
      </p:pic>
      <p:sp>
        <p:nvSpPr>
          <p:cNvPr id="14" name="AutoShape 3"/>
          <p:cNvSpPr/>
          <p:nvPr>
            <p:custDataLst>
              <p:tags r:id="rId11"/>
            </p:custDataLst>
          </p:nvPr>
        </p:nvSpPr>
        <p:spPr>
          <a:xfrm>
            <a:off x="1350060" y="8309066"/>
            <a:ext cx="4102981" cy="360548"/>
          </a:xfrm>
          <a:prstGeom prst="rect">
            <a:avLst/>
          </a:prstGeom>
          <a:gradFill>
            <a:gsLst>
              <a:gs pos="0">
                <a:srgbClr val="FFFFFF">
                  <a:alpha val="100000"/>
                </a:srgbClr>
              </a:gs>
              <a:gs pos="100000">
                <a:srgbClr val="A49AFF">
                  <a:alpha val="100000"/>
                </a:srgbClr>
              </a:gs>
            </a:gsLst>
            <a:lin ang="10800000"/>
          </a:gradFill>
          <a:ln w="9525">
            <a:noFill/>
            <a:prstDash val="solid"/>
          </a:ln>
        </p:spPr>
        <p:txBody>
          <a:bodyPr lIns="181341" tIns="90670" rIns="181341" bIns="90670" rtlCol="0" anchor="ctr">
            <a:noAutofit/>
          </a:bodyPr>
          <a:p>
            <a:pPr algn="ctr">
              <a:defRPr/>
            </a:pPr>
            <a:endParaRPr sz="11425"/>
          </a:p>
        </p:txBody>
      </p:sp>
      <p:sp>
        <p:nvSpPr>
          <p:cNvPr id="16" name="AutoShape 2"/>
          <p:cNvSpPr/>
          <p:nvPr>
            <p:custDataLst>
              <p:tags r:id="rId12"/>
            </p:custDataLst>
          </p:nvPr>
        </p:nvSpPr>
        <p:spPr>
          <a:xfrm>
            <a:off x="9897286" y="12194940"/>
            <a:ext cx="1958030" cy="4913024"/>
          </a:xfrm>
          <a:prstGeom prst="rect">
            <a:avLst/>
          </a:prstGeom>
          <a:noFill/>
          <a:ln w="9525">
            <a:noFill/>
            <a:prstDash val="solid"/>
          </a:ln>
        </p:spPr>
        <p:txBody>
          <a:bodyPr lIns="181341" tIns="90670" rIns="181341" bIns="90670" rtlCol="0" anchor="ctr">
            <a:noAutofit/>
          </a:bodyPr>
          <a:p>
            <a:pPr indent="0" algn="r">
              <a:lnSpc>
                <a:spcPct val="100000"/>
              </a:lnSpc>
              <a:defRPr/>
            </a:pPr>
            <a:r>
              <a:rPr lang="en-US" sz="30700" b="1" i="0" u="none" strike="noStrike" spc="81">
                <a:solidFill>
                  <a:srgbClr val="EEEFFF"/>
                </a:solidFill>
                <a:latin typeface="Arial" panose="020B0604020202020204"/>
              </a:rPr>
              <a:t>4</a:t>
            </a:r>
            <a:endParaRPr lang="en-US" sz="2095"/>
          </a:p>
        </p:txBody>
      </p:sp>
      <p:sp>
        <p:nvSpPr>
          <p:cNvPr id="18" name="AutoShape 14"/>
          <p:cNvSpPr/>
          <p:nvPr>
            <p:custDataLst>
              <p:tags r:id="rId13"/>
            </p:custDataLst>
          </p:nvPr>
        </p:nvSpPr>
        <p:spPr>
          <a:xfrm>
            <a:off x="9167572" y="14364837"/>
            <a:ext cx="2913408" cy="747098"/>
          </a:xfrm>
          <a:prstGeom prst="rect">
            <a:avLst/>
          </a:prstGeom>
          <a:noFill/>
          <a:ln w="9525">
            <a:noFill/>
            <a:prstDash val="solid"/>
          </a:ln>
        </p:spPr>
        <p:txBody>
          <a:bodyPr lIns="181341" tIns="90670" rIns="181341" bIns="90670" rtlCol="0" anchor="t">
            <a:noAutofit/>
          </a:bodyPr>
          <a:p>
            <a:pPr indent="0" algn="r">
              <a:lnSpc>
                <a:spcPct val="100000"/>
              </a:lnSpc>
              <a:defRPr/>
            </a:pPr>
            <a:endParaRPr lang="en-US" sz="2095">
              <a:latin typeface="Times New Roman" panose="02020603050405020304" charset="0"/>
              <a:ea typeface="Times New Roman" panose="02020603050405020304" charset="0"/>
            </a:endParaRPr>
          </a:p>
        </p:txBody>
      </p:sp>
      <p:sp>
        <p:nvSpPr>
          <p:cNvPr id="19" name="AutoShape 15"/>
          <p:cNvSpPr/>
          <p:nvPr>
            <p:custDataLst>
              <p:tags r:id="rId14"/>
            </p:custDataLst>
          </p:nvPr>
        </p:nvSpPr>
        <p:spPr>
          <a:xfrm>
            <a:off x="7736909" y="14551172"/>
            <a:ext cx="4344069" cy="556662"/>
          </a:xfrm>
          <a:prstGeom prst="rect">
            <a:avLst/>
          </a:prstGeom>
          <a:noFill/>
          <a:ln w="9525">
            <a:noFill/>
            <a:prstDash val="solid"/>
          </a:ln>
        </p:spPr>
        <p:txBody>
          <a:bodyPr lIns="181341" tIns="90670" rIns="181341" bIns="90670" rtlCol="0" anchor="t">
            <a:noAutofit/>
          </a:bodyPr>
          <a:p>
            <a:pPr indent="0" algn="r">
              <a:lnSpc>
                <a:spcPct val="100000"/>
              </a:lnSpc>
              <a:defRPr/>
            </a:pPr>
            <a:r>
              <a:rPr lang="en-US" sz="2425" b="1" i="0" u="none" strike="noStrike" spc="81">
                <a:solidFill>
                  <a:srgbClr val="6559ED"/>
                </a:solidFill>
                <a:latin typeface="Times New Roman" panose="02020603050405020304" charset="0"/>
                <a:ea typeface="Times New Roman" panose="02020603050405020304" charset="0"/>
              </a:rPr>
              <a:t>CHAPTER FOUR</a:t>
            </a:r>
            <a:endParaRPr lang="en-US" sz="2425" b="1" i="0" u="none" strike="noStrike" spc="81">
              <a:solidFill>
                <a:srgbClr val="6559ED"/>
              </a:solidFill>
              <a:latin typeface="Times New Roman" panose="02020603050405020304" charset="0"/>
              <a:ea typeface="Times New Roman" panose="02020603050405020304" charset="0"/>
            </a:endParaRPr>
          </a:p>
        </p:txBody>
      </p:sp>
      <p:sp>
        <p:nvSpPr>
          <p:cNvPr id="2" name="文本框 1"/>
          <p:cNvSpPr txBox="1"/>
          <p:nvPr>
            <p:custDataLst>
              <p:tags r:id="rId15"/>
            </p:custDataLst>
          </p:nvPr>
        </p:nvSpPr>
        <p:spPr>
          <a:xfrm>
            <a:off x="2693035" y="17968595"/>
            <a:ext cx="2182495" cy="3365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8790" tIns="8790" rIns="8790" bIns="8790" numCol="1" spcCol="38100" rtlCol="0" anchor="ctr" forceAA="0">
            <a:noAutofit/>
          </a:bodyPr>
          <a:p>
            <a:pPr marL="0" marR="0" indent="0" algn="l" defTabSz="3352800" rtl="0" fontAlgn="auto" latinLnBrk="0" hangingPunct="0">
              <a:lnSpc>
                <a:spcPct val="90000"/>
              </a:lnSpc>
              <a:spcBef>
                <a:spcPts val="6100"/>
              </a:spcBef>
              <a:spcAft>
                <a:spcPts val="0"/>
              </a:spcAft>
              <a:buClrTx/>
              <a:buSzTx/>
              <a:buFontTx/>
              <a:buNone/>
            </a:pPr>
            <a:r>
              <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rPr>
              <a:t>https://echotik.ai</a:t>
            </a:r>
            <a:endPar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endParaRPr>
          </a:p>
        </p:txBody>
      </p:sp>
      <p:sp>
        <p:nvSpPr>
          <p:cNvPr id="3" name="Freeform 8"/>
          <p:cNvSpPr/>
          <p:nvPr>
            <p:custDataLst>
              <p:tags r:id="rId16"/>
            </p:custDataLst>
          </p:nvPr>
        </p:nvSpPr>
        <p:spPr>
          <a:xfrm>
            <a:off x="941705" y="17797145"/>
            <a:ext cx="1655445" cy="672465"/>
          </a:xfrm>
          <a:prstGeom prst="rect">
            <a:avLst/>
          </a:prstGeom>
          <a:blipFill>
            <a:blip r:embed="rId17"/>
            <a:stretch>
              <a:fillRect/>
            </a:stretch>
          </a:blipFill>
          <a:ln w="12700">
            <a:miter lim="400000"/>
          </a:ln>
        </p:spPr>
        <p:txBody>
          <a:bodyPr lIns="0" tIns="0" rIns="0" bIns="0"/>
          <a:p>
            <a:pPr defTabSz="1219200">
              <a:lnSpc>
                <a:spcPct val="100000"/>
              </a:lnSpc>
              <a:spcBef>
                <a:spcPts val="0"/>
              </a:spcBef>
              <a:defRPr sz="2400">
                <a:latin typeface="Calibri" panose="020F0502020204030204"/>
                <a:ea typeface="Calibri" panose="020F0502020204030204"/>
                <a:cs typeface="Calibri" panose="020F0502020204030204"/>
                <a:sym typeface="Calibri" panose="020F0502020204030204"/>
              </a:defRPr>
            </a:pPr>
            <a:endParaRPr>
              <a:latin typeface="Arial Rounded MT Bold" panose="020F0704030504030204" charset="0"/>
              <a:ea typeface="Arial Rounded MT Bold" panose="020F0704030504030204" charset="0"/>
              <a:cs typeface="Arial Rounded MT Bold" panose="020F0704030504030204" charset="0"/>
              <a:sym typeface="Arial Rounded MT Bold" panose="020F0704030504030204" charset="0"/>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 name="二维柱形图"/>
          <p:cNvGraphicFramePr/>
          <p:nvPr/>
        </p:nvGraphicFramePr>
        <p:xfrm>
          <a:off x="1808225" y="4845215"/>
          <a:ext cx="9880093" cy="5448301"/>
        </p:xfrm>
        <a:graphic>
          <a:graphicData uri="http://schemas.openxmlformats.org/drawingml/2006/chart">
            <c:chart xmlns:c="http://schemas.openxmlformats.org/drawingml/2006/chart" xmlns:r="http://schemas.openxmlformats.org/officeDocument/2006/relationships" r:id="rId1"/>
          </a:graphicData>
        </a:graphic>
      </p:graphicFrame>
      <p:sp>
        <p:nvSpPr>
          <p:cNvPr id="605" name="美妆个护占GMV总量约22%，目前GMV已超过封禁事件前"/>
          <p:cNvSpPr txBox="1"/>
          <p:nvPr/>
        </p:nvSpPr>
        <p:spPr>
          <a:xfrm>
            <a:off x="1273004" y="790898"/>
            <a:ext cx="11765915" cy="1001395"/>
          </a:xfrm>
          <a:prstGeom prst="rect">
            <a:avLst/>
          </a:prstGeom>
          <a:ln w="12700">
            <a:miter lim="400000"/>
          </a:ln>
        </p:spPr>
        <p:txBody>
          <a:bodyPr wrap="none" lIns="8790" tIns="8790" rIns="8790" bIns="8790">
            <a:spAutoFit/>
          </a:bodyPr>
          <a:lstStyle>
            <a:lvl1pPr>
              <a:lnSpc>
                <a:spcPct val="100000"/>
              </a:lnSpc>
              <a:spcBef>
                <a:spcPts val="0"/>
              </a:spcBef>
              <a:defRPr sz="3200">
                <a:latin typeface="Source Han Sans CN Bold Bold"/>
                <a:ea typeface="Source Han Sans CN Bold Bold"/>
                <a:cs typeface="Source Han Sans CN Bold Bold"/>
                <a:sym typeface="Source Han Sans CN Bold Bold"/>
              </a:defRPr>
            </a:lvl1pPr>
          </a:lstStyle>
          <a:p>
            <a:pPr algn="l"/>
            <a:r>
              <a:rPr b="1">
                <a:solidFill>
                  <a:srgbClr val="625AE3"/>
                </a:solidFill>
                <a:latin typeface="Times New Roman" panose="02020603050405020304" charset="0"/>
                <a:ea typeface="Times New Roman" panose="02020603050405020304" charset="0"/>
                <a:cs typeface="Times New Roman" panose="02020603050405020304" charset="0"/>
              </a:rPr>
              <a:t>Beauty &amp; Personal Care accounts for about 22% of the total GMV, </a:t>
            </a:r>
            <a:endParaRPr b="1">
              <a:solidFill>
                <a:srgbClr val="625AE3"/>
              </a:solidFill>
              <a:latin typeface="Times New Roman" panose="02020603050405020304" charset="0"/>
              <a:ea typeface="Times New Roman" panose="02020603050405020304" charset="0"/>
              <a:cs typeface="Times New Roman" panose="02020603050405020304" charset="0"/>
            </a:endParaRPr>
          </a:p>
          <a:p>
            <a:pPr algn="l"/>
            <a:r>
              <a:rPr b="1">
                <a:solidFill>
                  <a:srgbClr val="625AE3"/>
                </a:solidFill>
                <a:latin typeface="Times New Roman" panose="02020603050405020304" charset="0"/>
                <a:ea typeface="Times New Roman" panose="02020603050405020304" charset="0"/>
                <a:cs typeface="Times New Roman" panose="02020603050405020304" charset="0"/>
              </a:rPr>
              <a:t>and currently the GMV has exceeded that before the ban incident.</a:t>
            </a:r>
            <a:endParaRPr b="1">
              <a:solidFill>
                <a:srgbClr val="625AE3"/>
              </a:solidFill>
              <a:latin typeface="Times New Roman" panose="02020603050405020304" charset="0"/>
              <a:ea typeface="Times New Roman" panose="02020603050405020304" charset="0"/>
              <a:cs typeface="Times New Roman" panose="02020603050405020304" charset="0"/>
            </a:endParaRPr>
          </a:p>
        </p:txBody>
      </p:sp>
      <p:sp>
        <p:nvSpPr>
          <p:cNvPr id="606" name="印尼TikTok市场GMV最高的品类为：美妆个护、女士服装、穆斯林时尚，前三品类约占据所有以及品类GMV的50%；…"/>
          <p:cNvSpPr txBox="1"/>
          <p:nvPr/>
        </p:nvSpPr>
        <p:spPr>
          <a:xfrm>
            <a:off x="1273175" y="1788795"/>
            <a:ext cx="10779125" cy="2045970"/>
          </a:xfrm>
          <a:prstGeom prst="rect">
            <a:avLst/>
          </a:prstGeom>
          <a:ln w="12700">
            <a:miter lim="400000"/>
          </a:ln>
        </p:spPr>
        <p:txBody>
          <a:bodyPr wrap="square" lIns="8790" tIns="8790" rIns="8790" bIns="8790">
            <a:spAutoFit/>
          </a:bodyPr>
          <a:lstStyle/>
          <a:p>
            <a:pPr>
              <a:lnSpc>
                <a:spcPct val="11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The highest GMV categories in the Indonesian TikTok market are: Beauty &amp; Personal Care, womenswear &amp; underwear, and Muslim fashion. The top three categories account for about 50% of the GMV of all and other categories. After the ban incident, all categories have grown rapidly. Although the GMV of Beauty &amp; Personal Care has recently dropped, it has already exceeded that before the shops were taken down.</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607" name="矩形"/>
          <p:cNvSpPr/>
          <p:nvPr/>
        </p:nvSpPr>
        <p:spPr>
          <a:xfrm>
            <a:off x="1277767" y="4139353"/>
            <a:ext cx="10779466" cy="6295760"/>
          </a:xfrm>
          <a:prstGeom prst="rect">
            <a:avLst/>
          </a:prstGeom>
          <a:ln>
            <a:solidFill>
              <a:srgbClr val="000000"/>
            </a:solidFill>
            <a:miter lim="400000"/>
          </a:ln>
        </p:spPr>
        <p:txBody>
          <a:bodyPr lIns="8790" tIns="8790" rIns="8790" bIns="8790" anchor="ct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608" name="近一年TikTok印尼市场各一级品类GMV（百万美元）"/>
          <p:cNvSpPr txBox="1"/>
          <p:nvPr/>
        </p:nvSpPr>
        <p:spPr>
          <a:xfrm>
            <a:off x="3392678" y="4293496"/>
            <a:ext cx="7447280" cy="755015"/>
          </a:xfrm>
          <a:prstGeom prst="rect">
            <a:avLst/>
          </a:prstGeom>
          <a:ln w="12700">
            <a:miter lim="400000"/>
          </a:ln>
        </p:spPr>
        <p:txBody>
          <a:bodyPr wrap="none" lIns="8790" tIns="8790" rIns="8790" bIns="8790" anchor="ctr">
            <a:spAutoFit/>
          </a:bodyPr>
          <a:lstStyle>
            <a:lvl1pPr algn="ctr">
              <a:lnSpc>
                <a:spcPct val="100000"/>
              </a:lnSpc>
              <a:spcBef>
                <a:spcPts val="0"/>
              </a:spcBef>
              <a:defRPr sz="2800">
                <a:latin typeface="Source Han Sans CN Bold Bold"/>
                <a:ea typeface="Source Han Sans CN Bold Bold"/>
                <a:cs typeface="Source Han Sans CN Bold Bold"/>
                <a:sym typeface="Source Han Sans CN Bold Bold"/>
              </a:defRPr>
            </a:lvl1pPr>
          </a:lstStyle>
          <a:p>
            <a:pPr algn="ctr"/>
            <a:r>
              <a:rPr sz="2400">
                <a:latin typeface="Times New Roman" panose="02020603050405020304" charset="0"/>
                <a:ea typeface="Times New Roman" panose="02020603050405020304" charset="0"/>
                <a:cs typeface="Times New Roman" panose="02020603050405020304" charset="0"/>
              </a:rPr>
              <a:t>GMV (in millions of US dollars) of each first-level category </a:t>
            </a:r>
            <a:endParaRPr sz="2400">
              <a:latin typeface="Times New Roman" panose="02020603050405020304" charset="0"/>
              <a:ea typeface="Times New Roman" panose="02020603050405020304" charset="0"/>
              <a:cs typeface="Times New Roman" panose="02020603050405020304" charset="0"/>
            </a:endParaRPr>
          </a:p>
          <a:p>
            <a:pPr algn="ctr"/>
            <a:r>
              <a:rPr sz="2400">
                <a:latin typeface="Times New Roman" panose="02020603050405020304" charset="0"/>
                <a:ea typeface="Times New Roman" panose="02020603050405020304" charset="0"/>
                <a:cs typeface="Times New Roman" panose="02020603050405020304" charset="0"/>
              </a:rPr>
              <a:t>in the TikTok Indonesian market in the recent year</a:t>
            </a:r>
            <a:endParaRPr sz="2400">
              <a:latin typeface="Times New Roman" panose="02020603050405020304" charset="0"/>
              <a:ea typeface="Times New Roman" panose="02020603050405020304" charset="0"/>
              <a:cs typeface="Times New Roman" panose="02020603050405020304" charset="0"/>
            </a:endParaRPr>
          </a:p>
        </p:txBody>
      </p:sp>
      <p:graphicFrame>
        <p:nvGraphicFramePr>
          <p:cNvPr id="609" name="表格 2"/>
          <p:cNvGraphicFramePr/>
          <p:nvPr>
            <p:custDataLst>
              <p:tags r:id="rId2"/>
            </p:custDataLst>
          </p:nvPr>
        </p:nvGraphicFramePr>
        <p:xfrm>
          <a:off x="1386840" y="11823700"/>
          <a:ext cx="10301605" cy="5727700"/>
        </p:xfrm>
        <a:graphic>
          <a:graphicData uri="http://schemas.openxmlformats.org/drawingml/2006/table">
            <a:tbl>
              <a:tblPr>
                <a:tableStyleId>{4C3C2611-4C71-4FC5-86AE-919BDF0F9419}</a:tableStyleId>
              </a:tblPr>
              <a:tblGrid>
                <a:gridCol w="2380615"/>
                <a:gridCol w="1319530"/>
                <a:gridCol w="1320800"/>
                <a:gridCol w="1319530"/>
                <a:gridCol w="1320165"/>
                <a:gridCol w="1320165"/>
                <a:gridCol w="1320800"/>
              </a:tblGrid>
              <a:tr h="467360">
                <a:tc>
                  <a:txBody>
                    <a:bodyPr/>
                    <a:lstStyle/>
                    <a:p>
                      <a:pPr algn="ctr" defTabSz="914400">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914400">
                        <a:defRPr sz="1800"/>
                      </a:pPr>
                      <a:r>
                        <a:rPr sz="2400">
                          <a:latin typeface="Times New Roman" panose="02020603050405020304" charset="0"/>
                          <a:ea typeface="Times New Roman" panose="02020603050405020304" charset="0"/>
                          <a:cs typeface="Times New Roman" panose="02020603050405020304" charset="0"/>
                          <a:sym typeface="Times New Roman" panose="02020603050405020304" charset="0"/>
                        </a:rPr>
                        <a:t>2023.7</a:t>
                      </a:r>
                      <a:endParaRPr sz="24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0" marR="0" marT="0" marB="0" anchor="ctr" horzOverflow="overflow">
                    <a:lnL w="0">
                      <a:miter lim="400000"/>
                    </a:lnL>
                    <a:lnR w="0">
                      <a:miter lim="400000"/>
                    </a:lnR>
                    <a:lnT w="0">
                      <a:miter lim="400000"/>
                    </a:lnT>
                    <a:lnB w="0">
                      <a:miter lim="400000"/>
                    </a:lnB>
                  </a:tcPr>
                </a:tc>
                <a:tc>
                  <a:txBody>
                    <a:bodyPr/>
                    <a:lstStyle/>
                    <a:p>
                      <a:pPr algn="ctr" defTabSz="914400">
                        <a:defRPr sz="1800"/>
                      </a:pPr>
                      <a:r>
                        <a:rPr sz="2400">
                          <a:latin typeface="Times New Roman" panose="02020603050405020304" charset="0"/>
                          <a:ea typeface="Times New Roman" panose="02020603050405020304" charset="0"/>
                          <a:cs typeface="Times New Roman" panose="02020603050405020304" charset="0"/>
                          <a:sym typeface="Times New Roman" panose="02020603050405020304" charset="0"/>
                        </a:rPr>
                        <a:t>2023.9</a:t>
                      </a:r>
                      <a:endParaRPr sz="24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0" marR="0" marT="0" marB="0" anchor="ctr" horzOverflow="overflow">
                    <a:lnL w="0">
                      <a:miter lim="400000"/>
                    </a:lnL>
                    <a:lnR w="0">
                      <a:miter lim="400000"/>
                    </a:lnR>
                    <a:lnT w="0">
                      <a:miter lim="400000"/>
                    </a:lnT>
                    <a:lnB w="0">
                      <a:miter lim="400000"/>
                    </a:lnB>
                  </a:tcPr>
                </a:tc>
                <a:tc>
                  <a:txBody>
                    <a:bodyPr/>
                    <a:lstStyle/>
                    <a:p>
                      <a:pPr algn="ctr" defTabSz="914400">
                        <a:defRPr sz="1800"/>
                      </a:pPr>
                      <a:r>
                        <a:rPr sz="2400">
                          <a:latin typeface="Times New Roman" panose="02020603050405020304" charset="0"/>
                          <a:ea typeface="Times New Roman" panose="02020603050405020304" charset="0"/>
                          <a:cs typeface="Times New Roman" panose="02020603050405020304" charset="0"/>
                          <a:sym typeface="Times New Roman" panose="02020603050405020304" charset="0"/>
                        </a:rPr>
                        <a:t>2023.11</a:t>
                      </a:r>
                      <a:endParaRPr sz="24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0" marR="0" marT="0" marB="0" anchor="ctr" horzOverflow="overflow">
                    <a:lnL w="0">
                      <a:miter lim="400000"/>
                    </a:lnL>
                    <a:lnR w="0">
                      <a:miter lim="400000"/>
                    </a:lnR>
                    <a:lnT w="0">
                      <a:miter lim="400000"/>
                    </a:lnT>
                    <a:lnB w="0">
                      <a:miter lim="400000"/>
                    </a:lnB>
                  </a:tcPr>
                </a:tc>
                <a:tc>
                  <a:txBody>
                    <a:bodyPr/>
                    <a:lstStyle/>
                    <a:p>
                      <a:pPr algn="ctr" defTabSz="914400">
                        <a:defRPr sz="1800"/>
                      </a:pPr>
                      <a:r>
                        <a:rPr sz="2400">
                          <a:latin typeface="Times New Roman" panose="02020603050405020304" charset="0"/>
                          <a:ea typeface="Times New Roman" panose="02020603050405020304" charset="0"/>
                          <a:cs typeface="Times New Roman" panose="02020603050405020304" charset="0"/>
                          <a:sym typeface="Times New Roman" panose="02020603050405020304" charset="0"/>
                        </a:rPr>
                        <a:t>2024.1</a:t>
                      </a:r>
                      <a:endParaRPr sz="24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0" marR="0" marT="0" marB="0" anchor="ctr" horzOverflow="overflow">
                    <a:lnL w="0">
                      <a:miter lim="400000"/>
                    </a:lnL>
                    <a:lnR w="0">
                      <a:miter lim="400000"/>
                    </a:lnR>
                    <a:lnT w="0">
                      <a:miter lim="400000"/>
                    </a:lnT>
                    <a:lnB w="0">
                      <a:miter lim="400000"/>
                    </a:lnB>
                  </a:tcPr>
                </a:tc>
                <a:tc>
                  <a:txBody>
                    <a:bodyPr/>
                    <a:lstStyle/>
                    <a:p>
                      <a:pPr algn="ctr" defTabSz="914400">
                        <a:defRPr sz="1800"/>
                      </a:pPr>
                      <a:r>
                        <a:rPr sz="2400">
                          <a:latin typeface="Times New Roman" panose="02020603050405020304" charset="0"/>
                          <a:ea typeface="Times New Roman" panose="02020603050405020304" charset="0"/>
                          <a:cs typeface="Times New Roman" panose="02020603050405020304" charset="0"/>
                          <a:sym typeface="Times New Roman" panose="02020603050405020304" charset="0"/>
                        </a:rPr>
                        <a:t>2024.3</a:t>
                      </a:r>
                      <a:endParaRPr sz="24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0" marR="0" marT="0" marB="0" anchor="ctr" horzOverflow="overflow">
                    <a:lnL w="0">
                      <a:miter lim="400000"/>
                    </a:lnL>
                    <a:lnR w="0">
                      <a:miter lim="400000"/>
                    </a:lnR>
                    <a:lnT w="0">
                      <a:miter lim="400000"/>
                    </a:lnT>
                    <a:lnB w="0">
                      <a:miter lim="400000"/>
                    </a:lnB>
                  </a:tcPr>
                </a:tc>
                <a:tc>
                  <a:txBody>
                    <a:bodyPr/>
                    <a:lstStyle/>
                    <a:p>
                      <a:pPr algn="ctr" defTabSz="914400">
                        <a:defRPr sz="1800"/>
                      </a:pPr>
                      <a:r>
                        <a:rPr sz="2400">
                          <a:latin typeface="Times New Roman" panose="02020603050405020304" charset="0"/>
                          <a:ea typeface="Times New Roman" panose="02020603050405020304" charset="0"/>
                          <a:cs typeface="Times New Roman" panose="02020603050405020304" charset="0"/>
                          <a:sym typeface="Times New Roman" panose="02020603050405020304" charset="0"/>
                        </a:rPr>
                        <a:t>2024.5</a:t>
                      </a:r>
                      <a:endParaRPr sz="24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0" marR="0" marT="0" marB="0" anchor="ctr" horzOverflow="overflow">
                    <a:lnL w="0">
                      <a:miter lim="400000"/>
                    </a:lnL>
                    <a:lnR w="0">
                      <a:miter lim="400000"/>
                    </a:lnR>
                    <a:lnT w="0">
                      <a:miter lim="400000"/>
                    </a:lnT>
                    <a:lnB w="0">
                      <a:miter lim="400000"/>
                    </a:lnB>
                  </a:tcPr>
                </a:tc>
              </a:tr>
              <a:tr h="1125220">
                <a:tc>
                  <a:txBody>
                    <a:bodyPr/>
                    <a:lstStyle/>
                    <a:p>
                      <a:pPr algn="ctr" defTabSz="914400">
                        <a:lnSpc>
                          <a:spcPct val="90000"/>
                        </a:lnSpc>
                        <a:defRPr sz="1800"/>
                      </a:pPr>
                      <a:r>
                        <a:rPr sz="2400">
                          <a:latin typeface="Times New Roman" panose="02020603050405020304" charset="0"/>
                          <a:ea typeface="Times New Roman" panose="02020603050405020304" charset="0"/>
                          <a:cs typeface="Times New Roman" panose="02020603050405020304" charset="0"/>
                          <a:sym typeface="Times New Roman" panose="02020603050405020304" charset="0"/>
                        </a:rPr>
                        <a:t>Beauty &amp; Personal Care</a:t>
                      </a:r>
                      <a:endParaRPr sz="24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ctr" defTabSz="914400">
                        <a:defRPr sz="1800"/>
                      </a:pPr>
                      <a:endParaRPr sz="24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17.07%</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5849EB">
                        <a:alpha val="10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-44.45%</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F5BFC4">
                        <a:alpha val="40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43.33%</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5849EB">
                        <a:alpha val="40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-5.81%</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F5BFC4">
                        <a:alpha val="10000"/>
                      </a:srgbClr>
                    </a:solidFill>
                  </a:tcPr>
                </a:tc>
              </a:tr>
              <a:tr h="1125220">
                <a:tc>
                  <a:txBody>
                    <a:bodyPr/>
                    <a:lstStyle/>
                    <a:p>
                      <a:pPr algn="ctr" defTabSz="914400">
                        <a:lnSpc>
                          <a:spcPct val="90000"/>
                        </a:lnSpc>
                        <a:defRPr sz="1800"/>
                      </a:pPr>
                      <a:r>
                        <a:rPr sz="2400">
                          <a:latin typeface="Times New Roman" panose="02020603050405020304" charset="0"/>
                          <a:ea typeface="Times New Roman" panose="02020603050405020304" charset="0"/>
                          <a:cs typeface="Times New Roman" panose="02020603050405020304" charset="0"/>
                          <a:sym typeface="Times New Roman" panose="02020603050405020304" charset="0"/>
                        </a:rPr>
                        <a:t>Womenswear &amp; Underwear</a:t>
                      </a:r>
                      <a:endParaRPr sz="24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ctr" defTabSz="914400">
                        <a:defRPr sz="1800"/>
                      </a:pPr>
                      <a:endParaRPr sz="24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28.18%</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5849EB">
                        <a:alpha val="25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-48.04%</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F5BFC4">
                        <a:alpha val="40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40.72%</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5849EB">
                        <a:alpha val="40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-16.82%</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F5BFC4">
                        <a:alpha val="25000"/>
                      </a:srgbClr>
                    </a:solidFill>
                  </a:tcPr>
                </a:tc>
              </a:tr>
              <a:tr h="1125220">
                <a:tc>
                  <a:txBody>
                    <a:bodyPr/>
                    <a:lstStyle/>
                    <a:p>
                      <a:pPr algn="ctr" defTabSz="914400">
                        <a:lnSpc>
                          <a:spcPct val="90000"/>
                        </a:lnSpc>
                        <a:defRPr sz="1800"/>
                      </a:pPr>
                      <a:r>
                        <a:rPr sz="2400">
                          <a:latin typeface="Times New Roman" panose="02020603050405020304" charset="0"/>
                          <a:ea typeface="Times New Roman" panose="02020603050405020304" charset="0"/>
                          <a:cs typeface="Times New Roman" panose="02020603050405020304" charset="0"/>
                          <a:sym typeface="Times New Roman" panose="02020603050405020304" charset="0"/>
                        </a:rPr>
                        <a:t>Muslin Fashion</a:t>
                      </a:r>
                      <a:endParaRPr sz="24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ctr" defTabSz="914400">
                        <a:lnSpc>
                          <a:spcPct val="90000"/>
                        </a:lnSpc>
                        <a:defRPr sz="1800"/>
                      </a:pPr>
                      <a:endParaRPr sz="24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ctr" defTabSz="914400">
                        <a:defRPr sz="1800"/>
                      </a:pPr>
                      <a:endParaRPr sz="24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19.14%</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5849EB">
                        <a:alpha val="10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-44.71%</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F5BFC4">
                        <a:alpha val="40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142.68%</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5849EB">
                        <a:alpha val="60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-61.83%</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F5BFC4">
                        <a:alpha val="60000"/>
                      </a:srgbClr>
                    </a:solidFill>
                  </a:tcPr>
                </a:tc>
              </a:tr>
              <a:tr h="1125220">
                <a:tc>
                  <a:txBody>
                    <a:bodyPr/>
                    <a:lstStyle/>
                    <a:p>
                      <a:pPr algn="ctr" defTabSz="914400">
                        <a:lnSpc>
                          <a:spcPct val="90000"/>
                        </a:lnSpc>
                        <a:defRPr sz="1800"/>
                      </a:pPr>
                      <a:r>
                        <a:rPr sz="2400">
                          <a:latin typeface="Times New Roman" panose="02020603050405020304" charset="0"/>
                          <a:ea typeface="Times New Roman" panose="02020603050405020304" charset="0"/>
                          <a:cs typeface="Times New Roman" panose="02020603050405020304" charset="0"/>
                          <a:sym typeface="Times New Roman" panose="02020603050405020304" charset="0"/>
                        </a:rPr>
                        <a:t>Menswear &amp; Underwear</a:t>
                      </a:r>
                      <a:endParaRPr sz="24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ctr" defTabSz="914400">
                        <a:defRPr sz="1800"/>
                      </a:pPr>
                      <a:endParaRPr sz="24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40.92%</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5849EB">
                        <a:alpha val="40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-44.06%</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F5BFC4">
                        <a:alpha val="40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80.23%</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5849EB">
                        <a:alpha val="60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-47.43%</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F5BFC4">
                        <a:alpha val="40000"/>
                      </a:srgbClr>
                    </a:solidFill>
                  </a:tcPr>
                </a:tc>
              </a:tr>
              <a:tr h="759460">
                <a:tc>
                  <a:txBody>
                    <a:bodyPr/>
                    <a:lstStyle/>
                    <a:p>
                      <a:pPr algn="ctr" defTabSz="914400">
                        <a:lnSpc>
                          <a:spcPct val="90000"/>
                        </a:lnSpc>
                        <a:defRPr sz="1800"/>
                      </a:pPr>
                      <a:r>
                        <a:rPr sz="2400">
                          <a:latin typeface="Times New Roman" panose="02020603050405020304" charset="0"/>
                          <a:ea typeface="Times New Roman" panose="02020603050405020304" charset="0"/>
                          <a:cs typeface="Times New Roman" panose="02020603050405020304" charset="0"/>
                          <a:sym typeface="Times New Roman" panose="02020603050405020304" charset="0"/>
                        </a:rPr>
                        <a:t>Phones &amp; </a:t>
                      </a:r>
                      <a:endParaRPr sz="24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ctr" defTabSz="914400">
                        <a:lnSpc>
                          <a:spcPct val="90000"/>
                        </a:lnSpc>
                        <a:defRPr sz="1800"/>
                      </a:pPr>
                      <a:r>
                        <a:rPr sz="2400">
                          <a:latin typeface="Times New Roman" panose="02020603050405020304" charset="0"/>
                          <a:ea typeface="Times New Roman" panose="02020603050405020304" charset="0"/>
                          <a:cs typeface="Times New Roman" panose="02020603050405020304" charset="0"/>
                          <a:sym typeface="Times New Roman" panose="02020603050405020304" charset="0"/>
                        </a:rPr>
                        <a:t>Electronics </a:t>
                      </a:r>
                      <a:endParaRPr sz="24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8.70%</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5849EB">
                        <a:alpha val="10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-4.72%</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F5BFC4">
                        <a:alpha val="10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47.20%</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5849EB">
                        <a:alpha val="40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0.76%</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5849EB">
                        <a:alpha val="10000"/>
                      </a:srgbClr>
                    </a:solidFill>
                  </a:tcPr>
                </a:tc>
              </a:tr>
            </a:tbl>
          </a:graphicData>
        </a:graphic>
      </p:graphicFrame>
      <p:sp>
        <p:nvSpPr>
          <p:cNvPr id="610" name="近一年TikTok印尼市场各一级品类双月环比增速"/>
          <p:cNvSpPr txBox="1"/>
          <p:nvPr/>
        </p:nvSpPr>
        <p:spPr>
          <a:xfrm>
            <a:off x="3008598" y="11068476"/>
            <a:ext cx="8028940" cy="755015"/>
          </a:xfrm>
          <a:prstGeom prst="rect">
            <a:avLst/>
          </a:prstGeom>
          <a:ln w="12700">
            <a:miter lim="400000"/>
          </a:ln>
        </p:spPr>
        <p:txBody>
          <a:bodyPr wrap="none" lIns="8790" tIns="8790" rIns="8790" bIns="8790" anchor="ctr">
            <a:spAutoFit/>
          </a:bodyPr>
          <a:lstStyle>
            <a:lvl1pPr algn="ctr">
              <a:lnSpc>
                <a:spcPct val="100000"/>
              </a:lnSpc>
              <a:spcBef>
                <a:spcPts val="0"/>
              </a:spcBef>
              <a:defRPr sz="2800">
                <a:latin typeface="Source Han Sans CN Bold Bold"/>
                <a:ea typeface="Source Han Sans CN Bold Bold"/>
                <a:cs typeface="Source Han Sans CN Bold Bold"/>
                <a:sym typeface="Source Han Sans CN Bold Bold"/>
              </a:defRPr>
            </a:lvl1pPr>
          </a:lstStyle>
          <a:p>
            <a:pPr algn="ctr"/>
            <a:r>
              <a:rPr sz="2400">
                <a:latin typeface="Times New Roman" panose="02020603050405020304" charset="0"/>
                <a:ea typeface="Times New Roman" panose="02020603050405020304" charset="0"/>
                <a:cs typeface="Times New Roman" panose="02020603050405020304" charset="0"/>
              </a:rPr>
              <a:t>The bimonthly sequential growth rate of each first-level category </a:t>
            </a:r>
            <a:endParaRPr sz="2400">
              <a:latin typeface="Times New Roman" panose="02020603050405020304" charset="0"/>
              <a:ea typeface="Times New Roman" panose="02020603050405020304" charset="0"/>
              <a:cs typeface="Times New Roman" panose="02020603050405020304" charset="0"/>
            </a:endParaRPr>
          </a:p>
          <a:p>
            <a:pPr algn="ctr"/>
            <a:r>
              <a:rPr sz="2400">
                <a:latin typeface="Times New Roman" panose="02020603050405020304" charset="0"/>
                <a:ea typeface="Times New Roman" panose="02020603050405020304" charset="0"/>
                <a:cs typeface="Times New Roman" panose="02020603050405020304" charset="0"/>
              </a:rPr>
              <a:t>in the TikTok Indonesian market in recent year</a:t>
            </a:r>
            <a:endParaRPr sz="2400">
              <a:latin typeface="Times New Roman" panose="02020603050405020304" charset="0"/>
              <a:ea typeface="Times New Roman" panose="02020603050405020304" charset="0"/>
              <a:cs typeface="Times New Roman" panose="02020603050405020304" charset="0"/>
            </a:endParaRPr>
          </a:p>
        </p:txBody>
      </p:sp>
      <p:sp>
        <p:nvSpPr>
          <p:cNvPr id="611" name="矩形"/>
          <p:cNvSpPr/>
          <p:nvPr/>
        </p:nvSpPr>
        <p:spPr>
          <a:xfrm>
            <a:off x="1277620" y="10839450"/>
            <a:ext cx="10779760" cy="6741160"/>
          </a:xfrm>
          <a:prstGeom prst="rect">
            <a:avLst/>
          </a:prstGeom>
          <a:ln>
            <a:solidFill>
              <a:srgbClr val="000000"/>
            </a:solidFill>
            <a:miter lim="400000"/>
          </a:ln>
        </p:spPr>
        <p:txBody>
          <a:bodyPr lIns="8790" tIns="8790" rIns="8790" bIns="8790" anchor="ct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48" name="文本框 47"/>
          <p:cNvSpPr txBox="1"/>
          <p:nvPr>
            <p:custDataLst>
              <p:tags r:id="rId3"/>
            </p:custDataLst>
          </p:nvPr>
        </p:nvSpPr>
        <p:spPr>
          <a:xfrm>
            <a:off x="2693035" y="17968595"/>
            <a:ext cx="2182495" cy="3365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8790" tIns="8790" rIns="8790" bIns="8790" numCol="1" spcCol="38100" rtlCol="0" anchor="ctr" forceAA="0">
            <a:noAutofit/>
          </a:bodyPr>
          <a:p>
            <a:pPr marL="0" marR="0" indent="0" algn="l" defTabSz="3352800" rtl="0" fontAlgn="auto" latinLnBrk="0" hangingPunct="0">
              <a:lnSpc>
                <a:spcPct val="90000"/>
              </a:lnSpc>
              <a:spcBef>
                <a:spcPts val="6100"/>
              </a:spcBef>
              <a:spcAft>
                <a:spcPts val="0"/>
              </a:spcAft>
              <a:buClrTx/>
              <a:buSzTx/>
              <a:buFontTx/>
              <a:buNone/>
            </a:pPr>
            <a:r>
              <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rPr>
              <a:t>https://echotik.ai</a:t>
            </a:r>
            <a:endPar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endParaRPr>
          </a:p>
        </p:txBody>
      </p:sp>
      <p:sp>
        <p:nvSpPr>
          <p:cNvPr id="174" name="Freeform 8"/>
          <p:cNvSpPr/>
          <p:nvPr>
            <p:custDataLst>
              <p:tags r:id="rId4"/>
            </p:custDataLst>
          </p:nvPr>
        </p:nvSpPr>
        <p:spPr>
          <a:xfrm>
            <a:off x="941705" y="17797145"/>
            <a:ext cx="1655445" cy="672465"/>
          </a:xfrm>
          <a:prstGeom prst="rect">
            <a:avLst/>
          </a:prstGeom>
          <a:blipFill>
            <a:blip r:embed="rId5"/>
            <a:stretch>
              <a:fillRect/>
            </a:stretch>
          </a:blipFill>
          <a:ln w="12700">
            <a:miter lim="400000"/>
          </a:ln>
        </p:spPr>
        <p:txBody>
          <a:bodyPr lIns="0" tIns="0" rIns="0" bIns="0"/>
          <a:p>
            <a:pPr defTabSz="1219200">
              <a:lnSpc>
                <a:spcPct val="100000"/>
              </a:lnSpc>
              <a:spcBef>
                <a:spcPts val="0"/>
              </a:spcBef>
              <a:defRPr sz="2400">
                <a:latin typeface="Calibri" panose="020F0502020204030204"/>
                <a:ea typeface="Calibri" panose="020F0502020204030204"/>
                <a:cs typeface="Calibri" panose="020F0502020204030204"/>
                <a:sym typeface="Calibri" panose="020F0502020204030204"/>
              </a:defRPr>
            </a:pPr>
            <a:endParaRPr>
              <a:latin typeface="Arial Rounded MT Bold" panose="020F0704030504030204" charset="0"/>
              <a:ea typeface="Arial Rounded MT Bold" panose="020F0704030504030204" charset="0"/>
              <a:cs typeface="Arial Rounded MT Bold" panose="020F0704030504030204" charset="0"/>
              <a:sym typeface="Arial Rounded MT Bold" panose="020F0704030504030204" charset="0"/>
            </a:endParaRP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3" name="二维柱形图"/>
          <p:cNvGraphicFramePr/>
          <p:nvPr/>
        </p:nvGraphicFramePr>
        <p:xfrm>
          <a:off x="1786147" y="5119527"/>
          <a:ext cx="9902171" cy="5173989"/>
        </p:xfrm>
        <a:graphic>
          <a:graphicData uri="http://schemas.openxmlformats.org/drawingml/2006/chart">
            <c:chart xmlns:c="http://schemas.openxmlformats.org/drawingml/2006/chart" xmlns:r="http://schemas.openxmlformats.org/officeDocument/2006/relationships" r:id="rId1"/>
          </a:graphicData>
        </a:graphic>
      </p:graphicFrame>
      <p:sp>
        <p:nvSpPr>
          <p:cNvPr id="614" name="印尼消费者最偏好护肤品，主要看重防晒、保湿功效"/>
          <p:cNvSpPr txBox="1"/>
          <p:nvPr/>
        </p:nvSpPr>
        <p:spPr>
          <a:xfrm>
            <a:off x="1277620" y="607060"/>
            <a:ext cx="11784330" cy="1493520"/>
          </a:xfrm>
          <a:prstGeom prst="rect">
            <a:avLst/>
          </a:prstGeom>
          <a:ln w="12700">
            <a:miter lim="400000"/>
          </a:ln>
        </p:spPr>
        <p:txBody>
          <a:bodyPr wrap="square" lIns="8790" tIns="8790" rIns="8790" bIns="8790">
            <a:spAutoFit/>
          </a:bodyPr>
          <a:lstStyle>
            <a:lvl1pPr>
              <a:lnSpc>
                <a:spcPct val="100000"/>
              </a:lnSpc>
              <a:spcBef>
                <a:spcPts val="0"/>
              </a:spcBef>
              <a:defRPr sz="3200">
                <a:latin typeface="Source Han Sans CN Bold Bold"/>
                <a:ea typeface="Source Han Sans CN Bold Bold"/>
                <a:cs typeface="Source Han Sans CN Bold Bold"/>
                <a:sym typeface="Source Han Sans CN Bold Bold"/>
              </a:defRPr>
            </a:lvl1pPr>
          </a:lstStyle>
          <a:p>
            <a:pPr algn="l"/>
            <a:r>
              <a:rPr b="1">
                <a:solidFill>
                  <a:srgbClr val="625AE3"/>
                </a:solidFill>
                <a:latin typeface="Times New Roman" panose="02020603050405020304" charset="0"/>
                <a:ea typeface="Times New Roman" panose="02020603050405020304" charset="0"/>
              </a:rPr>
              <a:t>Indonesian consumers have the greatest preference for skin care</a:t>
            </a:r>
            <a:endParaRPr b="1">
              <a:solidFill>
                <a:srgbClr val="625AE3"/>
              </a:solidFill>
              <a:latin typeface="Times New Roman" panose="02020603050405020304" charset="0"/>
              <a:ea typeface="Times New Roman" panose="02020603050405020304" charset="0"/>
            </a:endParaRPr>
          </a:p>
          <a:p>
            <a:pPr algn="l"/>
            <a:r>
              <a:rPr b="1">
                <a:solidFill>
                  <a:srgbClr val="625AE3"/>
                </a:solidFill>
                <a:latin typeface="Times New Roman" panose="02020603050405020304" charset="0"/>
                <a:ea typeface="Times New Roman" panose="02020603050405020304" charset="0"/>
              </a:rPr>
              <a:t> products, mainly emphasizing sun protection and moisturizing effects.</a:t>
            </a:r>
            <a:endParaRPr b="1">
              <a:solidFill>
                <a:srgbClr val="625AE3"/>
              </a:solidFill>
              <a:latin typeface="Times New Roman" panose="02020603050405020304" charset="0"/>
              <a:ea typeface="Times New Roman" panose="02020603050405020304" charset="0"/>
            </a:endParaRPr>
          </a:p>
        </p:txBody>
      </p:sp>
      <p:sp>
        <p:nvSpPr>
          <p:cNvPr id="615" name="在美妆个护二级品类中，印尼消费者最偏好护肤品、化妆和香水，二者GMV占比约74%；…"/>
          <p:cNvSpPr txBox="1"/>
          <p:nvPr/>
        </p:nvSpPr>
        <p:spPr>
          <a:xfrm>
            <a:off x="1277449" y="2100636"/>
            <a:ext cx="10788992" cy="2045970"/>
          </a:xfrm>
          <a:prstGeom prst="rect">
            <a:avLst/>
          </a:prstGeom>
          <a:ln w="12700">
            <a:miter lim="400000"/>
          </a:ln>
        </p:spPr>
        <p:txBody>
          <a:bodyPr lIns="8790" tIns="8790" rIns="8790" bIns="8790">
            <a:spAutoFit/>
          </a:bodyPr>
          <a:lstStyle/>
          <a:p>
            <a:pPr>
              <a:lnSpc>
                <a:spcPct val="11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Among the second-level categories of Beauty &amp; Personal Care, Indonesian consumers have the greatest preference for skin care products, makeup, and perfume, and the GMV ratio of the two accounts for about 74%;</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1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For skin care products, Indonesian consumers value the sun protection effect the most, and for cosmetics, they value the waterproof effect the most.</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616" name="矩形"/>
          <p:cNvSpPr/>
          <p:nvPr/>
        </p:nvSpPr>
        <p:spPr>
          <a:xfrm>
            <a:off x="1277767" y="4139353"/>
            <a:ext cx="10779466" cy="6295760"/>
          </a:xfrm>
          <a:prstGeom prst="rect">
            <a:avLst/>
          </a:prstGeom>
          <a:ln>
            <a:solidFill>
              <a:srgbClr val="000000"/>
            </a:solidFill>
            <a:miter lim="400000"/>
          </a:ln>
        </p:spPr>
        <p:txBody>
          <a:bodyPr lIns="8790" tIns="8790" rIns="8790" bIns="8790" anchor="ct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617" name="印尼市场美妆个护二级品类GMV分布"/>
          <p:cNvSpPr txBox="1"/>
          <p:nvPr/>
        </p:nvSpPr>
        <p:spPr>
          <a:xfrm>
            <a:off x="3549777" y="4179260"/>
            <a:ext cx="6396990" cy="755015"/>
          </a:xfrm>
          <a:prstGeom prst="rect">
            <a:avLst/>
          </a:prstGeom>
          <a:ln w="12700">
            <a:miter lim="400000"/>
          </a:ln>
        </p:spPr>
        <p:txBody>
          <a:bodyPr wrap="none" lIns="8790" tIns="8790" rIns="8790" bIns="8790" anchor="ctr">
            <a:spAutoFit/>
          </a:bodyPr>
          <a:lstStyle>
            <a:lvl1pPr algn="ctr">
              <a:lnSpc>
                <a:spcPct val="100000"/>
              </a:lnSpc>
              <a:spcBef>
                <a:spcPts val="0"/>
              </a:spcBef>
              <a:defRPr sz="2800">
                <a:latin typeface="Source Han Sans CN Bold Bold"/>
                <a:ea typeface="Source Han Sans CN Bold Bold"/>
                <a:cs typeface="Source Han Sans CN Bold Bold"/>
                <a:sym typeface="Source Han Sans CN Bold Bold"/>
              </a:defRPr>
            </a:lvl1pPr>
          </a:lstStyle>
          <a:p>
            <a:pPr algn="ctr"/>
            <a:r>
              <a:rPr sz="2400">
                <a:latin typeface="Times New Roman" panose="02020603050405020304" charset="0"/>
                <a:ea typeface="Times New Roman" panose="02020603050405020304" charset="0"/>
                <a:cs typeface="Times New Roman" panose="02020603050405020304" charset="0"/>
              </a:rPr>
              <a:t>GMV distribution of the second-level category </a:t>
            </a:r>
            <a:endParaRPr sz="2400">
              <a:latin typeface="Times New Roman" panose="02020603050405020304" charset="0"/>
              <a:ea typeface="Times New Roman" panose="02020603050405020304" charset="0"/>
              <a:cs typeface="Times New Roman" panose="02020603050405020304" charset="0"/>
            </a:endParaRPr>
          </a:p>
          <a:p>
            <a:pPr algn="ctr"/>
            <a:r>
              <a:rPr sz="2400">
                <a:latin typeface="Times New Roman" panose="02020603050405020304" charset="0"/>
                <a:ea typeface="Times New Roman" panose="02020603050405020304" charset="0"/>
                <a:cs typeface="Times New Roman" panose="02020603050405020304" charset="0"/>
              </a:rPr>
              <a:t>of Beauty &amp; Personal Care in the Indonesian market</a:t>
            </a:r>
            <a:endParaRPr sz="2400">
              <a:latin typeface="Times New Roman" panose="02020603050405020304" charset="0"/>
              <a:ea typeface="Times New Roman" panose="02020603050405020304" charset="0"/>
              <a:cs typeface="Times New Roman" panose="02020603050405020304" charset="0"/>
            </a:endParaRPr>
          </a:p>
        </p:txBody>
      </p:sp>
      <p:sp>
        <p:nvSpPr>
          <p:cNvPr id="618" name="矩形"/>
          <p:cNvSpPr/>
          <p:nvPr/>
        </p:nvSpPr>
        <p:spPr>
          <a:xfrm>
            <a:off x="1277767" y="10839222"/>
            <a:ext cx="10779466" cy="6295760"/>
          </a:xfrm>
          <a:prstGeom prst="rect">
            <a:avLst/>
          </a:prstGeom>
          <a:ln>
            <a:solidFill>
              <a:srgbClr val="000000"/>
            </a:solidFill>
            <a:miter lim="400000"/>
          </a:ln>
        </p:spPr>
        <p:txBody>
          <a:bodyPr lIns="8790" tIns="8790" rIns="8790" bIns="8790" anchor="ct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619" name="矩形"/>
          <p:cNvSpPr/>
          <p:nvPr/>
        </p:nvSpPr>
        <p:spPr>
          <a:xfrm>
            <a:off x="1680152" y="12219873"/>
            <a:ext cx="4907521" cy="4142445"/>
          </a:xfrm>
          <a:prstGeom prst="rect">
            <a:avLst/>
          </a:prstGeom>
          <a:ln w="25400">
            <a:solidFill>
              <a:srgbClr val="6559E9"/>
            </a:solidFill>
            <a:miter lim="400000"/>
          </a:ln>
        </p:spPr>
        <p:txBody>
          <a:bodyPr lIns="8790" tIns="8790" rIns="8790" bIns="8790" anchor="ct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620" name="护肤品"/>
          <p:cNvSpPr/>
          <p:nvPr/>
        </p:nvSpPr>
        <p:spPr>
          <a:xfrm>
            <a:off x="2692740" y="11884727"/>
            <a:ext cx="2950979" cy="714126"/>
          </a:xfrm>
          <a:prstGeom prst="rect">
            <a:avLst/>
          </a:prstGeom>
          <a:solidFill>
            <a:srgbClr val="6559E9"/>
          </a:solidFill>
          <a:ln w="12700">
            <a:miter lim="400000"/>
          </a:ln>
        </p:spPr>
        <p:txBody>
          <a:bodyPr lIns="0" tIns="0" rIns="0" bIns="0" anchor="b" anchorCtr="0"/>
          <a:lstStyle>
            <a:lvl1pPr algn="ctr" defTabSz="1134745">
              <a:lnSpc>
                <a:spcPct val="60000"/>
              </a:lnSpc>
              <a:spcBef>
                <a:spcPts val="0"/>
              </a:spcBef>
              <a:defRPr sz="24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Skincare</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623" name="矩形"/>
          <p:cNvSpPr/>
          <p:nvPr/>
        </p:nvSpPr>
        <p:spPr>
          <a:xfrm>
            <a:off x="6886792" y="12219873"/>
            <a:ext cx="4907522" cy="4142445"/>
          </a:xfrm>
          <a:prstGeom prst="rect">
            <a:avLst/>
          </a:prstGeom>
          <a:ln w="25400">
            <a:solidFill>
              <a:srgbClr val="6559E9"/>
            </a:solidFill>
            <a:miter lim="400000"/>
          </a:ln>
        </p:spPr>
        <p:txBody>
          <a:bodyPr lIns="8790" tIns="8790" rIns="8790" bIns="8790" anchor="ct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624" name="化妆和香水"/>
          <p:cNvSpPr/>
          <p:nvPr/>
        </p:nvSpPr>
        <p:spPr>
          <a:xfrm>
            <a:off x="7865063" y="11884727"/>
            <a:ext cx="2950979" cy="714126"/>
          </a:xfrm>
          <a:prstGeom prst="rect">
            <a:avLst/>
          </a:prstGeom>
          <a:solidFill>
            <a:srgbClr val="6559E9"/>
          </a:solidFill>
          <a:ln w="12700">
            <a:miter lim="400000"/>
          </a:ln>
        </p:spPr>
        <p:txBody>
          <a:bodyPr lIns="0" tIns="0" rIns="0" bIns="0" anchor="b" anchorCtr="0"/>
          <a:lstStyle>
            <a:lvl1pPr algn="ctr" defTabSz="1134745">
              <a:lnSpc>
                <a:spcPct val="60000"/>
              </a:lnSpc>
              <a:spcBef>
                <a:spcPts val="0"/>
              </a:spcBef>
              <a:defRPr sz="24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Makeup &amp; Perfume</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48" name="文本框 47"/>
          <p:cNvSpPr txBox="1"/>
          <p:nvPr>
            <p:custDataLst>
              <p:tags r:id="rId2"/>
            </p:custDataLst>
          </p:nvPr>
        </p:nvSpPr>
        <p:spPr>
          <a:xfrm>
            <a:off x="2693035" y="17968595"/>
            <a:ext cx="2182495" cy="3365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8790" tIns="8790" rIns="8790" bIns="8790" numCol="1" spcCol="38100" rtlCol="0" anchor="ctr" forceAA="0">
            <a:noAutofit/>
          </a:bodyPr>
          <a:p>
            <a:pPr marL="0" marR="0" indent="0" algn="l" defTabSz="3352800" rtl="0" fontAlgn="auto" latinLnBrk="0" hangingPunct="0">
              <a:lnSpc>
                <a:spcPct val="90000"/>
              </a:lnSpc>
              <a:spcBef>
                <a:spcPts val="6100"/>
              </a:spcBef>
              <a:spcAft>
                <a:spcPts val="0"/>
              </a:spcAft>
              <a:buClrTx/>
              <a:buSzTx/>
              <a:buFontTx/>
              <a:buNone/>
            </a:pPr>
            <a:r>
              <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rPr>
              <a:t>https://echotik.ai</a:t>
            </a:r>
            <a:endPar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endParaRPr>
          </a:p>
        </p:txBody>
      </p:sp>
      <p:sp>
        <p:nvSpPr>
          <p:cNvPr id="174" name="Freeform 8"/>
          <p:cNvSpPr/>
          <p:nvPr>
            <p:custDataLst>
              <p:tags r:id="rId3"/>
            </p:custDataLst>
          </p:nvPr>
        </p:nvSpPr>
        <p:spPr>
          <a:xfrm>
            <a:off x="941705" y="17797145"/>
            <a:ext cx="1655445" cy="672465"/>
          </a:xfrm>
          <a:prstGeom prst="rect">
            <a:avLst/>
          </a:prstGeom>
          <a:blipFill>
            <a:blip r:embed="rId4"/>
            <a:stretch>
              <a:fillRect/>
            </a:stretch>
          </a:blipFill>
          <a:ln w="12700">
            <a:miter lim="400000"/>
          </a:ln>
        </p:spPr>
        <p:txBody>
          <a:bodyPr lIns="0" tIns="0" rIns="0" bIns="0"/>
          <a:p>
            <a:pPr defTabSz="1219200">
              <a:lnSpc>
                <a:spcPct val="100000"/>
              </a:lnSpc>
              <a:spcBef>
                <a:spcPts val="0"/>
              </a:spcBef>
              <a:defRPr sz="2400">
                <a:latin typeface="Calibri" panose="020F0502020204030204"/>
                <a:ea typeface="Calibri" panose="020F0502020204030204"/>
                <a:cs typeface="Calibri" panose="020F0502020204030204"/>
                <a:sym typeface="Calibri" panose="020F0502020204030204"/>
              </a:defRPr>
            </a:pPr>
            <a:endParaRPr>
              <a:latin typeface="Arial Rounded MT Bold" panose="020F0704030504030204" charset="0"/>
              <a:ea typeface="Arial Rounded MT Bold" panose="020F0704030504030204" charset="0"/>
              <a:cs typeface="Arial Rounded MT Bold" panose="020F0704030504030204" charset="0"/>
              <a:sym typeface="Arial Rounded MT Bold" panose="020F0704030504030204" charset="0"/>
            </a:endParaRPr>
          </a:p>
        </p:txBody>
      </p:sp>
      <p:pic>
        <p:nvPicPr>
          <p:cNvPr id="2" name="图片 1"/>
          <p:cNvPicPr>
            <a:picLocks noChangeAspect="1"/>
          </p:cNvPicPr>
          <p:nvPr>
            <p:custDataLst>
              <p:tags r:id="rId5"/>
            </p:custDataLst>
          </p:nvPr>
        </p:nvPicPr>
        <p:blipFill>
          <a:blip r:embed="rId6"/>
          <a:stretch>
            <a:fillRect/>
          </a:stretch>
        </p:blipFill>
        <p:spPr>
          <a:xfrm>
            <a:off x="2113915" y="13073380"/>
            <a:ext cx="4109085" cy="2653665"/>
          </a:xfrm>
          <a:prstGeom prst="rect">
            <a:avLst/>
          </a:prstGeom>
        </p:spPr>
      </p:pic>
      <p:pic>
        <p:nvPicPr>
          <p:cNvPr id="3" name="图片 2"/>
          <p:cNvPicPr>
            <a:picLocks noChangeAspect="1"/>
          </p:cNvPicPr>
          <p:nvPr>
            <p:custDataLst>
              <p:tags r:id="rId7"/>
            </p:custDataLst>
          </p:nvPr>
        </p:nvPicPr>
        <p:blipFill>
          <a:blip r:embed="rId8"/>
          <a:stretch>
            <a:fillRect/>
          </a:stretch>
        </p:blipFill>
        <p:spPr>
          <a:xfrm>
            <a:off x="7309485" y="13073380"/>
            <a:ext cx="3744595" cy="2449830"/>
          </a:xfrm>
          <a:prstGeom prst="rect">
            <a:avLst/>
          </a:prstGeom>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6" name="表格 2"/>
          <p:cNvGraphicFramePr/>
          <p:nvPr/>
        </p:nvGraphicFramePr>
        <p:xfrm>
          <a:off x="1888320" y="6889386"/>
          <a:ext cx="9558355" cy="10405352"/>
        </p:xfrm>
        <a:graphic>
          <a:graphicData uri="http://schemas.openxmlformats.org/drawingml/2006/table">
            <a:tbl>
              <a:tblPr>
                <a:tableStyleId>{4C3C2611-4C71-4FC5-86AE-919BDF0F9419}</a:tableStyleId>
              </a:tblPr>
              <a:tblGrid>
                <a:gridCol w="2032000"/>
                <a:gridCol w="1505271"/>
                <a:gridCol w="1505271"/>
                <a:gridCol w="1505271"/>
                <a:gridCol w="1505271"/>
                <a:gridCol w="1505271"/>
              </a:tblGrid>
              <a:tr h="1223032">
                <a:tc>
                  <a:txBody>
                    <a:bodyPr/>
                    <a:lstStyle/>
                    <a:p>
                      <a:pPr algn="ctr" defTabSz="914400">
                        <a:lnSpc>
                          <a:spcPct val="80000"/>
                        </a:lnSpc>
                        <a:defRPr sz="1800"/>
                      </a:pPr>
                      <a:r>
                        <a:rPr lang="en-US"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rPr>
                        <a:t>Name</a:t>
                      </a:r>
                      <a:endParaRPr lang="en-US"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50800">
                      <a:solidFill>
                        <a:srgbClr val="6559E9"/>
                      </a:solidFill>
                      <a:miter lim="400000"/>
                    </a:lnT>
                    <a:lnB w="12700">
                      <a:solidFill>
                        <a:srgbClr val="6559E9">
                          <a:alpha val="50000"/>
                        </a:srgbClr>
                      </a:solidFill>
                      <a:miter lim="400000"/>
                    </a:lnB>
                    <a:solidFill>
                      <a:srgbClr val="6559EA">
                        <a:alpha val="30000"/>
                      </a:srgbClr>
                    </a:solidFill>
                  </a:tcPr>
                </a:tc>
                <a:tc>
                  <a:txBody>
                    <a:bodyPr/>
                    <a:lstStyle/>
                    <a:p>
                      <a:pPr algn="ctr" defTabSz="914400">
                        <a:lnSpc>
                          <a:spcPct val="80000"/>
                        </a:lnSpc>
                        <a:defRPr sz="1800"/>
                      </a:pPr>
                      <a:r>
                        <a:rPr lang="en-US"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Type</a:t>
                      </a:r>
                      <a:endParaRPr lang="en-US"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50800">
                      <a:solidFill>
                        <a:srgbClr val="6559E9"/>
                      </a:solidFill>
                      <a:miter lim="400000"/>
                    </a:lnT>
                    <a:lnB w="12700">
                      <a:solidFill>
                        <a:srgbClr val="6559E9">
                          <a:alpha val="50000"/>
                        </a:srgbClr>
                      </a:solidFill>
                      <a:miter lim="400000"/>
                    </a:lnB>
                    <a:solidFill>
                      <a:srgbClr val="6559EA">
                        <a:alpha val="30000"/>
                      </a:srgbClr>
                    </a:solidFill>
                  </a:tcPr>
                </a:tc>
                <a:tc>
                  <a:txBody>
                    <a:bodyPr/>
                    <a:lstStyle/>
                    <a:p>
                      <a:pPr algn="ctr" defTabSz="914400">
                        <a:lnSpc>
                          <a:spcPct val="80000"/>
                        </a:lnSpc>
                        <a:defRPr sz="1800"/>
                      </a:pPr>
                      <a:r>
                        <a:rPr lang="en-US"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rPr>
                        <a:t>Number of products</a:t>
                      </a:r>
                      <a:endParaRPr lang="en-US"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50800">
                      <a:solidFill>
                        <a:srgbClr val="6559E9"/>
                      </a:solidFill>
                      <a:miter lim="400000"/>
                    </a:lnT>
                    <a:lnB w="12700">
                      <a:solidFill>
                        <a:srgbClr val="6559E9">
                          <a:alpha val="50000"/>
                        </a:srgbClr>
                      </a:solidFill>
                      <a:miter lim="400000"/>
                    </a:lnB>
                    <a:solidFill>
                      <a:srgbClr val="6559EA">
                        <a:alpha val="30000"/>
                      </a:srgbClr>
                    </a:solidFill>
                  </a:tcPr>
                </a:tc>
                <a:tc>
                  <a:txBody>
                    <a:bodyPr/>
                    <a:lstStyle/>
                    <a:p>
                      <a:pPr algn="ctr" defTabSz="914400">
                        <a:lnSpc>
                          <a:spcPct val="80000"/>
                        </a:lnSpc>
                        <a:defRPr sz="1800"/>
                      </a:pPr>
                      <a:r>
                        <a:rPr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Sales volume (thousand pieces)</a:t>
                      </a:r>
                      <a:endParaRPr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50800">
                      <a:solidFill>
                        <a:srgbClr val="6559E9"/>
                      </a:solidFill>
                      <a:miter lim="400000"/>
                    </a:lnT>
                    <a:lnB w="12700">
                      <a:solidFill>
                        <a:srgbClr val="6559E9">
                          <a:alpha val="50000"/>
                        </a:srgbClr>
                      </a:solidFill>
                      <a:miter lim="400000"/>
                    </a:lnB>
                    <a:solidFill>
                      <a:srgbClr val="6559EA">
                        <a:alpha val="30000"/>
                      </a:srgbClr>
                    </a:solidFill>
                  </a:tcPr>
                </a:tc>
                <a:tc>
                  <a:txBody>
                    <a:bodyPr/>
                    <a:lstStyle/>
                    <a:p>
                      <a:pPr algn="ctr" defTabSz="914400">
                        <a:lnSpc>
                          <a:spcPct val="80000"/>
                        </a:lnSpc>
                        <a:defRPr sz="1800"/>
                      </a:pPr>
                      <a:r>
                        <a:rPr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rPr>
                        <a:t>GMV
（</a:t>
                      </a:r>
                      <a:r>
                        <a:rPr lang="en-US"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t>
                      </a:r>
                      <a:r>
                        <a:rPr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t>
                      </a:r>
                      <a:endParaRPr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50800">
                      <a:solidFill>
                        <a:srgbClr val="6559E9"/>
                      </a:solidFill>
                      <a:miter lim="400000"/>
                    </a:lnT>
                    <a:lnB w="12700">
                      <a:solidFill>
                        <a:srgbClr val="6559E9">
                          <a:alpha val="50000"/>
                        </a:srgbClr>
                      </a:solidFill>
                      <a:miter lim="400000"/>
                    </a:lnB>
                    <a:solidFill>
                      <a:srgbClr val="6559EA">
                        <a:alpha val="30000"/>
                      </a:srgbClr>
                    </a:solidFill>
                  </a:tcPr>
                </a:tc>
                <a:tc>
                  <a:txBody>
                    <a:bodyPr/>
                    <a:lstStyle/>
                    <a:p>
                      <a:pPr algn="ctr" defTabSz="914400">
                        <a:lnSpc>
                          <a:spcPct val="80000"/>
                        </a:lnSpc>
                        <a:defRPr sz="1800"/>
                      </a:pPr>
                      <a:r>
                        <a:rPr sz="18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rPr>
                        <a:t>Proportion of Beauty &amp; Personal Care in the total store sales</a:t>
                      </a:r>
                      <a:endParaRPr sz="18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50800">
                      <a:solidFill>
                        <a:srgbClr val="6559E9"/>
                      </a:solidFill>
                      <a:miter lim="400000"/>
                    </a:lnT>
                    <a:lnB w="12700">
                      <a:solidFill>
                        <a:srgbClr val="6559E9">
                          <a:alpha val="50000"/>
                        </a:srgbClr>
                      </a:solidFill>
                      <a:miter lim="400000"/>
                    </a:lnB>
                    <a:solidFill>
                      <a:srgbClr val="6559EA">
                        <a:alpha val="30000"/>
                      </a:srgbClr>
                    </a:solidFill>
                  </a:tcPr>
                </a:tc>
              </a:tr>
              <a:tr h="918232">
                <a:tc>
                  <a:txBody>
                    <a:bodyPr/>
                    <a:lstStyle/>
                    <a:p>
                      <a:pPr algn="ctr" defTabSz="914400">
                        <a:lnSpc>
                          <a:spcPct val="80000"/>
                        </a:lnSpc>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ownerdavienaskincare</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lang="en-US"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Local</a:t>
                      </a:r>
                      <a:endParaRPr lang="en-US"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78</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202.23</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rPr>
                        <a:t>7.80M</a:t>
                      </a:r>
                      <a:endParaRPr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89.66%</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918232">
                <a:tc>
                  <a:txBody>
                    <a:bodyPr/>
                    <a:lstStyle/>
                    <a:p>
                      <a:pPr algn="ctr" defTabSz="914400">
                        <a:lnSpc>
                          <a:spcPct val="80000"/>
                        </a:lnSpc>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Glafidsya Skincare</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lang="en-US"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Local</a:t>
                      </a:r>
                      <a:endParaRPr lang="en-US"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363</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51.77</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rPr>
                        <a:t>7.16M</a:t>
                      </a:r>
                      <a:endParaRPr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6459E9"/>
                          </a:solidFill>
                          <a:latin typeface="Times New Roman" panose="02020603050405020304" charset="0"/>
                          <a:ea typeface="Times New Roman" panose="02020603050405020304" charset="0"/>
                          <a:cs typeface="Times New Roman" panose="02020603050405020304" charset="0"/>
                          <a:sym typeface="Times New Roman" panose="02020603050405020304" charset="0"/>
                        </a:rPr>
                        <a:t>38.56%</a:t>
                      </a:r>
                      <a:endParaRPr sz="2300">
                        <a:solidFill>
                          <a:srgbClr val="6459E9"/>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918232">
                <a:tc>
                  <a:txBody>
                    <a:bodyPr/>
                    <a:lstStyle/>
                    <a:p>
                      <a:pPr algn="ctr" defTabSz="914400">
                        <a:lnSpc>
                          <a:spcPct val="80000"/>
                        </a:lnSpc>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ELFORMULA ID</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lang="en-US"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Local</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15</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216.19</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1.99M</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100.00%</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918232">
                <a:tc>
                  <a:txBody>
                    <a:bodyPr/>
                    <a:lstStyle/>
                    <a:p>
                      <a:pPr algn="ctr" defTabSz="914400">
                        <a:lnSpc>
                          <a:spcPct val="80000"/>
                        </a:lnSpc>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Bella Shofie Dabe</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lang="en-US"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Local</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179</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112.18</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1.53M</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6459E9"/>
                          </a:solidFill>
                          <a:latin typeface="Times New Roman" panose="02020603050405020304" charset="0"/>
                          <a:ea typeface="Times New Roman" panose="02020603050405020304" charset="0"/>
                          <a:cs typeface="Times New Roman" panose="02020603050405020304" charset="0"/>
                          <a:sym typeface="Times New Roman" panose="02020603050405020304" charset="0"/>
                        </a:rPr>
                        <a:t>58.13%</a:t>
                      </a:r>
                      <a:endParaRPr sz="2300">
                        <a:solidFill>
                          <a:srgbClr val="6459E9"/>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918232">
                <a:tc>
                  <a:txBody>
                    <a:bodyPr/>
                    <a:lstStyle/>
                    <a:p>
                      <a:pPr algn="ctr" defTabSz="914400">
                        <a:lnSpc>
                          <a:spcPct val="80000"/>
                        </a:lnSpc>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SSSKIN ID</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lang="en-US"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Local</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122</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43.26</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1.52M</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6459E9"/>
                          </a:solidFill>
                          <a:latin typeface="Times New Roman" panose="02020603050405020304" charset="0"/>
                          <a:ea typeface="Times New Roman" panose="02020603050405020304" charset="0"/>
                          <a:cs typeface="Times New Roman" panose="02020603050405020304" charset="0"/>
                          <a:sym typeface="Times New Roman" panose="02020603050405020304" charset="0"/>
                        </a:rPr>
                        <a:t>38.23%</a:t>
                      </a:r>
                      <a:endParaRPr sz="2300">
                        <a:solidFill>
                          <a:srgbClr val="6459E9"/>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918232">
                <a:tc>
                  <a:txBody>
                    <a:bodyPr/>
                    <a:lstStyle/>
                    <a:p>
                      <a:pPr algn="ctr" defTabSz="914400">
                        <a:lnSpc>
                          <a:spcPct val="80000"/>
                        </a:lnSpc>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H&amp;H Skincare</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lang="en-US"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Local</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355</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62.47</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1.29M</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80.14%</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918232">
                <a:tc>
                  <a:txBody>
                    <a:bodyPr/>
                    <a:lstStyle/>
                    <a:p>
                      <a:pPr algn="ctr" defTabSz="914400">
                        <a:lnSpc>
                          <a:spcPct val="80000"/>
                        </a:lnSpc>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The Originote</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lang="en-US"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Local</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55</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380.29</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1.12M</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100.00%</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918232">
                <a:tc>
                  <a:txBody>
                    <a:bodyPr/>
                    <a:lstStyle/>
                    <a:p>
                      <a:pPr algn="ctr" defTabSz="914400">
                        <a:lnSpc>
                          <a:spcPct val="80000"/>
                        </a:lnSpc>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ONLYOU Store</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lang="en-US"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Local</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98</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140.52</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940.74k</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87.04%</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918232">
                <a:tc>
                  <a:txBody>
                    <a:bodyPr/>
                    <a:lstStyle/>
                    <a:p>
                      <a:pPr algn="ctr" defTabSz="914400">
                        <a:lnSpc>
                          <a:spcPct val="80000"/>
                        </a:lnSpc>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Maybelline Indonesia</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lang="en-US"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Local</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95</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124.55</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915.00k</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90.06%</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918232">
                <a:tc>
                  <a:txBody>
                    <a:bodyPr/>
                    <a:lstStyle/>
                    <a:p>
                      <a:pPr algn="ctr" defTabSz="914400">
                        <a:lnSpc>
                          <a:spcPct val="80000"/>
                        </a:lnSpc>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facetologystore</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50800">
                      <a:solidFill>
                        <a:srgbClr val="6559E9"/>
                      </a:solidFill>
                      <a:miter lim="400000"/>
                    </a:lnB>
                  </a:tcPr>
                </a:tc>
                <a:tc>
                  <a:txBody>
                    <a:bodyPr/>
                    <a:lstStyle/>
                    <a:p>
                      <a:pPr algn="ctr" defTabSz="914400">
                        <a:defRPr sz="1800"/>
                      </a:pPr>
                      <a:r>
                        <a:rPr lang="en-US"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Local</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50800">
                      <a:solidFill>
                        <a:srgbClr val="6559E9"/>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36</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50800">
                      <a:solidFill>
                        <a:srgbClr val="6559E9"/>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151.00</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50800">
                      <a:solidFill>
                        <a:srgbClr val="6559E9"/>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888.46k</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50800">
                      <a:solidFill>
                        <a:srgbClr val="6559E9"/>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84.27%</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50800">
                      <a:solidFill>
                        <a:srgbClr val="6559E9"/>
                      </a:solidFill>
                      <a:miter lim="400000"/>
                    </a:lnB>
                  </a:tcPr>
                </a:tc>
              </a:tr>
            </a:tbl>
          </a:graphicData>
        </a:graphic>
      </p:graphicFrame>
      <p:sp>
        <p:nvSpPr>
          <p:cNvPr id="627" name="2024年5月美妆个护品类TOP10店铺"/>
          <p:cNvSpPr/>
          <p:nvPr/>
        </p:nvSpPr>
        <p:spPr>
          <a:xfrm>
            <a:off x="1885145" y="6100800"/>
            <a:ext cx="9564710" cy="763626"/>
          </a:xfrm>
          <a:prstGeom prst="rect">
            <a:avLst/>
          </a:prstGeom>
          <a:solidFill>
            <a:srgbClr val="6559E9"/>
          </a:solidFill>
          <a:ln w="12700">
            <a:miter lim="400000"/>
          </a:ln>
        </p:spPr>
        <p:txBody>
          <a:bodyPr lIns="8790" tIns="8790" rIns="8790" bIns="8790" anchor="ctr"/>
          <a:lstStyle>
            <a:lvl1pPr algn="ctr" defTabSz="1134745">
              <a:lnSpc>
                <a:spcPct val="100000"/>
              </a:lnSpc>
              <a:spcBef>
                <a:spcPts val="0"/>
              </a:spcBef>
              <a:defRPr sz="28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sz="2400">
                <a:latin typeface="Times New Roman" panose="02020603050405020304" charset="0"/>
                <a:ea typeface="Times New Roman" panose="02020603050405020304" charset="0"/>
                <a:cs typeface="Times New Roman" panose="02020603050405020304" charset="0"/>
                <a:sym typeface="Times New Roman" panose="02020603050405020304" charset="0"/>
              </a:rPr>
              <a:t>Top 10 stores in the Beauty &amp; Personal Care category in May 2024</a:t>
            </a:r>
            <a:endParaRPr sz="2400">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628" name="印尼市场…"/>
          <p:cNvSpPr txBox="1"/>
          <p:nvPr/>
        </p:nvSpPr>
        <p:spPr>
          <a:xfrm>
            <a:off x="1273175" y="753745"/>
            <a:ext cx="11913235" cy="2170430"/>
          </a:xfrm>
          <a:prstGeom prst="rect">
            <a:avLst/>
          </a:prstGeom>
          <a:ln w="12700">
            <a:miter lim="400000"/>
          </a:ln>
        </p:spPr>
        <p:txBody>
          <a:bodyPr wrap="square" lIns="8790" tIns="8790" rIns="8790" bIns="8790">
            <a:spAutoFit/>
          </a:bodyPr>
          <a:lstStyle/>
          <a:p>
            <a:pPr algn="l">
              <a:lnSpc>
                <a:spcPct val="100000"/>
              </a:lnSpc>
              <a:spcBef>
                <a:spcPts val="0"/>
              </a:spcBef>
              <a:defRPr sz="3200" u="sng">
                <a:latin typeface="Source Han Sans CN Bold Bold"/>
                <a:ea typeface="Source Han Sans CN Bold Bold"/>
                <a:cs typeface="Source Han Sans CN Bold Bold"/>
                <a:sym typeface="Source Han Sans CN Bold Bold"/>
              </a:defRPr>
            </a:pPr>
            <a:r>
              <a:rPr sz="2800" b="1" u="none">
                <a:solidFill>
                  <a:srgbClr val="625AE3"/>
                </a:solidFill>
                <a:latin typeface="Times New Roman" panose="02020603050405020304" charset="0"/>
                <a:ea typeface="Times New Roman" panose="02020603050405020304" charset="0"/>
                <a:cs typeface="Times New Roman" panose="02020603050405020304" charset="0"/>
              </a:rPr>
              <a:t>Indonesian market</a:t>
            </a:r>
            <a:endParaRPr sz="2800" b="1" u="none">
              <a:solidFill>
                <a:srgbClr val="625AE3"/>
              </a:solidFill>
              <a:latin typeface="Times New Roman" panose="02020603050405020304" charset="0"/>
              <a:ea typeface="Times New Roman" panose="02020603050405020304" charset="0"/>
              <a:cs typeface="Times New Roman" panose="02020603050405020304" charset="0"/>
            </a:endParaRPr>
          </a:p>
          <a:p>
            <a:pPr algn="l">
              <a:lnSpc>
                <a:spcPct val="100000"/>
              </a:lnSpc>
              <a:spcBef>
                <a:spcPts val="0"/>
              </a:spcBef>
              <a:defRPr sz="3200" u="sng">
                <a:latin typeface="Source Han Sans CN Bold Bold"/>
                <a:ea typeface="Source Han Sans CN Bold Bold"/>
                <a:cs typeface="Source Han Sans CN Bold Bold"/>
                <a:sym typeface="Source Han Sans CN Bold Bold"/>
              </a:defRPr>
            </a:pPr>
            <a:r>
              <a:rPr sz="2800" b="1" u="none">
                <a:solidFill>
                  <a:srgbClr val="625AE3"/>
                </a:solidFill>
                <a:latin typeface="Times New Roman" panose="02020603050405020304" charset="0"/>
                <a:ea typeface="Times New Roman" panose="02020603050405020304" charset="0"/>
                <a:cs typeface="Times New Roman" panose="02020603050405020304" charset="0"/>
              </a:rPr>
              <a:t>The threshold of the top 10 stores in the GMV of Beauty &amp; Personal Care is about 900,000.</a:t>
            </a:r>
            <a:endParaRPr sz="2800" b="1" u="none">
              <a:solidFill>
                <a:srgbClr val="625AE3"/>
              </a:solidFill>
              <a:latin typeface="Times New Roman" panose="02020603050405020304" charset="0"/>
              <a:ea typeface="Times New Roman" panose="02020603050405020304" charset="0"/>
              <a:cs typeface="Times New Roman" panose="02020603050405020304" charset="0"/>
            </a:endParaRPr>
          </a:p>
          <a:p>
            <a:pPr algn="l">
              <a:lnSpc>
                <a:spcPct val="100000"/>
              </a:lnSpc>
              <a:spcBef>
                <a:spcPts val="0"/>
              </a:spcBef>
              <a:defRPr sz="3200" u="sng">
                <a:latin typeface="Source Han Sans CN Bold Bold"/>
                <a:ea typeface="Source Han Sans CN Bold Bold"/>
                <a:cs typeface="Source Han Sans CN Bold Bold"/>
                <a:sym typeface="Source Han Sans CN Bold Bold"/>
              </a:defRPr>
            </a:pPr>
            <a:r>
              <a:rPr sz="2800" b="1" u="none">
                <a:solidFill>
                  <a:srgbClr val="625AE3"/>
                </a:solidFill>
                <a:latin typeface="Times New Roman" panose="02020603050405020304" charset="0"/>
                <a:ea typeface="Times New Roman" panose="02020603050405020304" charset="0"/>
                <a:cs typeface="Times New Roman" panose="02020603050405020304" charset="0"/>
              </a:rPr>
              <a:t>Seventy percent of the shops mainly focus on the sales of the Beauty &amp; Personal Care category.</a:t>
            </a:r>
            <a:endParaRPr sz="2800" b="1" u="none">
              <a:solidFill>
                <a:srgbClr val="625AE3"/>
              </a:solidFill>
              <a:latin typeface="Times New Roman" panose="02020603050405020304" charset="0"/>
              <a:ea typeface="Times New Roman" panose="02020603050405020304" charset="0"/>
              <a:cs typeface="Times New Roman" panose="02020603050405020304" charset="0"/>
            </a:endParaRPr>
          </a:p>
        </p:txBody>
      </p:sp>
      <p:sp>
        <p:nvSpPr>
          <p:cNvPr id="629" name="排名前二的小店GMV超700万美元，断层领先排名第三的店铺，GMV约占印尼整体美妆个护市场的20%，头部效应明显；…"/>
          <p:cNvSpPr txBox="1"/>
          <p:nvPr/>
        </p:nvSpPr>
        <p:spPr>
          <a:xfrm>
            <a:off x="1273004" y="2924129"/>
            <a:ext cx="10788992" cy="2857500"/>
          </a:xfrm>
          <a:prstGeom prst="rect">
            <a:avLst/>
          </a:prstGeom>
          <a:ln w="12700">
            <a:miter lim="400000"/>
          </a:ln>
        </p:spPr>
        <p:txBody>
          <a:bodyPr lIns="8790" tIns="8790" rIns="8790" bIns="8790">
            <a:spAutoFit/>
          </a:bodyPr>
          <a:lstStyle/>
          <a:p>
            <a:pPr>
              <a:lnSpc>
                <a:spcPct val="11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The GMV of the top two shops exceeds 7 million dollars, which is far ahead of the store ranked third in a fault-like manner. The GMV accounts for about 20% of the overall Beauty &amp; Personal Care market in Indonesia, and the head effect is obvious;</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1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Among the top 10 shops, seventy percent of the shops mainly focus on the sales of the Beauty &amp; Personal Care category, and the GMV ratio exceeds 80%, while the proportion of the Beauty &amp; Personal Care category in the total store sales of other shops is about 38% to 58%.。</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48" name="文本框 47"/>
          <p:cNvSpPr txBox="1"/>
          <p:nvPr>
            <p:custDataLst>
              <p:tags r:id="rId1"/>
            </p:custDataLst>
          </p:nvPr>
        </p:nvSpPr>
        <p:spPr>
          <a:xfrm>
            <a:off x="2693035" y="17968595"/>
            <a:ext cx="2182495" cy="3365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8790" tIns="8790" rIns="8790" bIns="8790" numCol="1" spcCol="38100" rtlCol="0" anchor="ctr" forceAA="0">
            <a:noAutofit/>
          </a:bodyPr>
          <a:p>
            <a:pPr marL="0" marR="0" indent="0" algn="l" defTabSz="3352800" rtl="0" fontAlgn="auto" latinLnBrk="0" hangingPunct="0">
              <a:lnSpc>
                <a:spcPct val="90000"/>
              </a:lnSpc>
              <a:spcBef>
                <a:spcPts val="6100"/>
              </a:spcBef>
              <a:spcAft>
                <a:spcPts val="0"/>
              </a:spcAft>
              <a:buClrTx/>
              <a:buSzTx/>
              <a:buFontTx/>
              <a:buNone/>
            </a:pPr>
            <a:r>
              <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rPr>
              <a:t>https://echotik.ai</a:t>
            </a:r>
            <a:endPar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endParaRPr>
          </a:p>
        </p:txBody>
      </p:sp>
      <p:sp>
        <p:nvSpPr>
          <p:cNvPr id="174" name="Freeform 8"/>
          <p:cNvSpPr/>
          <p:nvPr>
            <p:custDataLst>
              <p:tags r:id="rId2"/>
            </p:custDataLst>
          </p:nvPr>
        </p:nvSpPr>
        <p:spPr>
          <a:xfrm>
            <a:off x="941705" y="17797145"/>
            <a:ext cx="1655445" cy="672465"/>
          </a:xfrm>
          <a:prstGeom prst="rect">
            <a:avLst/>
          </a:prstGeom>
          <a:blipFill>
            <a:blip r:embed="rId3"/>
            <a:stretch>
              <a:fillRect/>
            </a:stretch>
          </a:blipFill>
          <a:ln w="12700">
            <a:miter lim="400000"/>
          </a:ln>
        </p:spPr>
        <p:txBody>
          <a:bodyPr lIns="0" tIns="0" rIns="0" bIns="0"/>
          <a:p>
            <a:pPr defTabSz="1219200">
              <a:lnSpc>
                <a:spcPct val="100000"/>
              </a:lnSpc>
              <a:spcBef>
                <a:spcPts val="0"/>
              </a:spcBef>
              <a:defRPr sz="2400">
                <a:latin typeface="Calibri" panose="020F0502020204030204"/>
                <a:ea typeface="Calibri" panose="020F0502020204030204"/>
                <a:cs typeface="Calibri" panose="020F0502020204030204"/>
                <a:sym typeface="Calibri" panose="020F0502020204030204"/>
              </a:defRPr>
            </a:pPr>
            <a:endParaRPr>
              <a:latin typeface="Arial Rounded MT Bold" panose="020F0704030504030204" charset="0"/>
              <a:ea typeface="Arial Rounded MT Bold" panose="020F0704030504030204" charset="0"/>
              <a:cs typeface="Arial Rounded MT Bold" panose="020F0704030504030204" charset="0"/>
              <a:sym typeface="Arial Rounded MT Bold" panose="020F0704030504030204" charset="0"/>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 name="圆角矩形"/>
          <p:cNvSpPr/>
          <p:nvPr/>
        </p:nvSpPr>
        <p:spPr>
          <a:xfrm>
            <a:off x="2354501" y="13616520"/>
            <a:ext cx="9454978" cy="1645142"/>
          </a:xfrm>
          <a:prstGeom prst="roundRect">
            <a:avLst>
              <a:gd name="adj" fmla="val 11580"/>
            </a:avLst>
          </a:prstGeom>
          <a:solidFill>
            <a:srgbClr val="D5D5D5">
              <a:alpha val="45705"/>
            </a:srgbClr>
          </a:solidFill>
          <a:ln w="12700">
            <a:miter lim="400000"/>
          </a:ln>
        </p:spPr>
        <p:txBody>
          <a:bodyPr lIns="8790" tIns="8790" rIns="8790" bIns="8790" anchor="ct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632" name="圆角矩形"/>
          <p:cNvSpPr/>
          <p:nvPr/>
        </p:nvSpPr>
        <p:spPr>
          <a:xfrm>
            <a:off x="2354501" y="15597021"/>
            <a:ext cx="9454978" cy="1645142"/>
          </a:xfrm>
          <a:prstGeom prst="roundRect">
            <a:avLst>
              <a:gd name="adj" fmla="val 11580"/>
            </a:avLst>
          </a:prstGeom>
          <a:solidFill>
            <a:srgbClr val="D5D5D5">
              <a:alpha val="45705"/>
            </a:srgbClr>
          </a:solidFill>
          <a:ln w="12700">
            <a:miter lim="400000"/>
          </a:ln>
        </p:spPr>
        <p:txBody>
          <a:bodyPr lIns="8790" tIns="8790" rIns="8790" bIns="8790" anchor="ct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633" name="圆角矩形"/>
          <p:cNvSpPr/>
          <p:nvPr/>
        </p:nvSpPr>
        <p:spPr>
          <a:xfrm>
            <a:off x="2354501" y="11629679"/>
            <a:ext cx="9454978" cy="1645142"/>
          </a:xfrm>
          <a:prstGeom prst="roundRect">
            <a:avLst>
              <a:gd name="adj" fmla="val 11580"/>
            </a:avLst>
          </a:prstGeom>
          <a:solidFill>
            <a:srgbClr val="D5D5D5">
              <a:alpha val="45705"/>
            </a:srgbClr>
          </a:solidFill>
          <a:ln w="12700">
            <a:miter lim="400000"/>
          </a:ln>
        </p:spPr>
        <p:txBody>
          <a:bodyPr lIns="8790" tIns="8790" rIns="8790" bIns="8790" anchor="ct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634" name="印尼市场"/>
          <p:cNvSpPr txBox="1"/>
          <p:nvPr/>
        </p:nvSpPr>
        <p:spPr>
          <a:xfrm>
            <a:off x="1273004" y="1817058"/>
            <a:ext cx="3029585" cy="508635"/>
          </a:xfrm>
          <a:prstGeom prst="rect">
            <a:avLst/>
          </a:prstGeom>
          <a:ln w="12700">
            <a:miter lim="400000"/>
          </a:ln>
        </p:spPr>
        <p:txBody>
          <a:bodyPr wrap="none" lIns="8790" tIns="8790" rIns="8790" bIns="8790">
            <a:spAutoFit/>
          </a:bodyPr>
          <a:lstStyle>
            <a:lvl1pPr>
              <a:lnSpc>
                <a:spcPct val="100000"/>
              </a:lnSpc>
              <a:spcBef>
                <a:spcPts val="0"/>
              </a:spcBef>
              <a:defRPr sz="3200" u="sng">
                <a:latin typeface="Source Han Sans CN Bold Bold"/>
                <a:ea typeface="Source Han Sans CN Bold Bold"/>
                <a:cs typeface="Source Han Sans CN Bold Bold"/>
                <a:sym typeface="Source Han Sans CN Bold Bold"/>
              </a:defRPr>
            </a:lvl1pPr>
          </a:lstStyle>
          <a:p>
            <a:pPr algn="l"/>
            <a:r>
              <a:rPr>
                <a:solidFill>
                  <a:srgbClr val="625AE3"/>
                </a:solidFill>
                <a:latin typeface="Times New Roman" panose="02020603050405020304" charset="0"/>
                <a:ea typeface="Times New Roman" panose="02020603050405020304" charset="0"/>
              </a:rPr>
              <a:t>Indonesian market</a:t>
            </a:r>
            <a:endParaRPr>
              <a:solidFill>
                <a:srgbClr val="625AE3"/>
              </a:solidFill>
              <a:latin typeface="Times New Roman" panose="02020603050405020304" charset="0"/>
              <a:ea typeface="Times New Roman" panose="02020603050405020304" charset="0"/>
            </a:endParaRPr>
          </a:p>
        </p:txBody>
      </p:sp>
      <p:sp>
        <p:nvSpPr>
          <p:cNvPr id="635" name="TOP1：ownerdaviena skincare"/>
          <p:cNvSpPr/>
          <p:nvPr/>
        </p:nvSpPr>
        <p:spPr>
          <a:xfrm>
            <a:off x="3720070" y="2981079"/>
            <a:ext cx="8063427" cy="895948"/>
          </a:xfrm>
          <a:prstGeom prst="roundRect">
            <a:avLst>
              <a:gd name="adj" fmla="val 0"/>
            </a:avLst>
          </a:prstGeom>
          <a:solidFill>
            <a:srgbClr val="6559E9">
              <a:alpha val="74433"/>
            </a:srgbClr>
          </a:solidFill>
          <a:ln w="12700">
            <a:miter lim="400000"/>
          </a:ln>
        </p:spPr>
        <p:txBody>
          <a:bodyPr lIns="228600" tIns="228600" rIns="228600" bIns="228600" anchor="ctr"/>
          <a:lstStyle>
            <a:lvl1pPr algn="ctr" defTabSz="1134745">
              <a:lnSpc>
                <a:spcPct val="100000"/>
              </a:lnSpc>
              <a:spcBef>
                <a:spcPts val="0"/>
              </a:spcBef>
              <a:defRPr sz="28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TOP</a:t>
            </a:r>
            <a:r>
              <a:rPr lang="en-US">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a:latin typeface="Times New Roman" panose="02020603050405020304" charset="0"/>
                <a:ea typeface="Times New Roman" panose="02020603050405020304" charset="0"/>
                <a:cs typeface="Times New Roman" panose="02020603050405020304" charset="0"/>
                <a:sym typeface="Times New Roman" panose="02020603050405020304" charset="0"/>
              </a:rPr>
              <a:t>1：ownerdaviena skincare</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pic>
        <p:nvPicPr>
          <p:cNvPr id="636" name="已粘贴的影片.png" descr="已粘贴的影片.png"/>
          <p:cNvPicPr>
            <a:picLocks noChangeAspect="1"/>
          </p:cNvPicPr>
          <p:nvPr/>
        </p:nvPicPr>
        <p:blipFill>
          <a:blip r:embed="rId2"/>
          <a:stretch>
            <a:fillRect/>
          </a:stretch>
        </p:blipFill>
        <p:spPr>
          <a:xfrm>
            <a:off x="1479413" y="2502718"/>
            <a:ext cx="1852671" cy="1852670"/>
          </a:xfrm>
          <a:prstGeom prst="rect">
            <a:avLst/>
          </a:prstGeom>
          <a:ln w="3175">
            <a:miter lim="400000"/>
            <a:headEnd/>
            <a:tailEnd/>
          </a:ln>
        </p:spPr>
      </p:pic>
      <p:sp>
        <p:nvSpPr>
          <p:cNvPr id="637" name="商品价格分布在Rp37.43K-Rp24.28M，平均价格为Rp906.26K。主要销售方式是视频带货，关联达人数1.7k，视频数6.9k，直播数5.0k。小店热销商品均与一款产品相关，或与其他商品打包销售，或拆分为不同规格销售。"/>
          <p:cNvSpPr txBox="1"/>
          <p:nvPr/>
        </p:nvSpPr>
        <p:spPr>
          <a:xfrm>
            <a:off x="1386205" y="3956685"/>
            <a:ext cx="10423525" cy="2045970"/>
          </a:xfrm>
          <a:prstGeom prst="rect">
            <a:avLst/>
          </a:prstGeom>
          <a:ln w="12700">
            <a:miter lim="400000"/>
          </a:ln>
        </p:spPr>
        <p:txBody>
          <a:bodyPr wrap="square" lIns="8790" tIns="8790" rIns="8790" bIns="8790">
            <a:spAutoFit/>
          </a:bodyPr>
          <a:lstStyle>
            <a:lvl1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pPr>
              <a:lnSpc>
                <a:spcPct val="110000"/>
              </a:lnSpc>
              <a:spcAft>
                <a:spcPts val="0"/>
              </a:spcAft>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The product prices range from Rp37.43K to Rp24.28M, and the average price is Rp906.26K. The main sales method is video promotion with goods, with 1.7k associated influencers, 6.9k videos, and 5.0k live broadcasts. The popular products in this shop are all related to one product, either sold in a package with other products or split into different specifications for sale.</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graphicFrame>
        <p:nvGraphicFramePr>
          <p:cNvPr id="638" name="二维饼图"/>
          <p:cNvGraphicFramePr/>
          <p:nvPr/>
        </p:nvGraphicFramePr>
        <p:xfrm>
          <a:off x="1767576" y="6945431"/>
          <a:ext cx="2723414" cy="2723414"/>
        </p:xfrm>
        <a:graphic>
          <a:graphicData uri="http://schemas.openxmlformats.org/drawingml/2006/chart">
            <c:chart xmlns:c="http://schemas.openxmlformats.org/drawingml/2006/chart" xmlns:r="http://schemas.openxmlformats.org/officeDocument/2006/relationships" r:id="rId1"/>
          </a:graphicData>
        </a:graphic>
      </p:graphicFrame>
      <p:pic>
        <p:nvPicPr>
          <p:cNvPr id="639" name="已粘贴的影片.png" descr="已粘贴的影片.png"/>
          <p:cNvPicPr>
            <a:picLocks noChangeAspect="1"/>
          </p:cNvPicPr>
          <p:nvPr/>
        </p:nvPicPr>
        <p:blipFill>
          <a:blip r:embed="rId3"/>
          <a:srcRect l="16009" t="2473" r="18989" b="10837"/>
          <a:stretch>
            <a:fillRect/>
          </a:stretch>
        </p:blipFill>
        <p:spPr>
          <a:xfrm>
            <a:off x="1528696" y="13619695"/>
            <a:ext cx="1649016" cy="1649414"/>
          </a:xfrm>
          <a:custGeom>
            <a:avLst/>
            <a:gdLst/>
            <a:ahLst/>
            <a:cxnLst>
              <a:cxn ang="0">
                <a:pos x="wd2" y="hd2"/>
              </a:cxn>
              <a:cxn ang="5400000">
                <a:pos x="wd2" y="hd2"/>
              </a:cxn>
              <a:cxn ang="10800000">
                <a:pos x="wd2" y="hd2"/>
              </a:cxn>
              <a:cxn ang="16200000">
                <a:pos x="wd2" y="hd2"/>
              </a:cxn>
            </a:cxnLst>
            <a:rect l="0" t="0" r="r" b="b"/>
            <a:pathLst>
              <a:path w="21600" h="21600" extrusionOk="0">
                <a:moveTo>
                  <a:pt x="4637" y="0"/>
                </a:moveTo>
                <a:cubicBezTo>
                  <a:pt x="3276" y="0"/>
                  <a:pt x="2463" y="1"/>
                  <a:pt x="1918" y="229"/>
                </a:cubicBezTo>
                <a:cubicBezTo>
                  <a:pt x="1134" y="514"/>
                  <a:pt x="514" y="1133"/>
                  <a:pt x="229" y="1918"/>
                </a:cubicBezTo>
                <a:cubicBezTo>
                  <a:pt x="1" y="2462"/>
                  <a:pt x="0" y="3275"/>
                  <a:pt x="0" y="4636"/>
                </a:cubicBezTo>
                <a:lnTo>
                  <a:pt x="0" y="16964"/>
                </a:lnTo>
                <a:cubicBezTo>
                  <a:pt x="0" y="18325"/>
                  <a:pt x="1" y="19138"/>
                  <a:pt x="229" y="19682"/>
                </a:cubicBezTo>
                <a:cubicBezTo>
                  <a:pt x="514" y="20467"/>
                  <a:pt x="1134" y="21086"/>
                  <a:pt x="1918" y="21371"/>
                </a:cubicBezTo>
                <a:cubicBezTo>
                  <a:pt x="2463" y="21599"/>
                  <a:pt x="3276" y="21600"/>
                  <a:pt x="4637" y="21600"/>
                </a:cubicBezTo>
                <a:lnTo>
                  <a:pt x="16963" y="21600"/>
                </a:lnTo>
                <a:cubicBezTo>
                  <a:pt x="18324" y="21600"/>
                  <a:pt x="19137" y="21599"/>
                  <a:pt x="19682" y="21371"/>
                </a:cubicBezTo>
                <a:cubicBezTo>
                  <a:pt x="20466" y="21086"/>
                  <a:pt x="21086" y="20467"/>
                  <a:pt x="21371" y="19682"/>
                </a:cubicBezTo>
                <a:cubicBezTo>
                  <a:pt x="21599" y="19138"/>
                  <a:pt x="21600" y="18325"/>
                  <a:pt x="21600" y="16964"/>
                </a:cubicBezTo>
                <a:lnTo>
                  <a:pt x="21600" y="4636"/>
                </a:lnTo>
                <a:cubicBezTo>
                  <a:pt x="21600" y="3275"/>
                  <a:pt x="21599" y="2462"/>
                  <a:pt x="21371" y="1918"/>
                </a:cubicBezTo>
                <a:cubicBezTo>
                  <a:pt x="21086" y="1133"/>
                  <a:pt x="20466" y="514"/>
                  <a:pt x="19682" y="229"/>
                </a:cubicBezTo>
                <a:cubicBezTo>
                  <a:pt x="19137" y="1"/>
                  <a:pt x="18324" y="0"/>
                  <a:pt x="16963" y="0"/>
                </a:cubicBezTo>
                <a:lnTo>
                  <a:pt x="4637" y="0"/>
                </a:lnTo>
                <a:close/>
              </a:path>
            </a:pathLst>
          </a:custGeom>
          <a:ln w="6350">
            <a:solidFill>
              <a:srgbClr val="8979AF"/>
            </a:solidFill>
            <a:miter lim="400000"/>
            <a:headEnd/>
            <a:tailEnd/>
          </a:ln>
        </p:spPr>
      </p:pic>
      <p:pic>
        <p:nvPicPr>
          <p:cNvPr id="640" name="已粘贴的影片.png" descr="已粘贴的影片.png"/>
          <p:cNvPicPr>
            <a:picLocks noChangeAspect="1"/>
          </p:cNvPicPr>
          <p:nvPr/>
        </p:nvPicPr>
        <p:blipFill>
          <a:blip r:embed="rId4"/>
          <a:srcRect l="12510" r="12503"/>
          <a:stretch>
            <a:fillRect/>
          </a:stretch>
        </p:blipFill>
        <p:spPr>
          <a:xfrm>
            <a:off x="1528696" y="15605506"/>
            <a:ext cx="1649017" cy="1649341"/>
          </a:xfrm>
          <a:custGeom>
            <a:avLst/>
            <a:gdLst/>
            <a:ahLst/>
            <a:cxnLst>
              <a:cxn ang="0">
                <a:pos x="wd2" y="hd2"/>
              </a:cxn>
              <a:cxn ang="5400000">
                <a:pos x="wd2" y="hd2"/>
              </a:cxn>
              <a:cxn ang="10800000">
                <a:pos x="wd2" y="hd2"/>
              </a:cxn>
              <a:cxn ang="16200000">
                <a:pos x="wd2" y="hd2"/>
              </a:cxn>
            </a:cxnLst>
            <a:rect l="0" t="0" r="r" b="b"/>
            <a:pathLst>
              <a:path w="21600" h="21600" extrusionOk="0">
                <a:moveTo>
                  <a:pt x="4637" y="0"/>
                </a:moveTo>
                <a:cubicBezTo>
                  <a:pt x="3276" y="0"/>
                  <a:pt x="2463" y="1"/>
                  <a:pt x="1918" y="229"/>
                </a:cubicBezTo>
                <a:cubicBezTo>
                  <a:pt x="1134" y="514"/>
                  <a:pt x="514" y="1133"/>
                  <a:pt x="229" y="1918"/>
                </a:cubicBezTo>
                <a:cubicBezTo>
                  <a:pt x="1" y="2462"/>
                  <a:pt x="0" y="3275"/>
                  <a:pt x="0" y="4636"/>
                </a:cubicBezTo>
                <a:lnTo>
                  <a:pt x="0" y="16964"/>
                </a:lnTo>
                <a:cubicBezTo>
                  <a:pt x="0" y="18325"/>
                  <a:pt x="1" y="19138"/>
                  <a:pt x="229" y="19682"/>
                </a:cubicBezTo>
                <a:cubicBezTo>
                  <a:pt x="514" y="20467"/>
                  <a:pt x="1134" y="21086"/>
                  <a:pt x="1918" y="21371"/>
                </a:cubicBezTo>
                <a:cubicBezTo>
                  <a:pt x="2463" y="21599"/>
                  <a:pt x="3276" y="21600"/>
                  <a:pt x="4637" y="21600"/>
                </a:cubicBezTo>
                <a:lnTo>
                  <a:pt x="16963" y="21600"/>
                </a:lnTo>
                <a:cubicBezTo>
                  <a:pt x="18324" y="21600"/>
                  <a:pt x="19137" y="21599"/>
                  <a:pt x="19682" y="21371"/>
                </a:cubicBezTo>
                <a:cubicBezTo>
                  <a:pt x="20466" y="21086"/>
                  <a:pt x="21086" y="20467"/>
                  <a:pt x="21371" y="19682"/>
                </a:cubicBezTo>
                <a:cubicBezTo>
                  <a:pt x="21599" y="19138"/>
                  <a:pt x="21600" y="18325"/>
                  <a:pt x="21600" y="16964"/>
                </a:cubicBezTo>
                <a:lnTo>
                  <a:pt x="21600" y="4636"/>
                </a:lnTo>
                <a:cubicBezTo>
                  <a:pt x="21600" y="3275"/>
                  <a:pt x="21599" y="2462"/>
                  <a:pt x="21371" y="1918"/>
                </a:cubicBezTo>
                <a:cubicBezTo>
                  <a:pt x="21086" y="1133"/>
                  <a:pt x="20466" y="514"/>
                  <a:pt x="19682" y="229"/>
                </a:cubicBezTo>
                <a:cubicBezTo>
                  <a:pt x="19137" y="1"/>
                  <a:pt x="18324" y="0"/>
                  <a:pt x="16963" y="0"/>
                </a:cubicBezTo>
                <a:lnTo>
                  <a:pt x="4637" y="0"/>
                </a:lnTo>
                <a:close/>
              </a:path>
            </a:pathLst>
          </a:custGeom>
          <a:ln w="6350">
            <a:solidFill>
              <a:srgbClr val="8979AF"/>
            </a:solidFill>
            <a:miter lim="400000"/>
            <a:headEnd/>
            <a:tailEnd/>
          </a:ln>
        </p:spPr>
      </p:pic>
      <p:pic>
        <p:nvPicPr>
          <p:cNvPr id="641" name="已粘贴的影片.png" descr="已粘贴的影片.png"/>
          <p:cNvPicPr>
            <a:picLocks noChangeAspect="1"/>
          </p:cNvPicPr>
          <p:nvPr/>
        </p:nvPicPr>
        <p:blipFill>
          <a:blip r:embed="rId5"/>
          <a:srcRect l="12120" r="12113"/>
          <a:stretch>
            <a:fillRect/>
          </a:stretch>
        </p:blipFill>
        <p:spPr>
          <a:xfrm>
            <a:off x="1528696" y="11627542"/>
            <a:ext cx="1649016" cy="1649342"/>
          </a:xfrm>
          <a:custGeom>
            <a:avLst/>
            <a:gdLst/>
            <a:ahLst/>
            <a:cxnLst>
              <a:cxn ang="0">
                <a:pos x="wd2" y="hd2"/>
              </a:cxn>
              <a:cxn ang="5400000">
                <a:pos x="wd2" y="hd2"/>
              </a:cxn>
              <a:cxn ang="10800000">
                <a:pos x="wd2" y="hd2"/>
              </a:cxn>
              <a:cxn ang="16200000">
                <a:pos x="wd2" y="hd2"/>
              </a:cxn>
            </a:cxnLst>
            <a:rect l="0" t="0" r="r" b="b"/>
            <a:pathLst>
              <a:path w="21600" h="21600" extrusionOk="0">
                <a:moveTo>
                  <a:pt x="4637" y="0"/>
                </a:moveTo>
                <a:cubicBezTo>
                  <a:pt x="3276" y="0"/>
                  <a:pt x="2463" y="1"/>
                  <a:pt x="1918" y="229"/>
                </a:cubicBezTo>
                <a:cubicBezTo>
                  <a:pt x="1134" y="514"/>
                  <a:pt x="514" y="1133"/>
                  <a:pt x="229" y="1918"/>
                </a:cubicBezTo>
                <a:cubicBezTo>
                  <a:pt x="1" y="2462"/>
                  <a:pt x="0" y="3275"/>
                  <a:pt x="0" y="4636"/>
                </a:cubicBezTo>
                <a:lnTo>
                  <a:pt x="0" y="16964"/>
                </a:lnTo>
                <a:cubicBezTo>
                  <a:pt x="0" y="18325"/>
                  <a:pt x="1" y="19138"/>
                  <a:pt x="229" y="19682"/>
                </a:cubicBezTo>
                <a:cubicBezTo>
                  <a:pt x="514" y="20467"/>
                  <a:pt x="1134" y="21086"/>
                  <a:pt x="1918" y="21371"/>
                </a:cubicBezTo>
                <a:cubicBezTo>
                  <a:pt x="2463" y="21599"/>
                  <a:pt x="3276" y="21600"/>
                  <a:pt x="4637" y="21600"/>
                </a:cubicBezTo>
                <a:lnTo>
                  <a:pt x="16963" y="21600"/>
                </a:lnTo>
                <a:cubicBezTo>
                  <a:pt x="18324" y="21600"/>
                  <a:pt x="19137" y="21599"/>
                  <a:pt x="19682" y="21371"/>
                </a:cubicBezTo>
                <a:cubicBezTo>
                  <a:pt x="20466" y="21086"/>
                  <a:pt x="21086" y="20467"/>
                  <a:pt x="21371" y="19682"/>
                </a:cubicBezTo>
                <a:cubicBezTo>
                  <a:pt x="21599" y="19138"/>
                  <a:pt x="21600" y="18325"/>
                  <a:pt x="21600" y="16964"/>
                </a:cubicBezTo>
                <a:lnTo>
                  <a:pt x="21600" y="4636"/>
                </a:lnTo>
                <a:cubicBezTo>
                  <a:pt x="21600" y="3275"/>
                  <a:pt x="21599" y="2462"/>
                  <a:pt x="21371" y="1918"/>
                </a:cubicBezTo>
                <a:cubicBezTo>
                  <a:pt x="21086" y="1133"/>
                  <a:pt x="20466" y="514"/>
                  <a:pt x="19682" y="229"/>
                </a:cubicBezTo>
                <a:cubicBezTo>
                  <a:pt x="19137" y="1"/>
                  <a:pt x="18324" y="0"/>
                  <a:pt x="16963" y="0"/>
                </a:cubicBezTo>
                <a:lnTo>
                  <a:pt x="4637" y="0"/>
                </a:lnTo>
                <a:close/>
              </a:path>
            </a:pathLst>
          </a:custGeom>
          <a:ln w="6350">
            <a:solidFill>
              <a:srgbClr val="8979AF"/>
            </a:solidFill>
            <a:miter lim="400000"/>
            <a:headEnd/>
            <a:tailEnd/>
          </a:ln>
        </p:spPr>
      </p:pic>
      <p:sp>
        <p:nvSpPr>
          <p:cNvPr id="642" name="价格：Rp622.43k…"/>
          <p:cNvSpPr txBox="1"/>
          <p:nvPr/>
        </p:nvSpPr>
        <p:spPr>
          <a:xfrm>
            <a:off x="3719830" y="11989435"/>
            <a:ext cx="7698105" cy="1123950"/>
          </a:xfrm>
          <a:prstGeom prst="rect">
            <a:avLst/>
          </a:prstGeom>
          <a:ln w="12700">
            <a:miter lim="400000"/>
          </a:ln>
        </p:spPr>
        <p:txBody>
          <a:bodyPr wrap="square" lIns="8790" tIns="8790" rIns="8790" bIns="8790">
            <a:spAutoFit/>
          </a:bodyPr>
          <a:lstStyle/>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Price: Rp622.43k       Number of influencers: 1</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30-day sales volume: 21.4k</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Sold in a package of the hot product.</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644" name="精华+身体乳"/>
          <p:cNvSpPr/>
          <p:nvPr/>
        </p:nvSpPr>
        <p:spPr>
          <a:xfrm>
            <a:off x="5783233" y="11433503"/>
            <a:ext cx="2143960" cy="499209"/>
          </a:xfrm>
          <a:prstGeom prst="rect">
            <a:avLst/>
          </a:prstGeom>
          <a:solidFill>
            <a:srgbClr val="F5BFC3"/>
          </a:solidFill>
          <a:ln w="12700">
            <a:miter lim="400000"/>
          </a:ln>
        </p:spPr>
        <p:txBody>
          <a:bodyPr lIns="0" tIns="0" rIns="0" bIns="0" anchor="ctr"/>
          <a:lstStyle>
            <a:lvl1pPr algn="ctr">
              <a:lnSpc>
                <a:spcPct val="100000"/>
              </a:lnSpc>
              <a:spcBef>
                <a:spcPts val="0"/>
              </a:spcBef>
              <a:defRPr sz="24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Essence + body lotion</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645" name="身体乳"/>
          <p:cNvSpPr/>
          <p:nvPr/>
        </p:nvSpPr>
        <p:spPr>
          <a:xfrm>
            <a:off x="5783233" y="13430848"/>
            <a:ext cx="2143960" cy="499209"/>
          </a:xfrm>
          <a:prstGeom prst="rect">
            <a:avLst/>
          </a:prstGeom>
          <a:solidFill>
            <a:srgbClr val="F5BFC3"/>
          </a:solidFill>
          <a:ln w="12700">
            <a:miter lim="400000"/>
          </a:ln>
        </p:spPr>
        <p:txBody>
          <a:bodyPr lIns="0" tIns="0" rIns="0" bIns="0" anchor="ctr"/>
          <a:lstStyle>
            <a:lvl1pPr algn="ctr">
              <a:lnSpc>
                <a:spcPct val="100000"/>
              </a:lnSpc>
              <a:spcBef>
                <a:spcPts val="0"/>
              </a:spcBef>
              <a:defRPr sz="24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Body lotion</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646" name="身体乳"/>
          <p:cNvSpPr/>
          <p:nvPr/>
        </p:nvSpPr>
        <p:spPr>
          <a:xfrm>
            <a:off x="5783233" y="15413085"/>
            <a:ext cx="2143960" cy="499209"/>
          </a:xfrm>
          <a:prstGeom prst="rect">
            <a:avLst/>
          </a:prstGeom>
          <a:solidFill>
            <a:srgbClr val="F5BFC3"/>
          </a:solidFill>
          <a:ln w="12700">
            <a:miter lim="400000"/>
          </a:ln>
        </p:spPr>
        <p:txBody>
          <a:bodyPr lIns="0" tIns="0" rIns="0" bIns="0" anchor="ctr"/>
          <a:lstStyle>
            <a:lvl1pPr algn="ctr">
              <a:lnSpc>
                <a:spcPct val="100000"/>
              </a:lnSpc>
              <a:spcBef>
                <a:spcPts val="0"/>
              </a:spcBef>
              <a:defRPr sz="24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Body lotion</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647" name="价格：Rp487.34k…"/>
          <p:cNvSpPr txBox="1"/>
          <p:nvPr/>
        </p:nvSpPr>
        <p:spPr>
          <a:xfrm>
            <a:off x="3719830" y="13917930"/>
            <a:ext cx="7698105" cy="1123950"/>
          </a:xfrm>
          <a:prstGeom prst="rect">
            <a:avLst/>
          </a:prstGeom>
          <a:ln w="12700">
            <a:miter lim="400000"/>
          </a:ln>
        </p:spPr>
        <p:txBody>
          <a:bodyPr wrap="square" lIns="8790" tIns="8790" rIns="8790" bIns="8790">
            <a:spAutoFit/>
          </a:bodyPr>
          <a:lstStyle/>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Price: Rp487.34k       Number of influencers: 1</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30-day sales volume: 19.8k</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The hot product is split into different specifications for sale.</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649" name="价格：Rp243.67k…"/>
          <p:cNvSpPr txBox="1"/>
          <p:nvPr/>
        </p:nvSpPr>
        <p:spPr>
          <a:xfrm>
            <a:off x="3719830" y="16052800"/>
            <a:ext cx="9657080" cy="1123950"/>
          </a:xfrm>
          <a:prstGeom prst="rect">
            <a:avLst/>
          </a:prstGeom>
          <a:ln w="12700">
            <a:miter lim="400000"/>
          </a:ln>
        </p:spPr>
        <p:txBody>
          <a:bodyPr wrap="square" lIns="8790" tIns="8790" rIns="8790" bIns="8790">
            <a:spAutoFit/>
          </a:bodyPr>
          <a:lstStyle/>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Price: Rp243.67k       Number of influencers: 13</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30-day sales volume: 19.4k</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Live promotions have started to decrease since summer.</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651" name="近30天热销产品top3"/>
          <p:cNvSpPr/>
          <p:nvPr/>
        </p:nvSpPr>
        <p:spPr>
          <a:xfrm>
            <a:off x="1525521" y="10525384"/>
            <a:ext cx="10283958" cy="763626"/>
          </a:xfrm>
          <a:prstGeom prst="rect">
            <a:avLst/>
          </a:prstGeom>
          <a:solidFill>
            <a:srgbClr val="8C83EF"/>
          </a:solidFill>
          <a:ln w="12700">
            <a:miter lim="400000"/>
          </a:ln>
        </p:spPr>
        <p:txBody>
          <a:bodyPr lIns="8790" tIns="8790" rIns="8790" bIns="8790" anchor="ctr"/>
          <a:lstStyle>
            <a:lvl1pPr algn="ctr" defTabSz="1134745">
              <a:lnSpc>
                <a:spcPct val="100000"/>
              </a:lnSpc>
              <a:spcBef>
                <a:spcPts val="0"/>
              </a:spcBef>
              <a:defRPr sz="28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Top 3 best-selling products in the recent 30 days</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652" name="销售渠道分布"/>
          <p:cNvSpPr txBox="1"/>
          <p:nvPr/>
        </p:nvSpPr>
        <p:spPr>
          <a:xfrm>
            <a:off x="1767840" y="6542405"/>
            <a:ext cx="2344420" cy="393065"/>
          </a:xfrm>
          <a:prstGeom prst="rect">
            <a:avLst/>
          </a:prstGeom>
          <a:ln w="12700">
            <a:miter lim="400000"/>
          </a:ln>
        </p:spPr>
        <p:txBody>
          <a:bodyPr wrap="square" lIns="8790" tIns="8790" rIns="8790" bIns="8790" anchor="ctr">
            <a:noAutofit/>
          </a:bodyPr>
          <a:lstStyle>
            <a:lvl1pPr algn="ctr" defTabSz="1134745">
              <a:lnSpc>
                <a:spcPct val="100000"/>
              </a:lnSpc>
              <a:spcBef>
                <a:spcPts val="0"/>
              </a:spcBef>
              <a:defRPr sz="2400">
                <a:latin typeface="Source Han Sans CN Bold Bold"/>
                <a:ea typeface="Source Han Sans CN Bold Bold"/>
                <a:cs typeface="Source Han Sans CN Bold Bold"/>
                <a:sym typeface="Source Han Sans CN Bold Bold"/>
              </a:defRPr>
            </a:lvl1pPr>
          </a:lstStyle>
          <a:p>
            <a:r>
              <a:rPr>
                <a:latin typeface="Times New Roman" panose="02020603050405020304" charset="0"/>
                <a:ea typeface="Times New Roman" panose="02020603050405020304" charset="0"/>
              </a:rPr>
              <a:t> Distribution of sales channels</a:t>
            </a:r>
            <a:endParaRPr>
              <a:latin typeface="Times New Roman" panose="02020603050405020304" charset="0"/>
              <a:ea typeface="Times New Roman" panose="02020603050405020304" charset="0"/>
            </a:endParaRPr>
          </a:p>
        </p:txBody>
      </p:sp>
      <p:sp>
        <p:nvSpPr>
          <p:cNvPr id="653" name="带货视频趋势"/>
          <p:cNvSpPr txBox="1"/>
          <p:nvPr/>
        </p:nvSpPr>
        <p:spPr>
          <a:xfrm>
            <a:off x="7227570" y="6286500"/>
            <a:ext cx="1910715" cy="755015"/>
          </a:xfrm>
          <a:prstGeom prst="rect">
            <a:avLst/>
          </a:prstGeom>
          <a:ln w="12700">
            <a:miter lim="400000"/>
          </a:ln>
        </p:spPr>
        <p:txBody>
          <a:bodyPr wrap="square" lIns="8790" tIns="8790" rIns="8790" bIns="8790" anchor="ctr">
            <a:spAutoFit/>
          </a:bodyPr>
          <a:lstStyle>
            <a:lvl1pPr algn="ctr" defTabSz="1134745">
              <a:lnSpc>
                <a:spcPct val="100000"/>
              </a:lnSpc>
              <a:spcBef>
                <a:spcPts val="0"/>
              </a:spcBef>
              <a:defRPr sz="2400">
                <a:latin typeface="Source Han Sans CN Bold Bold"/>
                <a:ea typeface="Source Han Sans CN Bold Bold"/>
                <a:cs typeface="Source Han Sans CN Bold Bold"/>
                <a:sym typeface="Source Han Sans CN Bold Bold"/>
              </a:defRPr>
            </a:lvl1pPr>
          </a:lstStyle>
          <a:p>
            <a:r>
              <a:rPr>
                <a:latin typeface="Times New Roman" panose="02020603050405020304" charset="0"/>
                <a:ea typeface="Times New Roman" panose="02020603050405020304" charset="0"/>
              </a:rPr>
              <a:t>Related Videos Trends</a:t>
            </a:r>
            <a:endParaRPr>
              <a:latin typeface="Times New Roman" panose="02020603050405020304" charset="0"/>
              <a:ea typeface="Times New Roman" panose="02020603050405020304" charset="0"/>
            </a:endParaRPr>
          </a:p>
        </p:txBody>
      </p:sp>
      <p:sp>
        <p:nvSpPr>
          <p:cNvPr id="654" name="矩形"/>
          <p:cNvSpPr/>
          <p:nvPr/>
        </p:nvSpPr>
        <p:spPr>
          <a:xfrm>
            <a:off x="1277767" y="6156883"/>
            <a:ext cx="10779466" cy="3758312"/>
          </a:xfrm>
          <a:prstGeom prst="rect">
            <a:avLst/>
          </a:prstGeom>
          <a:ln>
            <a:solidFill>
              <a:srgbClr val="000000"/>
            </a:solidFill>
            <a:miter lim="400000"/>
          </a:ln>
        </p:spPr>
        <p:txBody>
          <a:bodyPr lIns="8790" tIns="8790" rIns="8790" bIns="8790" anchor="ct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pic>
        <p:nvPicPr>
          <p:cNvPr id="655" name="已粘贴的影片.png" descr="已粘贴的影片.png"/>
          <p:cNvPicPr>
            <a:picLocks noChangeAspect="1"/>
          </p:cNvPicPr>
          <p:nvPr/>
        </p:nvPicPr>
        <p:blipFill>
          <a:blip r:embed="rId6"/>
          <a:stretch>
            <a:fillRect/>
          </a:stretch>
        </p:blipFill>
        <p:spPr>
          <a:xfrm>
            <a:off x="5096644" y="7059661"/>
            <a:ext cx="6604001" cy="2628901"/>
          </a:xfrm>
          <a:prstGeom prst="rect">
            <a:avLst/>
          </a:prstGeom>
          <a:ln w="3175">
            <a:miter lim="400000"/>
            <a:headEnd/>
            <a:tailEnd/>
          </a:ln>
        </p:spPr>
      </p:pic>
      <p:sp>
        <p:nvSpPr>
          <p:cNvPr id="48" name="文本框 47"/>
          <p:cNvSpPr txBox="1"/>
          <p:nvPr>
            <p:custDataLst>
              <p:tags r:id="rId7"/>
            </p:custDataLst>
          </p:nvPr>
        </p:nvSpPr>
        <p:spPr>
          <a:xfrm>
            <a:off x="2693035" y="17968595"/>
            <a:ext cx="2182495" cy="3365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8790" tIns="8790" rIns="8790" bIns="8790" numCol="1" spcCol="38100" rtlCol="0" anchor="ctr" forceAA="0">
            <a:noAutofit/>
          </a:bodyPr>
          <a:p>
            <a:pPr marL="0" marR="0" indent="0" algn="l" defTabSz="3352800" rtl="0" fontAlgn="auto" latinLnBrk="0" hangingPunct="0">
              <a:lnSpc>
                <a:spcPct val="90000"/>
              </a:lnSpc>
              <a:spcBef>
                <a:spcPts val="6100"/>
              </a:spcBef>
              <a:spcAft>
                <a:spcPts val="0"/>
              </a:spcAft>
              <a:buClrTx/>
              <a:buSzTx/>
              <a:buFontTx/>
              <a:buNone/>
            </a:pPr>
            <a:r>
              <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rPr>
              <a:t>https://echotik.ai</a:t>
            </a:r>
            <a:endPar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endParaRPr>
          </a:p>
        </p:txBody>
      </p:sp>
      <p:sp>
        <p:nvSpPr>
          <p:cNvPr id="174" name="Freeform 8"/>
          <p:cNvSpPr/>
          <p:nvPr>
            <p:custDataLst>
              <p:tags r:id="rId8"/>
            </p:custDataLst>
          </p:nvPr>
        </p:nvSpPr>
        <p:spPr>
          <a:xfrm>
            <a:off x="941705" y="17797145"/>
            <a:ext cx="1655445" cy="672465"/>
          </a:xfrm>
          <a:prstGeom prst="rect">
            <a:avLst/>
          </a:prstGeom>
          <a:blipFill>
            <a:blip r:embed="rId9"/>
            <a:stretch>
              <a:fillRect/>
            </a:stretch>
          </a:blipFill>
          <a:ln w="12700">
            <a:miter lim="400000"/>
          </a:ln>
        </p:spPr>
        <p:txBody>
          <a:bodyPr lIns="0" tIns="0" rIns="0" bIns="0"/>
          <a:p>
            <a:pPr defTabSz="1219200">
              <a:lnSpc>
                <a:spcPct val="100000"/>
              </a:lnSpc>
              <a:spcBef>
                <a:spcPts val="0"/>
              </a:spcBef>
              <a:defRPr sz="2400">
                <a:latin typeface="Calibri" panose="020F0502020204030204"/>
                <a:ea typeface="Calibri" panose="020F0502020204030204"/>
                <a:cs typeface="Calibri" panose="020F0502020204030204"/>
                <a:sym typeface="Calibri" panose="020F0502020204030204"/>
              </a:defRPr>
            </a:pPr>
            <a:endParaRPr>
              <a:latin typeface="Arial Rounded MT Bold" panose="020F0704030504030204" charset="0"/>
              <a:ea typeface="Arial Rounded MT Bold" panose="020F0704030504030204" charset="0"/>
              <a:cs typeface="Arial Rounded MT Bold" panose="020F0704030504030204" charset="0"/>
              <a:sym typeface="Arial Rounded MT Bold" panose="020F0704030504030204" charset="0"/>
            </a:endParaRPr>
          </a:p>
        </p:txBody>
      </p:sp>
      <p:pic>
        <p:nvPicPr>
          <p:cNvPr id="2" name="图片 1"/>
          <p:cNvPicPr>
            <a:picLocks noChangeAspect="1"/>
          </p:cNvPicPr>
          <p:nvPr>
            <p:custDataLst>
              <p:tags r:id="rId10"/>
            </p:custDataLst>
          </p:nvPr>
        </p:nvPicPr>
        <p:blipFill>
          <a:blip r:embed="rId11"/>
          <a:stretch>
            <a:fillRect/>
          </a:stretch>
        </p:blipFill>
        <p:spPr>
          <a:xfrm>
            <a:off x="3651250" y="7938135"/>
            <a:ext cx="1224280" cy="1111885"/>
          </a:xfrm>
          <a:prstGeom prst="rect">
            <a:avLst/>
          </a:prstGeom>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 name="圆角矩形"/>
          <p:cNvSpPr/>
          <p:nvPr/>
        </p:nvSpPr>
        <p:spPr>
          <a:xfrm>
            <a:off x="2354501" y="13548408"/>
            <a:ext cx="9454978" cy="1645142"/>
          </a:xfrm>
          <a:prstGeom prst="roundRect">
            <a:avLst>
              <a:gd name="adj" fmla="val 11580"/>
            </a:avLst>
          </a:prstGeom>
          <a:solidFill>
            <a:srgbClr val="D5D5D5">
              <a:alpha val="45705"/>
            </a:srgbClr>
          </a:solidFill>
          <a:ln w="12700">
            <a:miter lim="400000"/>
          </a:ln>
        </p:spPr>
        <p:txBody>
          <a:bodyPr lIns="8790" tIns="8790" rIns="8790" bIns="8790" anchor="ct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658" name="圆角矩形"/>
          <p:cNvSpPr/>
          <p:nvPr/>
        </p:nvSpPr>
        <p:spPr>
          <a:xfrm>
            <a:off x="2354501" y="15528909"/>
            <a:ext cx="9454978" cy="1645142"/>
          </a:xfrm>
          <a:prstGeom prst="roundRect">
            <a:avLst>
              <a:gd name="adj" fmla="val 11580"/>
            </a:avLst>
          </a:prstGeom>
          <a:solidFill>
            <a:srgbClr val="D5D5D5">
              <a:alpha val="45705"/>
            </a:srgbClr>
          </a:solidFill>
          <a:ln w="12700">
            <a:miter lim="400000"/>
          </a:ln>
        </p:spPr>
        <p:txBody>
          <a:bodyPr lIns="8790" tIns="8790" rIns="8790" bIns="8790" anchor="ct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659" name="圆角矩形"/>
          <p:cNvSpPr/>
          <p:nvPr/>
        </p:nvSpPr>
        <p:spPr>
          <a:xfrm>
            <a:off x="2354501" y="11561566"/>
            <a:ext cx="9454978" cy="1645142"/>
          </a:xfrm>
          <a:prstGeom prst="roundRect">
            <a:avLst>
              <a:gd name="adj" fmla="val 11580"/>
            </a:avLst>
          </a:prstGeom>
          <a:solidFill>
            <a:srgbClr val="D5D5D5">
              <a:alpha val="45705"/>
            </a:srgbClr>
          </a:solidFill>
          <a:ln w="12700">
            <a:miter lim="400000"/>
          </a:ln>
        </p:spPr>
        <p:txBody>
          <a:bodyPr lIns="8790" tIns="8790" rIns="8790" bIns="8790" anchor="ct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660" name="印尼市场"/>
          <p:cNvSpPr txBox="1"/>
          <p:nvPr/>
        </p:nvSpPr>
        <p:spPr>
          <a:xfrm>
            <a:off x="1273004" y="1817058"/>
            <a:ext cx="3029585" cy="508635"/>
          </a:xfrm>
          <a:prstGeom prst="rect">
            <a:avLst/>
          </a:prstGeom>
          <a:ln w="12700">
            <a:miter lim="400000"/>
          </a:ln>
        </p:spPr>
        <p:txBody>
          <a:bodyPr wrap="none" lIns="8790" tIns="8790" rIns="8790" bIns="8790">
            <a:spAutoFit/>
          </a:bodyPr>
          <a:lstStyle>
            <a:lvl1pPr>
              <a:lnSpc>
                <a:spcPct val="100000"/>
              </a:lnSpc>
              <a:spcBef>
                <a:spcPts val="0"/>
              </a:spcBef>
              <a:defRPr sz="3200" u="sng">
                <a:latin typeface="Source Han Sans CN Bold Bold"/>
                <a:ea typeface="Source Han Sans CN Bold Bold"/>
                <a:cs typeface="Source Han Sans CN Bold Bold"/>
                <a:sym typeface="Source Han Sans CN Bold Bold"/>
              </a:defRPr>
            </a:lvl1pPr>
          </a:lstStyle>
          <a:p>
            <a:pPr algn="l"/>
            <a:r>
              <a:rPr>
                <a:solidFill>
                  <a:srgbClr val="625AE3"/>
                </a:solidFill>
                <a:latin typeface="Times New Roman" panose="02020603050405020304" charset="0"/>
                <a:ea typeface="Times New Roman" panose="02020603050405020304" charset="0"/>
              </a:rPr>
              <a:t>Indonesian market</a:t>
            </a:r>
            <a:endParaRPr>
              <a:solidFill>
                <a:srgbClr val="625AE3"/>
              </a:solidFill>
              <a:latin typeface="Times New Roman" panose="02020603050405020304" charset="0"/>
              <a:ea typeface="Times New Roman" panose="02020603050405020304" charset="0"/>
            </a:endParaRPr>
          </a:p>
        </p:txBody>
      </p:sp>
      <p:sp>
        <p:nvSpPr>
          <p:cNvPr id="661" name="TOP2：Glafidsya Skincare"/>
          <p:cNvSpPr/>
          <p:nvPr/>
        </p:nvSpPr>
        <p:spPr>
          <a:xfrm>
            <a:off x="3720070" y="2984500"/>
            <a:ext cx="8063427" cy="895947"/>
          </a:xfrm>
          <a:prstGeom prst="roundRect">
            <a:avLst>
              <a:gd name="adj" fmla="val 0"/>
            </a:avLst>
          </a:prstGeom>
          <a:solidFill>
            <a:srgbClr val="6559E9">
              <a:alpha val="74433"/>
            </a:srgbClr>
          </a:solidFill>
          <a:ln w="12700">
            <a:miter lim="400000"/>
          </a:ln>
        </p:spPr>
        <p:txBody>
          <a:bodyPr lIns="228600" tIns="228600" rIns="228600" bIns="228600" anchor="ctr"/>
          <a:lstStyle>
            <a:lvl1pPr algn="ctr" defTabSz="1134745">
              <a:lnSpc>
                <a:spcPct val="100000"/>
              </a:lnSpc>
              <a:spcBef>
                <a:spcPts val="0"/>
              </a:spcBef>
              <a:defRPr sz="28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TOP</a:t>
            </a:r>
            <a:r>
              <a:rPr lang="en-US">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a:latin typeface="Times New Roman" panose="02020603050405020304" charset="0"/>
                <a:ea typeface="Times New Roman" panose="02020603050405020304" charset="0"/>
                <a:cs typeface="Times New Roman" panose="02020603050405020304" charset="0"/>
                <a:sym typeface="Times New Roman" panose="02020603050405020304" charset="0"/>
              </a:rPr>
              <a:t>2：Glafidsya Skincare</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pic>
        <p:nvPicPr>
          <p:cNvPr id="662" name="已粘贴的影片.png" descr="已粘贴的影片.png"/>
          <p:cNvPicPr>
            <a:picLocks noChangeAspect="1"/>
          </p:cNvPicPr>
          <p:nvPr/>
        </p:nvPicPr>
        <p:blipFill>
          <a:blip r:embed="rId2"/>
          <a:stretch>
            <a:fillRect/>
          </a:stretch>
        </p:blipFill>
        <p:spPr>
          <a:xfrm>
            <a:off x="1479413" y="2501900"/>
            <a:ext cx="1852671" cy="1852670"/>
          </a:xfrm>
          <a:prstGeom prst="rect">
            <a:avLst/>
          </a:prstGeom>
          <a:ln w="3175">
            <a:miter lim="400000"/>
            <a:headEnd/>
            <a:tailEnd/>
          </a:ln>
        </p:spPr>
      </p:pic>
      <p:graphicFrame>
        <p:nvGraphicFramePr>
          <p:cNvPr id="663" name="二维饼图"/>
          <p:cNvGraphicFramePr/>
          <p:nvPr/>
        </p:nvGraphicFramePr>
        <p:xfrm>
          <a:off x="1767576" y="6943938"/>
          <a:ext cx="2723414" cy="2723413"/>
        </p:xfrm>
        <a:graphic>
          <a:graphicData uri="http://schemas.openxmlformats.org/drawingml/2006/chart">
            <c:chart xmlns:c="http://schemas.openxmlformats.org/drawingml/2006/chart" xmlns:r="http://schemas.openxmlformats.org/officeDocument/2006/relationships" r:id="rId1"/>
          </a:graphicData>
        </a:graphic>
      </p:graphicFrame>
      <p:pic>
        <p:nvPicPr>
          <p:cNvPr id="664" name="已粘贴的影片.png" descr="已粘贴的影片.png"/>
          <p:cNvPicPr>
            <a:picLocks noChangeAspect="1"/>
          </p:cNvPicPr>
          <p:nvPr/>
        </p:nvPicPr>
        <p:blipFill>
          <a:blip r:embed="rId3"/>
          <a:srcRect l="14" r="5"/>
          <a:stretch>
            <a:fillRect/>
          </a:stretch>
        </p:blipFill>
        <p:spPr>
          <a:xfrm>
            <a:off x="1528696" y="13551583"/>
            <a:ext cx="1649016" cy="1649342"/>
          </a:xfrm>
          <a:custGeom>
            <a:avLst/>
            <a:gdLst/>
            <a:ahLst/>
            <a:cxnLst>
              <a:cxn ang="0">
                <a:pos x="wd2" y="hd2"/>
              </a:cxn>
              <a:cxn ang="5400000">
                <a:pos x="wd2" y="hd2"/>
              </a:cxn>
              <a:cxn ang="10800000">
                <a:pos x="wd2" y="hd2"/>
              </a:cxn>
              <a:cxn ang="16200000">
                <a:pos x="wd2" y="hd2"/>
              </a:cxn>
            </a:cxnLst>
            <a:rect l="0" t="0" r="r" b="b"/>
            <a:pathLst>
              <a:path w="21600" h="21600" extrusionOk="0">
                <a:moveTo>
                  <a:pt x="4637" y="0"/>
                </a:moveTo>
                <a:cubicBezTo>
                  <a:pt x="3276" y="0"/>
                  <a:pt x="2463" y="1"/>
                  <a:pt x="1918" y="229"/>
                </a:cubicBezTo>
                <a:cubicBezTo>
                  <a:pt x="1134" y="514"/>
                  <a:pt x="514" y="1133"/>
                  <a:pt x="229" y="1918"/>
                </a:cubicBezTo>
                <a:cubicBezTo>
                  <a:pt x="1" y="2462"/>
                  <a:pt x="0" y="3275"/>
                  <a:pt x="0" y="4636"/>
                </a:cubicBezTo>
                <a:lnTo>
                  <a:pt x="0" y="16964"/>
                </a:lnTo>
                <a:cubicBezTo>
                  <a:pt x="0" y="18325"/>
                  <a:pt x="1" y="19138"/>
                  <a:pt x="229" y="19682"/>
                </a:cubicBezTo>
                <a:cubicBezTo>
                  <a:pt x="514" y="20467"/>
                  <a:pt x="1134" y="21086"/>
                  <a:pt x="1918" y="21371"/>
                </a:cubicBezTo>
                <a:cubicBezTo>
                  <a:pt x="2463" y="21599"/>
                  <a:pt x="3276" y="21600"/>
                  <a:pt x="4637" y="21600"/>
                </a:cubicBezTo>
                <a:lnTo>
                  <a:pt x="16963" y="21600"/>
                </a:lnTo>
                <a:cubicBezTo>
                  <a:pt x="18324" y="21600"/>
                  <a:pt x="19137" y="21599"/>
                  <a:pt x="19682" y="21371"/>
                </a:cubicBezTo>
                <a:cubicBezTo>
                  <a:pt x="20466" y="21086"/>
                  <a:pt x="21086" y="20467"/>
                  <a:pt x="21371" y="19682"/>
                </a:cubicBezTo>
                <a:cubicBezTo>
                  <a:pt x="21599" y="19138"/>
                  <a:pt x="21600" y="18325"/>
                  <a:pt x="21600" y="16964"/>
                </a:cubicBezTo>
                <a:lnTo>
                  <a:pt x="21600" y="4636"/>
                </a:lnTo>
                <a:cubicBezTo>
                  <a:pt x="21600" y="3275"/>
                  <a:pt x="21599" y="2462"/>
                  <a:pt x="21371" y="1918"/>
                </a:cubicBezTo>
                <a:cubicBezTo>
                  <a:pt x="21086" y="1133"/>
                  <a:pt x="20466" y="514"/>
                  <a:pt x="19682" y="229"/>
                </a:cubicBezTo>
                <a:cubicBezTo>
                  <a:pt x="19137" y="1"/>
                  <a:pt x="18324" y="0"/>
                  <a:pt x="16963" y="0"/>
                </a:cubicBezTo>
                <a:lnTo>
                  <a:pt x="4637" y="0"/>
                </a:lnTo>
                <a:close/>
              </a:path>
            </a:pathLst>
          </a:custGeom>
          <a:ln w="6350">
            <a:solidFill>
              <a:srgbClr val="8979AF"/>
            </a:solidFill>
            <a:miter lim="400000"/>
            <a:headEnd/>
            <a:tailEnd/>
          </a:ln>
        </p:spPr>
      </p:pic>
      <p:pic>
        <p:nvPicPr>
          <p:cNvPr id="665" name="已粘贴的影片.png" descr="已粘贴的影片.png"/>
          <p:cNvPicPr>
            <a:picLocks noChangeAspect="1"/>
          </p:cNvPicPr>
          <p:nvPr/>
        </p:nvPicPr>
        <p:blipFill>
          <a:blip r:embed="rId4"/>
          <a:srcRect l="14" r="5"/>
          <a:stretch>
            <a:fillRect/>
          </a:stretch>
        </p:blipFill>
        <p:spPr>
          <a:xfrm>
            <a:off x="1528696" y="15537394"/>
            <a:ext cx="1649017" cy="1649341"/>
          </a:xfrm>
          <a:custGeom>
            <a:avLst/>
            <a:gdLst/>
            <a:ahLst/>
            <a:cxnLst>
              <a:cxn ang="0">
                <a:pos x="wd2" y="hd2"/>
              </a:cxn>
              <a:cxn ang="5400000">
                <a:pos x="wd2" y="hd2"/>
              </a:cxn>
              <a:cxn ang="10800000">
                <a:pos x="wd2" y="hd2"/>
              </a:cxn>
              <a:cxn ang="16200000">
                <a:pos x="wd2" y="hd2"/>
              </a:cxn>
            </a:cxnLst>
            <a:rect l="0" t="0" r="r" b="b"/>
            <a:pathLst>
              <a:path w="21600" h="21600" extrusionOk="0">
                <a:moveTo>
                  <a:pt x="4637" y="0"/>
                </a:moveTo>
                <a:cubicBezTo>
                  <a:pt x="3276" y="0"/>
                  <a:pt x="2463" y="1"/>
                  <a:pt x="1918" y="229"/>
                </a:cubicBezTo>
                <a:cubicBezTo>
                  <a:pt x="1134" y="514"/>
                  <a:pt x="514" y="1133"/>
                  <a:pt x="229" y="1918"/>
                </a:cubicBezTo>
                <a:cubicBezTo>
                  <a:pt x="1" y="2462"/>
                  <a:pt x="0" y="3275"/>
                  <a:pt x="0" y="4636"/>
                </a:cubicBezTo>
                <a:lnTo>
                  <a:pt x="0" y="16964"/>
                </a:lnTo>
                <a:cubicBezTo>
                  <a:pt x="0" y="18325"/>
                  <a:pt x="1" y="19138"/>
                  <a:pt x="229" y="19682"/>
                </a:cubicBezTo>
                <a:cubicBezTo>
                  <a:pt x="514" y="20467"/>
                  <a:pt x="1134" y="21086"/>
                  <a:pt x="1918" y="21371"/>
                </a:cubicBezTo>
                <a:cubicBezTo>
                  <a:pt x="2463" y="21599"/>
                  <a:pt x="3276" y="21600"/>
                  <a:pt x="4637" y="21600"/>
                </a:cubicBezTo>
                <a:lnTo>
                  <a:pt x="16963" y="21600"/>
                </a:lnTo>
                <a:cubicBezTo>
                  <a:pt x="18324" y="21600"/>
                  <a:pt x="19137" y="21599"/>
                  <a:pt x="19682" y="21371"/>
                </a:cubicBezTo>
                <a:cubicBezTo>
                  <a:pt x="20466" y="21086"/>
                  <a:pt x="21086" y="20467"/>
                  <a:pt x="21371" y="19682"/>
                </a:cubicBezTo>
                <a:cubicBezTo>
                  <a:pt x="21599" y="19138"/>
                  <a:pt x="21600" y="18325"/>
                  <a:pt x="21600" y="16964"/>
                </a:cubicBezTo>
                <a:lnTo>
                  <a:pt x="21600" y="4636"/>
                </a:lnTo>
                <a:cubicBezTo>
                  <a:pt x="21600" y="3275"/>
                  <a:pt x="21599" y="2462"/>
                  <a:pt x="21371" y="1918"/>
                </a:cubicBezTo>
                <a:cubicBezTo>
                  <a:pt x="21086" y="1133"/>
                  <a:pt x="20466" y="514"/>
                  <a:pt x="19682" y="229"/>
                </a:cubicBezTo>
                <a:cubicBezTo>
                  <a:pt x="19137" y="1"/>
                  <a:pt x="18324" y="0"/>
                  <a:pt x="16963" y="0"/>
                </a:cubicBezTo>
                <a:lnTo>
                  <a:pt x="4637" y="0"/>
                </a:lnTo>
                <a:close/>
              </a:path>
            </a:pathLst>
          </a:custGeom>
          <a:ln w="6350">
            <a:solidFill>
              <a:srgbClr val="8979AF"/>
            </a:solidFill>
            <a:miter lim="400000"/>
            <a:headEnd/>
            <a:tailEnd/>
          </a:ln>
        </p:spPr>
      </p:pic>
      <p:pic>
        <p:nvPicPr>
          <p:cNvPr id="666" name="已粘贴的影片.png" descr="已粘贴的影片.png"/>
          <p:cNvPicPr>
            <a:picLocks noChangeAspect="1"/>
          </p:cNvPicPr>
          <p:nvPr/>
        </p:nvPicPr>
        <p:blipFill>
          <a:blip r:embed="rId5"/>
          <a:srcRect l="14" r="5"/>
          <a:stretch>
            <a:fillRect/>
          </a:stretch>
        </p:blipFill>
        <p:spPr>
          <a:xfrm>
            <a:off x="1528696" y="11559430"/>
            <a:ext cx="1649016" cy="1649341"/>
          </a:xfrm>
          <a:custGeom>
            <a:avLst/>
            <a:gdLst/>
            <a:ahLst/>
            <a:cxnLst>
              <a:cxn ang="0">
                <a:pos x="wd2" y="hd2"/>
              </a:cxn>
              <a:cxn ang="5400000">
                <a:pos x="wd2" y="hd2"/>
              </a:cxn>
              <a:cxn ang="10800000">
                <a:pos x="wd2" y="hd2"/>
              </a:cxn>
              <a:cxn ang="16200000">
                <a:pos x="wd2" y="hd2"/>
              </a:cxn>
            </a:cxnLst>
            <a:rect l="0" t="0" r="r" b="b"/>
            <a:pathLst>
              <a:path w="21600" h="21600" extrusionOk="0">
                <a:moveTo>
                  <a:pt x="4637" y="0"/>
                </a:moveTo>
                <a:cubicBezTo>
                  <a:pt x="3276" y="0"/>
                  <a:pt x="2463" y="1"/>
                  <a:pt x="1918" y="229"/>
                </a:cubicBezTo>
                <a:cubicBezTo>
                  <a:pt x="1134" y="514"/>
                  <a:pt x="514" y="1133"/>
                  <a:pt x="229" y="1918"/>
                </a:cubicBezTo>
                <a:cubicBezTo>
                  <a:pt x="1" y="2462"/>
                  <a:pt x="0" y="3275"/>
                  <a:pt x="0" y="4636"/>
                </a:cubicBezTo>
                <a:lnTo>
                  <a:pt x="0" y="16964"/>
                </a:lnTo>
                <a:cubicBezTo>
                  <a:pt x="0" y="18325"/>
                  <a:pt x="1" y="19138"/>
                  <a:pt x="229" y="19682"/>
                </a:cubicBezTo>
                <a:cubicBezTo>
                  <a:pt x="514" y="20467"/>
                  <a:pt x="1134" y="21086"/>
                  <a:pt x="1918" y="21371"/>
                </a:cubicBezTo>
                <a:cubicBezTo>
                  <a:pt x="2463" y="21599"/>
                  <a:pt x="3276" y="21600"/>
                  <a:pt x="4637" y="21600"/>
                </a:cubicBezTo>
                <a:lnTo>
                  <a:pt x="16963" y="21600"/>
                </a:lnTo>
                <a:cubicBezTo>
                  <a:pt x="18324" y="21600"/>
                  <a:pt x="19137" y="21599"/>
                  <a:pt x="19682" y="21371"/>
                </a:cubicBezTo>
                <a:cubicBezTo>
                  <a:pt x="20466" y="21086"/>
                  <a:pt x="21086" y="20467"/>
                  <a:pt x="21371" y="19682"/>
                </a:cubicBezTo>
                <a:cubicBezTo>
                  <a:pt x="21599" y="19138"/>
                  <a:pt x="21600" y="18325"/>
                  <a:pt x="21600" y="16964"/>
                </a:cubicBezTo>
                <a:lnTo>
                  <a:pt x="21600" y="4636"/>
                </a:lnTo>
                <a:cubicBezTo>
                  <a:pt x="21600" y="3275"/>
                  <a:pt x="21599" y="2462"/>
                  <a:pt x="21371" y="1918"/>
                </a:cubicBezTo>
                <a:cubicBezTo>
                  <a:pt x="21086" y="1133"/>
                  <a:pt x="20466" y="514"/>
                  <a:pt x="19682" y="229"/>
                </a:cubicBezTo>
                <a:cubicBezTo>
                  <a:pt x="19137" y="1"/>
                  <a:pt x="18324" y="0"/>
                  <a:pt x="16963" y="0"/>
                </a:cubicBezTo>
                <a:lnTo>
                  <a:pt x="4637" y="0"/>
                </a:lnTo>
                <a:close/>
              </a:path>
            </a:pathLst>
          </a:custGeom>
          <a:ln w="6350">
            <a:solidFill>
              <a:srgbClr val="8979AF"/>
            </a:solidFill>
            <a:miter lim="400000"/>
            <a:headEnd/>
            <a:tailEnd/>
          </a:ln>
        </p:spPr>
      </p:pic>
      <p:sp>
        <p:nvSpPr>
          <p:cNvPr id="667" name="价格：Rp1.95M…"/>
          <p:cNvSpPr txBox="1"/>
          <p:nvPr/>
        </p:nvSpPr>
        <p:spPr>
          <a:xfrm>
            <a:off x="3719830" y="11904345"/>
            <a:ext cx="6730365" cy="1123950"/>
          </a:xfrm>
          <a:prstGeom prst="rect">
            <a:avLst/>
          </a:prstGeom>
          <a:ln w="12700">
            <a:miter lim="400000"/>
          </a:ln>
        </p:spPr>
        <p:txBody>
          <a:bodyPr wrap="square" lIns="8790" tIns="8790" rIns="8790" bIns="8790">
            <a:spAutoFit/>
          </a:bodyPr>
          <a:lstStyle/>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Price: Rp1.95M      Number of influencers: 0</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30-day sales volume: 4.9k</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Continuously popular in the store.</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669" name="保湿面霜"/>
          <p:cNvSpPr/>
          <p:nvPr/>
        </p:nvSpPr>
        <p:spPr>
          <a:xfrm>
            <a:off x="5783233" y="11365390"/>
            <a:ext cx="2143960" cy="499210"/>
          </a:xfrm>
          <a:prstGeom prst="rect">
            <a:avLst/>
          </a:prstGeom>
          <a:solidFill>
            <a:srgbClr val="F5BFC3"/>
          </a:solidFill>
          <a:ln w="12700">
            <a:miter lim="400000"/>
          </a:ln>
        </p:spPr>
        <p:txBody>
          <a:bodyPr lIns="0" tIns="0" rIns="0" bIns="0" anchor="ctr"/>
          <a:lstStyle>
            <a:lvl1pPr algn="ctr">
              <a:lnSpc>
                <a:spcPct val="100000"/>
              </a:lnSpc>
              <a:spcBef>
                <a:spcPts val="0"/>
              </a:spcBef>
              <a:defRPr sz="24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Moisturizing face cream</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670" name="护肤套装"/>
          <p:cNvSpPr/>
          <p:nvPr/>
        </p:nvSpPr>
        <p:spPr>
          <a:xfrm>
            <a:off x="5783233" y="13362736"/>
            <a:ext cx="2143960" cy="499209"/>
          </a:xfrm>
          <a:prstGeom prst="rect">
            <a:avLst/>
          </a:prstGeom>
          <a:solidFill>
            <a:srgbClr val="F5BFC3"/>
          </a:solidFill>
          <a:ln w="12700">
            <a:miter lim="400000"/>
          </a:ln>
        </p:spPr>
        <p:txBody>
          <a:bodyPr lIns="0" tIns="0" rIns="0" bIns="0" anchor="ctr"/>
          <a:lstStyle>
            <a:lvl1pPr algn="ctr">
              <a:lnSpc>
                <a:spcPct val="100000"/>
              </a:lnSpc>
              <a:spcBef>
                <a:spcPts val="0"/>
              </a:spcBef>
              <a:defRPr sz="24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Skin care set</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671" name="去角质霜"/>
          <p:cNvSpPr/>
          <p:nvPr/>
        </p:nvSpPr>
        <p:spPr>
          <a:xfrm>
            <a:off x="5783233" y="15344973"/>
            <a:ext cx="2143960" cy="499209"/>
          </a:xfrm>
          <a:prstGeom prst="rect">
            <a:avLst/>
          </a:prstGeom>
          <a:solidFill>
            <a:srgbClr val="F5BFC3"/>
          </a:solidFill>
          <a:ln w="12700">
            <a:miter lim="400000"/>
          </a:ln>
        </p:spPr>
        <p:txBody>
          <a:bodyPr lIns="0" tIns="0" rIns="0" bIns="0" anchor="ctr"/>
          <a:lstStyle>
            <a:lvl1pPr algn="ctr">
              <a:lnSpc>
                <a:spcPct val="100000"/>
              </a:lnSpc>
              <a:spcBef>
                <a:spcPts val="0"/>
              </a:spcBef>
              <a:defRPr sz="24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Exfoliating cream</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672" name="价格：Rp5.01M…"/>
          <p:cNvSpPr txBox="1"/>
          <p:nvPr/>
        </p:nvSpPr>
        <p:spPr>
          <a:xfrm>
            <a:off x="3719830" y="13919835"/>
            <a:ext cx="6650355" cy="1123950"/>
          </a:xfrm>
          <a:prstGeom prst="rect">
            <a:avLst/>
          </a:prstGeom>
          <a:ln w="12700">
            <a:miter lim="400000"/>
          </a:ln>
        </p:spPr>
        <p:txBody>
          <a:bodyPr wrap="square" lIns="8790" tIns="8790" rIns="8790" bIns="8790">
            <a:spAutoFit/>
          </a:bodyPr>
          <a:lstStyle/>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Price: Rp5.01M      Number of influencers: 0</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30-day sales volume: 3.4k</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Steadily shipping continuously.</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674" name="价格：Rp1.07M…"/>
          <p:cNvSpPr txBox="1"/>
          <p:nvPr/>
        </p:nvSpPr>
        <p:spPr>
          <a:xfrm>
            <a:off x="3719830" y="15934055"/>
            <a:ext cx="6976745" cy="1123950"/>
          </a:xfrm>
          <a:prstGeom prst="rect">
            <a:avLst/>
          </a:prstGeom>
          <a:ln w="12700">
            <a:miter lim="400000"/>
          </a:ln>
        </p:spPr>
        <p:txBody>
          <a:bodyPr wrap="square" lIns="8790" tIns="8790" rIns="8790" bIns="8790">
            <a:spAutoFit/>
          </a:bodyPr>
          <a:lstStyle/>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Price: Rp1.07M      Number of influencers: 0</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30-day sales volume: 2.1k</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Performed excellently in the recent month.</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676" name="近30天热销产品top3"/>
          <p:cNvSpPr/>
          <p:nvPr/>
        </p:nvSpPr>
        <p:spPr>
          <a:xfrm>
            <a:off x="1525521" y="10527134"/>
            <a:ext cx="10283958" cy="763625"/>
          </a:xfrm>
          <a:prstGeom prst="rect">
            <a:avLst/>
          </a:prstGeom>
          <a:solidFill>
            <a:srgbClr val="8C83EF"/>
          </a:solidFill>
          <a:ln w="12700">
            <a:miter lim="400000"/>
          </a:ln>
        </p:spPr>
        <p:txBody>
          <a:bodyPr lIns="8790" tIns="8790" rIns="8790" bIns="8790" anchor="ctr"/>
          <a:lstStyle>
            <a:lvl1pPr algn="ctr" defTabSz="1134745">
              <a:lnSpc>
                <a:spcPct val="100000"/>
              </a:lnSpc>
              <a:spcBef>
                <a:spcPts val="0"/>
              </a:spcBef>
              <a:defRPr sz="28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Top 3 best-selling products in the recent 30 days</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677" name="销售渠道分布"/>
          <p:cNvSpPr txBox="1"/>
          <p:nvPr/>
        </p:nvSpPr>
        <p:spPr>
          <a:xfrm>
            <a:off x="1314137" y="6280239"/>
            <a:ext cx="3630295" cy="385445"/>
          </a:xfrm>
          <a:prstGeom prst="rect">
            <a:avLst/>
          </a:prstGeom>
          <a:ln w="12700">
            <a:miter lim="400000"/>
          </a:ln>
        </p:spPr>
        <p:txBody>
          <a:bodyPr wrap="none" lIns="8790" tIns="8790" rIns="8790" bIns="8790" anchor="ctr">
            <a:spAutoFit/>
          </a:bodyPr>
          <a:lstStyle>
            <a:lvl1pPr algn="ctr" defTabSz="1134745">
              <a:lnSpc>
                <a:spcPct val="100000"/>
              </a:lnSpc>
              <a:spcBef>
                <a:spcPts val="0"/>
              </a:spcBef>
              <a:defRPr sz="2400">
                <a:latin typeface="Source Han Sans CN Bold Bold"/>
                <a:ea typeface="Source Han Sans CN Bold Bold"/>
                <a:cs typeface="Source Han Sans CN Bold Bold"/>
                <a:sym typeface="Source Han Sans CN Bold Bold"/>
              </a:defRPr>
            </a:lvl1pPr>
          </a:lstStyle>
          <a:p>
            <a:pPr algn="ctr"/>
            <a:r>
              <a:rPr>
                <a:latin typeface="Times New Roman" panose="02020603050405020304" charset="0"/>
                <a:ea typeface="Times New Roman" panose="02020603050405020304" charset="0"/>
              </a:rPr>
              <a:t>Distribution of sales channels</a:t>
            </a:r>
            <a:endParaRPr>
              <a:latin typeface="Times New Roman" panose="02020603050405020304" charset="0"/>
              <a:ea typeface="Times New Roman" panose="02020603050405020304" charset="0"/>
            </a:endParaRPr>
          </a:p>
        </p:txBody>
      </p:sp>
      <p:sp>
        <p:nvSpPr>
          <p:cNvPr id="678" name="带货达人趋势"/>
          <p:cNvSpPr txBox="1"/>
          <p:nvPr/>
        </p:nvSpPr>
        <p:spPr>
          <a:xfrm>
            <a:off x="6740343" y="6280239"/>
            <a:ext cx="3316605" cy="385445"/>
          </a:xfrm>
          <a:prstGeom prst="rect">
            <a:avLst/>
          </a:prstGeom>
          <a:ln w="12700">
            <a:miter lim="400000"/>
          </a:ln>
        </p:spPr>
        <p:txBody>
          <a:bodyPr wrap="none" lIns="8790" tIns="8790" rIns="8790" bIns="8790" anchor="ctr">
            <a:spAutoFit/>
          </a:bodyPr>
          <a:lstStyle>
            <a:lvl1pPr algn="ctr" defTabSz="1134745">
              <a:lnSpc>
                <a:spcPct val="100000"/>
              </a:lnSpc>
              <a:spcBef>
                <a:spcPts val="0"/>
              </a:spcBef>
              <a:defRPr sz="2400">
                <a:latin typeface="Source Han Sans CN Bold Bold"/>
                <a:ea typeface="Source Han Sans CN Bold Bold"/>
                <a:cs typeface="Source Han Sans CN Bold Bold"/>
                <a:sym typeface="Source Han Sans CN Bold Bold"/>
              </a:defRPr>
            </a:lvl1pPr>
          </a:lstStyle>
          <a:p>
            <a:pPr algn="ctr"/>
            <a:r>
              <a:rPr>
                <a:latin typeface="Times New Roman" panose="02020603050405020304" charset="0"/>
                <a:ea typeface="Times New Roman" panose="02020603050405020304" charset="0"/>
              </a:rPr>
              <a:t>Related Influencers Trends</a:t>
            </a:r>
            <a:endParaRPr>
              <a:latin typeface="Times New Roman" panose="02020603050405020304" charset="0"/>
              <a:ea typeface="Times New Roman" panose="02020603050405020304" charset="0"/>
            </a:endParaRPr>
          </a:p>
        </p:txBody>
      </p:sp>
      <p:sp>
        <p:nvSpPr>
          <p:cNvPr id="679" name="矩形"/>
          <p:cNvSpPr/>
          <p:nvPr/>
        </p:nvSpPr>
        <p:spPr>
          <a:xfrm>
            <a:off x="1277767" y="6155389"/>
            <a:ext cx="10779466" cy="3758312"/>
          </a:xfrm>
          <a:prstGeom prst="rect">
            <a:avLst/>
          </a:prstGeom>
          <a:ln>
            <a:solidFill>
              <a:srgbClr val="000000"/>
            </a:solidFill>
            <a:miter lim="400000"/>
          </a:ln>
        </p:spPr>
        <p:txBody>
          <a:bodyPr lIns="8790" tIns="8790" rIns="8790" bIns="8790" anchor="ct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pic>
        <p:nvPicPr>
          <p:cNvPr id="680" name="已粘贴的影片.png" descr="已粘贴的影片.png"/>
          <p:cNvPicPr>
            <a:picLocks noChangeAspect="1"/>
          </p:cNvPicPr>
          <p:nvPr/>
        </p:nvPicPr>
        <p:blipFill>
          <a:blip r:embed="rId6"/>
          <a:srcRect t="13716" b="13716"/>
          <a:stretch>
            <a:fillRect/>
          </a:stretch>
        </p:blipFill>
        <p:spPr>
          <a:xfrm>
            <a:off x="5096644" y="7058168"/>
            <a:ext cx="6604001" cy="2628901"/>
          </a:xfrm>
          <a:prstGeom prst="rect">
            <a:avLst/>
          </a:prstGeom>
          <a:ln w="3175">
            <a:miter lim="400000"/>
            <a:headEnd/>
            <a:tailEnd/>
          </a:ln>
        </p:spPr>
      </p:pic>
      <p:sp>
        <p:nvSpPr>
          <p:cNvPr id="681" name="自营账号…"/>
          <p:cNvSpPr txBox="1"/>
          <p:nvPr/>
        </p:nvSpPr>
        <p:spPr>
          <a:xfrm>
            <a:off x="3177540" y="7776210"/>
            <a:ext cx="1076960" cy="771525"/>
          </a:xfrm>
          <a:prstGeom prst="rect">
            <a:avLst/>
          </a:prstGeom>
          <a:ln w="12700">
            <a:miter lim="400000"/>
          </a:ln>
        </p:spPr>
        <p:txBody>
          <a:bodyPr wrap="square" lIns="12700" tIns="12700" rIns="12700" bIns="12700" anchor="ctr">
            <a:spAutoFit/>
          </a:bodyPr>
          <a:lstStyle/>
          <a:p>
            <a:pPr algn="ctr">
              <a:spcBef>
                <a:spcPts val="0"/>
              </a:spcBef>
              <a:defRPr sz="2400">
                <a:solidFill>
                  <a:srgbClr val="FFFFFF"/>
                </a:solidFill>
              </a:defRPr>
            </a:pPr>
            <a:r>
              <a:rPr sz="1800">
                <a:latin typeface="Times New Roman" panose="02020603050405020304" charset="0"/>
                <a:ea typeface="Times New Roman" panose="02020603050405020304" charset="0"/>
                <a:cs typeface="Times New Roman" panose="02020603050405020304" charset="0"/>
              </a:rPr>
              <a:t>Self-operated account1%</a:t>
            </a:r>
            <a:endParaRPr sz="1800">
              <a:latin typeface="Times New Roman" panose="02020603050405020304" charset="0"/>
              <a:ea typeface="Times New Roman" panose="02020603050405020304" charset="0"/>
              <a:cs typeface="Times New Roman" panose="02020603050405020304" charset="0"/>
            </a:endParaRPr>
          </a:p>
        </p:txBody>
      </p:sp>
      <p:sp>
        <p:nvSpPr>
          <p:cNvPr id="682" name="达人带货…"/>
          <p:cNvSpPr txBox="1"/>
          <p:nvPr/>
        </p:nvSpPr>
        <p:spPr>
          <a:xfrm>
            <a:off x="1568450" y="7494905"/>
            <a:ext cx="1674495" cy="771525"/>
          </a:xfrm>
          <a:prstGeom prst="rect">
            <a:avLst/>
          </a:prstGeom>
          <a:ln w="12700">
            <a:miter lim="400000"/>
          </a:ln>
        </p:spPr>
        <p:txBody>
          <a:bodyPr wrap="square" lIns="12700" tIns="12700" rIns="12700" bIns="12700" anchor="ctr">
            <a:spAutoFit/>
          </a:bodyPr>
          <a:lstStyle/>
          <a:p>
            <a:pPr algn="ctr">
              <a:spcBef>
                <a:spcPts val="0"/>
              </a:spcBef>
              <a:defRPr sz="2400">
                <a:solidFill>
                  <a:srgbClr val="FFFFFF"/>
                </a:solidFill>
              </a:defRPr>
            </a:pPr>
            <a:r>
              <a:rPr sz="1800">
                <a:latin typeface="Times New Roman" panose="02020603050405020304" charset="0"/>
                <a:ea typeface="Times New Roman" panose="02020603050405020304" charset="0"/>
                <a:cs typeface="Times New Roman" panose="02020603050405020304" charset="0"/>
              </a:rPr>
              <a:t> Affiliate influencer sales8%</a:t>
            </a:r>
            <a:endParaRPr sz="1800">
              <a:latin typeface="Times New Roman" panose="02020603050405020304" charset="0"/>
              <a:ea typeface="Times New Roman" panose="02020603050405020304" charset="0"/>
              <a:cs typeface="Times New Roman" panose="02020603050405020304" charset="0"/>
            </a:endParaRPr>
          </a:p>
        </p:txBody>
      </p:sp>
      <p:sp>
        <p:nvSpPr>
          <p:cNvPr id="683" name="商品价格分布在Rp31.00K-Rp416.56M，平均价格为Rp3.27M。主要销售方式是视频带货，关联达人数15，视频数50，直播数272。带货达人销售额仅占整体销售额8%，热销产品关联0带货达人，不依赖达人带货"/>
          <p:cNvSpPr txBox="1"/>
          <p:nvPr/>
        </p:nvSpPr>
        <p:spPr>
          <a:xfrm>
            <a:off x="1277620" y="3893820"/>
            <a:ext cx="10784205" cy="2045970"/>
          </a:xfrm>
          <a:prstGeom prst="rect">
            <a:avLst/>
          </a:prstGeom>
          <a:ln w="12700">
            <a:miter lim="400000"/>
          </a:ln>
        </p:spPr>
        <p:txBody>
          <a:bodyPr wrap="square" lIns="8790" tIns="8790" rIns="8790" bIns="8790">
            <a:spAutoFit/>
          </a:bodyPr>
          <a:lstStyle>
            <a:lvl1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pPr>
              <a:lnSpc>
                <a:spcPct val="110000"/>
              </a:lnSpc>
              <a:spcAft>
                <a:spcPts val="0"/>
              </a:spcAft>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The product prices range from Rp31.00K to Rp416.56M, and the average price is Rp3.27M. The main sales method is video promotion with goods, with 15 associated influencers, 50 videos, and 272 live broadcasts. The sales amount of the influencers only accounts for 8% of the overall sales amount. Hot products are associated with 0 influencers, and it does not rely on the influencers to promote goods.</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48" name="文本框 47"/>
          <p:cNvSpPr txBox="1"/>
          <p:nvPr>
            <p:custDataLst>
              <p:tags r:id="rId7"/>
            </p:custDataLst>
          </p:nvPr>
        </p:nvSpPr>
        <p:spPr>
          <a:xfrm>
            <a:off x="2693035" y="17968595"/>
            <a:ext cx="2182495" cy="3365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8790" tIns="8790" rIns="8790" bIns="8790" numCol="1" spcCol="38100" rtlCol="0" anchor="ctr" forceAA="0">
            <a:noAutofit/>
          </a:bodyPr>
          <a:p>
            <a:pPr marL="0" marR="0" indent="0" algn="l" defTabSz="3352800" rtl="0" fontAlgn="auto" latinLnBrk="0" hangingPunct="0">
              <a:lnSpc>
                <a:spcPct val="90000"/>
              </a:lnSpc>
              <a:spcBef>
                <a:spcPts val="6100"/>
              </a:spcBef>
              <a:spcAft>
                <a:spcPts val="0"/>
              </a:spcAft>
              <a:buClrTx/>
              <a:buSzTx/>
              <a:buFontTx/>
              <a:buNone/>
            </a:pPr>
            <a:r>
              <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rPr>
              <a:t>https://echotik.ai</a:t>
            </a:r>
            <a:endPar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endParaRPr>
          </a:p>
        </p:txBody>
      </p:sp>
      <p:sp>
        <p:nvSpPr>
          <p:cNvPr id="174" name="Freeform 8"/>
          <p:cNvSpPr/>
          <p:nvPr>
            <p:custDataLst>
              <p:tags r:id="rId8"/>
            </p:custDataLst>
          </p:nvPr>
        </p:nvSpPr>
        <p:spPr>
          <a:xfrm>
            <a:off x="941705" y="17797145"/>
            <a:ext cx="1655445" cy="672465"/>
          </a:xfrm>
          <a:prstGeom prst="rect">
            <a:avLst/>
          </a:prstGeom>
          <a:blipFill>
            <a:blip r:embed="rId9"/>
            <a:stretch>
              <a:fillRect/>
            </a:stretch>
          </a:blipFill>
          <a:ln w="12700">
            <a:miter lim="400000"/>
          </a:ln>
        </p:spPr>
        <p:txBody>
          <a:bodyPr lIns="0" tIns="0" rIns="0" bIns="0"/>
          <a:p>
            <a:pPr defTabSz="1219200">
              <a:lnSpc>
                <a:spcPct val="100000"/>
              </a:lnSpc>
              <a:spcBef>
                <a:spcPts val="0"/>
              </a:spcBef>
              <a:defRPr sz="2400">
                <a:latin typeface="Calibri" panose="020F0502020204030204"/>
                <a:ea typeface="Calibri" panose="020F0502020204030204"/>
                <a:cs typeface="Calibri" panose="020F0502020204030204"/>
                <a:sym typeface="Calibri" panose="020F0502020204030204"/>
              </a:defRPr>
            </a:pPr>
            <a:endParaRPr>
              <a:latin typeface="Arial Rounded MT Bold" panose="020F0704030504030204" charset="0"/>
              <a:ea typeface="Arial Rounded MT Bold" panose="020F0704030504030204" charset="0"/>
              <a:cs typeface="Arial Rounded MT Bold" panose="020F0704030504030204" charset="0"/>
              <a:sym typeface="Arial Rounded MT Bold" panose="020F0704030504030204" charset="0"/>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 name="圆角矩形"/>
          <p:cNvSpPr/>
          <p:nvPr/>
        </p:nvSpPr>
        <p:spPr>
          <a:xfrm>
            <a:off x="2354501" y="13548408"/>
            <a:ext cx="9454978" cy="1645142"/>
          </a:xfrm>
          <a:prstGeom prst="roundRect">
            <a:avLst>
              <a:gd name="adj" fmla="val 11580"/>
            </a:avLst>
          </a:prstGeom>
          <a:solidFill>
            <a:srgbClr val="D5D5D5">
              <a:alpha val="45705"/>
            </a:srgbClr>
          </a:solidFill>
          <a:ln w="12700">
            <a:miter lim="400000"/>
          </a:ln>
        </p:spPr>
        <p:txBody>
          <a:bodyPr lIns="8790" tIns="8790" rIns="8790" bIns="8790" anchor="ct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686" name="圆角矩形"/>
          <p:cNvSpPr/>
          <p:nvPr/>
        </p:nvSpPr>
        <p:spPr>
          <a:xfrm>
            <a:off x="2354501" y="15528909"/>
            <a:ext cx="9454978" cy="1645142"/>
          </a:xfrm>
          <a:prstGeom prst="roundRect">
            <a:avLst>
              <a:gd name="adj" fmla="val 11580"/>
            </a:avLst>
          </a:prstGeom>
          <a:solidFill>
            <a:srgbClr val="D5D5D5">
              <a:alpha val="45705"/>
            </a:srgbClr>
          </a:solidFill>
          <a:ln w="12700">
            <a:miter lim="400000"/>
          </a:ln>
        </p:spPr>
        <p:txBody>
          <a:bodyPr lIns="8790" tIns="8790" rIns="8790" bIns="8790" anchor="ct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687" name="圆角矩形"/>
          <p:cNvSpPr/>
          <p:nvPr/>
        </p:nvSpPr>
        <p:spPr>
          <a:xfrm>
            <a:off x="2354501" y="11561566"/>
            <a:ext cx="9454978" cy="1645142"/>
          </a:xfrm>
          <a:prstGeom prst="roundRect">
            <a:avLst>
              <a:gd name="adj" fmla="val 11580"/>
            </a:avLst>
          </a:prstGeom>
          <a:solidFill>
            <a:srgbClr val="D5D5D5">
              <a:alpha val="45705"/>
            </a:srgbClr>
          </a:solidFill>
          <a:ln w="12700">
            <a:miter lim="400000"/>
          </a:ln>
        </p:spPr>
        <p:txBody>
          <a:bodyPr lIns="8790" tIns="8790" rIns="8790" bIns="8790" anchor="ct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688" name="印尼市场"/>
          <p:cNvSpPr txBox="1"/>
          <p:nvPr/>
        </p:nvSpPr>
        <p:spPr>
          <a:xfrm>
            <a:off x="1273004" y="1817058"/>
            <a:ext cx="3131185" cy="508635"/>
          </a:xfrm>
          <a:prstGeom prst="rect">
            <a:avLst/>
          </a:prstGeom>
          <a:ln w="12700">
            <a:miter lim="400000"/>
          </a:ln>
        </p:spPr>
        <p:txBody>
          <a:bodyPr wrap="none" lIns="8790" tIns="8790" rIns="8790" bIns="8790">
            <a:spAutoFit/>
          </a:bodyPr>
          <a:lstStyle>
            <a:lvl1pPr>
              <a:lnSpc>
                <a:spcPct val="100000"/>
              </a:lnSpc>
              <a:spcBef>
                <a:spcPts val="0"/>
              </a:spcBef>
              <a:defRPr sz="3200" u="sng">
                <a:latin typeface="Source Han Sans CN Bold Bold"/>
                <a:ea typeface="Source Han Sans CN Bold Bold"/>
                <a:cs typeface="Source Han Sans CN Bold Bold"/>
                <a:sym typeface="Source Han Sans CN Bold Bold"/>
              </a:defRPr>
            </a:lvl1pPr>
          </a:lstStyle>
          <a:p>
            <a:pPr algn="l"/>
            <a:r>
              <a:rPr>
                <a:solidFill>
                  <a:srgbClr val="A49DFA"/>
                </a:solidFill>
                <a:latin typeface="Times New Roman" panose="02020603050405020304" charset="0"/>
                <a:ea typeface="Times New Roman" panose="02020603050405020304" charset="0"/>
              </a:rPr>
              <a:t> </a:t>
            </a:r>
            <a:r>
              <a:rPr>
                <a:solidFill>
                  <a:srgbClr val="625AE3"/>
                </a:solidFill>
                <a:latin typeface="Times New Roman" panose="02020603050405020304" charset="0"/>
                <a:ea typeface="Times New Roman" panose="02020603050405020304" charset="0"/>
              </a:rPr>
              <a:t>Indonesian market</a:t>
            </a:r>
            <a:endParaRPr>
              <a:solidFill>
                <a:srgbClr val="625AE3"/>
              </a:solidFill>
              <a:latin typeface="Times New Roman" panose="02020603050405020304" charset="0"/>
              <a:ea typeface="Times New Roman" panose="02020603050405020304" charset="0"/>
            </a:endParaRPr>
          </a:p>
        </p:txBody>
      </p:sp>
      <p:sp>
        <p:nvSpPr>
          <p:cNvPr id="689" name="TOP3：ELFORMULA ID"/>
          <p:cNvSpPr/>
          <p:nvPr/>
        </p:nvSpPr>
        <p:spPr>
          <a:xfrm>
            <a:off x="3720070" y="2984500"/>
            <a:ext cx="8063427" cy="895947"/>
          </a:xfrm>
          <a:prstGeom prst="roundRect">
            <a:avLst>
              <a:gd name="adj" fmla="val 0"/>
            </a:avLst>
          </a:prstGeom>
          <a:solidFill>
            <a:srgbClr val="6559E9">
              <a:alpha val="74433"/>
            </a:srgbClr>
          </a:solidFill>
          <a:ln w="12700">
            <a:miter lim="400000"/>
          </a:ln>
        </p:spPr>
        <p:txBody>
          <a:bodyPr lIns="228600" tIns="228600" rIns="228600" bIns="228600" anchor="ctr"/>
          <a:lstStyle>
            <a:lvl1pPr algn="ctr" defTabSz="1134745">
              <a:lnSpc>
                <a:spcPct val="100000"/>
              </a:lnSpc>
              <a:spcBef>
                <a:spcPts val="0"/>
              </a:spcBef>
              <a:defRPr sz="28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TOP3：ELFORMULA ID</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pic>
        <p:nvPicPr>
          <p:cNvPr id="690" name="已粘贴的影片.png" descr="已粘贴的影片.png"/>
          <p:cNvPicPr>
            <a:picLocks noChangeAspect="1"/>
          </p:cNvPicPr>
          <p:nvPr/>
        </p:nvPicPr>
        <p:blipFill>
          <a:blip r:embed="rId2"/>
          <a:stretch>
            <a:fillRect/>
          </a:stretch>
        </p:blipFill>
        <p:spPr>
          <a:xfrm>
            <a:off x="1479413" y="2501900"/>
            <a:ext cx="1852671" cy="1852670"/>
          </a:xfrm>
          <a:prstGeom prst="rect">
            <a:avLst/>
          </a:prstGeom>
          <a:ln w="3175">
            <a:miter lim="400000"/>
            <a:headEnd/>
            <a:tailEnd/>
          </a:ln>
        </p:spPr>
      </p:pic>
      <p:graphicFrame>
        <p:nvGraphicFramePr>
          <p:cNvPr id="691" name="二维饼图"/>
          <p:cNvGraphicFramePr/>
          <p:nvPr/>
        </p:nvGraphicFramePr>
        <p:xfrm>
          <a:off x="1600992" y="6782563"/>
          <a:ext cx="3056582" cy="3056581"/>
        </p:xfrm>
        <a:graphic>
          <a:graphicData uri="http://schemas.openxmlformats.org/drawingml/2006/chart">
            <c:chart xmlns:c="http://schemas.openxmlformats.org/drawingml/2006/chart" xmlns:r="http://schemas.openxmlformats.org/officeDocument/2006/relationships" r:id="rId1"/>
          </a:graphicData>
        </a:graphic>
      </p:graphicFrame>
      <p:pic>
        <p:nvPicPr>
          <p:cNvPr id="692" name="已粘贴的影片.png" descr="已粘贴的影片.png"/>
          <p:cNvPicPr>
            <a:picLocks noChangeAspect="1"/>
          </p:cNvPicPr>
          <p:nvPr/>
        </p:nvPicPr>
        <p:blipFill>
          <a:blip r:embed="rId3"/>
          <a:srcRect l="14" r="5"/>
          <a:stretch>
            <a:fillRect/>
          </a:stretch>
        </p:blipFill>
        <p:spPr>
          <a:xfrm>
            <a:off x="1528696" y="13551583"/>
            <a:ext cx="1649016" cy="1649342"/>
          </a:xfrm>
          <a:custGeom>
            <a:avLst/>
            <a:gdLst/>
            <a:ahLst/>
            <a:cxnLst>
              <a:cxn ang="0">
                <a:pos x="wd2" y="hd2"/>
              </a:cxn>
              <a:cxn ang="5400000">
                <a:pos x="wd2" y="hd2"/>
              </a:cxn>
              <a:cxn ang="10800000">
                <a:pos x="wd2" y="hd2"/>
              </a:cxn>
              <a:cxn ang="16200000">
                <a:pos x="wd2" y="hd2"/>
              </a:cxn>
            </a:cxnLst>
            <a:rect l="0" t="0" r="r" b="b"/>
            <a:pathLst>
              <a:path w="21600" h="21600" extrusionOk="0">
                <a:moveTo>
                  <a:pt x="4637" y="0"/>
                </a:moveTo>
                <a:cubicBezTo>
                  <a:pt x="3276" y="0"/>
                  <a:pt x="2463" y="1"/>
                  <a:pt x="1918" y="229"/>
                </a:cubicBezTo>
                <a:cubicBezTo>
                  <a:pt x="1134" y="514"/>
                  <a:pt x="514" y="1133"/>
                  <a:pt x="229" y="1918"/>
                </a:cubicBezTo>
                <a:cubicBezTo>
                  <a:pt x="1" y="2462"/>
                  <a:pt x="0" y="3275"/>
                  <a:pt x="0" y="4636"/>
                </a:cubicBezTo>
                <a:lnTo>
                  <a:pt x="0" y="16964"/>
                </a:lnTo>
                <a:cubicBezTo>
                  <a:pt x="0" y="18325"/>
                  <a:pt x="1" y="19138"/>
                  <a:pt x="229" y="19682"/>
                </a:cubicBezTo>
                <a:cubicBezTo>
                  <a:pt x="514" y="20467"/>
                  <a:pt x="1134" y="21086"/>
                  <a:pt x="1918" y="21371"/>
                </a:cubicBezTo>
                <a:cubicBezTo>
                  <a:pt x="2463" y="21599"/>
                  <a:pt x="3276" y="21600"/>
                  <a:pt x="4637" y="21600"/>
                </a:cubicBezTo>
                <a:lnTo>
                  <a:pt x="16963" y="21600"/>
                </a:lnTo>
                <a:cubicBezTo>
                  <a:pt x="18324" y="21600"/>
                  <a:pt x="19137" y="21599"/>
                  <a:pt x="19682" y="21371"/>
                </a:cubicBezTo>
                <a:cubicBezTo>
                  <a:pt x="20466" y="21086"/>
                  <a:pt x="21086" y="20467"/>
                  <a:pt x="21371" y="19682"/>
                </a:cubicBezTo>
                <a:cubicBezTo>
                  <a:pt x="21599" y="19138"/>
                  <a:pt x="21600" y="18325"/>
                  <a:pt x="21600" y="16964"/>
                </a:cubicBezTo>
                <a:lnTo>
                  <a:pt x="21600" y="4636"/>
                </a:lnTo>
                <a:cubicBezTo>
                  <a:pt x="21600" y="3275"/>
                  <a:pt x="21599" y="2462"/>
                  <a:pt x="21371" y="1918"/>
                </a:cubicBezTo>
                <a:cubicBezTo>
                  <a:pt x="21086" y="1133"/>
                  <a:pt x="20466" y="514"/>
                  <a:pt x="19682" y="229"/>
                </a:cubicBezTo>
                <a:cubicBezTo>
                  <a:pt x="19137" y="1"/>
                  <a:pt x="18324" y="0"/>
                  <a:pt x="16963" y="0"/>
                </a:cubicBezTo>
                <a:lnTo>
                  <a:pt x="4637" y="0"/>
                </a:lnTo>
                <a:close/>
              </a:path>
            </a:pathLst>
          </a:custGeom>
          <a:ln w="6350">
            <a:solidFill>
              <a:srgbClr val="8979AF"/>
            </a:solidFill>
            <a:miter lim="400000"/>
            <a:headEnd/>
            <a:tailEnd/>
          </a:ln>
        </p:spPr>
      </p:pic>
      <p:pic>
        <p:nvPicPr>
          <p:cNvPr id="693" name="已粘贴的影片.png" descr="已粘贴的影片.png"/>
          <p:cNvPicPr>
            <a:picLocks noChangeAspect="1"/>
          </p:cNvPicPr>
          <p:nvPr/>
        </p:nvPicPr>
        <p:blipFill>
          <a:blip r:embed="rId4"/>
          <a:srcRect l="14" r="5"/>
          <a:stretch>
            <a:fillRect/>
          </a:stretch>
        </p:blipFill>
        <p:spPr>
          <a:xfrm>
            <a:off x="1528696" y="15537394"/>
            <a:ext cx="1649017" cy="1649341"/>
          </a:xfrm>
          <a:custGeom>
            <a:avLst/>
            <a:gdLst/>
            <a:ahLst/>
            <a:cxnLst>
              <a:cxn ang="0">
                <a:pos x="wd2" y="hd2"/>
              </a:cxn>
              <a:cxn ang="5400000">
                <a:pos x="wd2" y="hd2"/>
              </a:cxn>
              <a:cxn ang="10800000">
                <a:pos x="wd2" y="hd2"/>
              </a:cxn>
              <a:cxn ang="16200000">
                <a:pos x="wd2" y="hd2"/>
              </a:cxn>
            </a:cxnLst>
            <a:rect l="0" t="0" r="r" b="b"/>
            <a:pathLst>
              <a:path w="21600" h="21600" extrusionOk="0">
                <a:moveTo>
                  <a:pt x="4637" y="0"/>
                </a:moveTo>
                <a:cubicBezTo>
                  <a:pt x="3276" y="0"/>
                  <a:pt x="2463" y="1"/>
                  <a:pt x="1918" y="229"/>
                </a:cubicBezTo>
                <a:cubicBezTo>
                  <a:pt x="1134" y="514"/>
                  <a:pt x="514" y="1133"/>
                  <a:pt x="229" y="1918"/>
                </a:cubicBezTo>
                <a:cubicBezTo>
                  <a:pt x="1" y="2462"/>
                  <a:pt x="0" y="3275"/>
                  <a:pt x="0" y="4636"/>
                </a:cubicBezTo>
                <a:lnTo>
                  <a:pt x="0" y="16964"/>
                </a:lnTo>
                <a:cubicBezTo>
                  <a:pt x="0" y="18325"/>
                  <a:pt x="1" y="19138"/>
                  <a:pt x="229" y="19682"/>
                </a:cubicBezTo>
                <a:cubicBezTo>
                  <a:pt x="514" y="20467"/>
                  <a:pt x="1134" y="21086"/>
                  <a:pt x="1918" y="21371"/>
                </a:cubicBezTo>
                <a:cubicBezTo>
                  <a:pt x="2463" y="21599"/>
                  <a:pt x="3276" y="21600"/>
                  <a:pt x="4637" y="21600"/>
                </a:cubicBezTo>
                <a:lnTo>
                  <a:pt x="16963" y="21600"/>
                </a:lnTo>
                <a:cubicBezTo>
                  <a:pt x="18324" y="21600"/>
                  <a:pt x="19137" y="21599"/>
                  <a:pt x="19682" y="21371"/>
                </a:cubicBezTo>
                <a:cubicBezTo>
                  <a:pt x="20466" y="21086"/>
                  <a:pt x="21086" y="20467"/>
                  <a:pt x="21371" y="19682"/>
                </a:cubicBezTo>
                <a:cubicBezTo>
                  <a:pt x="21599" y="19138"/>
                  <a:pt x="21600" y="18325"/>
                  <a:pt x="21600" y="16964"/>
                </a:cubicBezTo>
                <a:lnTo>
                  <a:pt x="21600" y="4636"/>
                </a:lnTo>
                <a:cubicBezTo>
                  <a:pt x="21600" y="3275"/>
                  <a:pt x="21599" y="2462"/>
                  <a:pt x="21371" y="1918"/>
                </a:cubicBezTo>
                <a:cubicBezTo>
                  <a:pt x="21086" y="1133"/>
                  <a:pt x="20466" y="514"/>
                  <a:pt x="19682" y="229"/>
                </a:cubicBezTo>
                <a:cubicBezTo>
                  <a:pt x="19137" y="1"/>
                  <a:pt x="18324" y="0"/>
                  <a:pt x="16963" y="0"/>
                </a:cubicBezTo>
                <a:lnTo>
                  <a:pt x="4637" y="0"/>
                </a:lnTo>
                <a:close/>
              </a:path>
            </a:pathLst>
          </a:custGeom>
          <a:ln w="6350">
            <a:solidFill>
              <a:srgbClr val="8979AF"/>
            </a:solidFill>
            <a:miter lim="400000"/>
            <a:headEnd/>
            <a:tailEnd/>
          </a:ln>
        </p:spPr>
      </p:pic>
      <p:pic>
        <p:nvPicPr>
          <p:cNvPr id="694" name="已粘贴的影片.png" descr="已粘贴的影片.png"/>
          <p:cNvPicPr>
            <a:picLocks noChangeAspect="1"/>
          </p:cNvPicPr>
          <p:nvPr/>
        </p:nvPicPr>
        <p:blipFill>
          <a:blip r:embed="rId5"/>
          <a:srcRect l="14" r="5"/>
          <a:stretch>
            <a:fillRect/>
          </a:stretch>
        </p:blipFill>
        <p:spPr>
          <a:xfrm>
            <a:off x="1528696" y="11559430"/>
            <a:ext cx="1649016" cy="1649341"/>
          </a:xfrm>
          <a:custGeom>
            <a:avLst/>
            <a:gdLst/>
            <a:ahLst/>
            <a:cxnLst>
              <a:cxn ang="0">
                <a:pos x="wd2" y="hd2"/>
              </a:cxn>
              <a:cxn ang="5400000">
                <a:pos x="wd2" y="hd2"/>
              </a:cxn>
              <a:cxn ang="10800000">
                <a:pos x="wd2" y="hd2"/>
              </a:cxn>
              <a:cxn ang="16200000">
                <a:pos x="wd2" y="hd2"/>
              </a:cxn>
            </a:cxnLst>
            <a:rect l="0" t="0" r="r" b="b"/>
            <a:pathLst>
              <a:path w="21600" h="21600" extrusionOk="0">
                <a:moveTo>
                  <a:pt x="4637" y="0"/>
                </a:moveTo>
                <a:cubicBezTo>
                  <a:pt x="3276" y="0"/>
                  <a:pt x="2463" y="1"/>
                  <a:pt x="1918" y="229"/>
                </a:cubicBezTo>
                <a:cubicBezTo>
                  <a:pt x="1134" y="514"/>
                  <a:pt x="514" y="1133"/>
                  <a:pt x="229" y="1918"/>
                </a:cubicBezTo>
                <a:cubicBezTo>
                  <a:pt x="1" y="2462"/>
                  <a:pt x="0" y="3275"/>
                  <a:pt x="0" y="4636"/>
                </a:cubicBezTo>
                <a:lnTo>
                  <a:pt x="0" y="16964"/>
                </a:lnTo>
                <a:cubicBezTo>
                  <a:pt x="0" y="18325"/>
                  <a:pt x="1" y="19138"/>
                  <a:pt x="229" y="19682"/>
                </a:cubicBezTo>
                <a:cubicBezTo>
                  <a:pt x="514" y="20467"/>
                  <a:pt x="1134" y="21086"/>
                  <a:pt x="1918" y="21371"/>
                </a:cubicBezTo>
                <a:cubicBezTo>
                  <a:pt x="2463" y="21599"/>
                  <a:pt x="3276" y="21600"/>
                  <a:pt x="4637" y="21600"/>
                </a:cubicBezTo>
                <a:lnTo>
                  <a:pt x="16963" y="21600"/>
                </a:lnTo>
                <a:cubicBezTo>
                  <a:pt x="18324" y="21600"/>
                  <a:pt x="19137" y="21599"/>
                  <a:pt x="19682" y="21371"/>
                </a:cubicBezTo>
                <a:cubicBezTo>
                  <a:pt x="20466" y="21086"/>
                  <a:pt x="21086" y="20467"/>
                  <a:pt x="21371" y="19682"/>
                </a:cubicBezTo>
                <a:cubicBezTo>
                  <a:pt x="21599" y="19138"/>
                  <a:pt x="21600" y="18325"/>
                  <a:pt x="21600" y="16964"/>
                </a:cubicBezTo>
                <a:lnTo>
                  <a:pt x="21600" y="4636"/>
                </a:lnTo>
                <a:cubicBezTo>
                  <a:pt x="21600" y="3275"/>
                  <a:pt x="21599" y="2462"/>
                  <a:pt x="21371" y="1918"/>
                </a:cubicBezTo>
                <a:cubicBezTo>
                  <a:pt x="21086" y="1133"/>
                  <a:pt x="20466" y="514"/>
                  <a:pt x="19682" y="229"/>
                </a:cubicBezTo>
                <a:cubicBezTo>
                  <a:pt x="19137" y="1"/>
                  <a:pt x="18324" y="0"/>
                  <a:pt x="16963" y="0"/>
                </a:cubicBezTo>
                <a:lnTo>
                  <a:pt x="4637" y="0"/>
                </a:lnTo>
                <a:close/>
              </a:path>
            </a:pathLst>
          </a:custGeom>
          <a:ln w="6350">
            <a:solidFill>
              <a:srgbClr val="8979AF"/>
            </a:solidFill>
            <a:miter lim="400000"/>
            <a:headEnd/>
            <a:tailEnd/>
          </a:ln>
        </p:spPr>
      </p:pic>
      <p:sp>
        <p:nvSpPr>
          <p:cNvPr id="695" name="价格：Rp111.31k…"/>
          <p:cNvSpPr txBox="1"/>
          <p:nvPr/>
        </p:nvSpPr>
        <p:spPr>
          <a:xfrm>
            <a:off x="3331845" y="11899265"/>
            <a:ext cx="8330565" cy="1259840"/>
          </a:xfrm>
          <a:prstGeom prst="rect">
            <a:avLst/>
          </a:prstGeom>
          <a:ln w="12700">
            <a:miter lim="400000"/>
          </a:ln>
        </p:spPr>
        <p:txBody>
          <a:bodyPr wrap="square" lIns="8790" tIns="8790" rIns="8790" bIns="8790">
            <a:noAutofit/>
          </a:bodyPr>
          <a:lstStyle/>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Price: Rp111.31k      Number of associated videos: 1.4k</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30-day sales volume: 115.2k</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Has been on the market for a long time, and the sales are stable for a long time.</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697" name="去角质精华液"/>
          <p:cNvSpPr/>
          <p:nvPr/>
        </p:nvSpPr>
        <p:spPr>
          <a:xfrm>
            <a:off x="5783233" y="11365390"/>
            <a:ext cx="2143960" cy="499210"/>
          </a:xfrm>
          <a:prstGeom prst="rect">
            <a:avLst/>
          </a:prstGeom>
          <a:solidFill>
            <a:srgbClr val="F5BFC3"/>
          </a:solidFill>
          <a:ln w="12700">
            <a:miter lim="400000"/>
          </a:ln>
        </p:spPr>
        <p:txBody>
          <a:bodyPr lIns="0" tIns="0" rIns="0" bIns="0" anchor="ctr"/>
          <a:lstStyle>
            <a:lvl1pPr algn="ctr">
              <a:lnSpc>
                <a:spcPct val="100000"/>
              </a:lnSpc>
              <a:spcBef>
                <a:spcPts val="0"/>
              </a:spcBef>
              <a:defRPr sz="24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Exfoliating essence</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698" name="去角质精华…"/>
          <p:cNvSpPr/>
          <p:nvPr/>
        </p:nvSpPr>
        <p:spPr>
          <a:xfrm>
            <a:off x="5782945" y="13256260"/>
            <a:ext cx="2143760" cy="581660"/>
          </a:xfrm>
          <a:prstGeom prst="rect">
            <a:avLst/>
          </a:prstGeom>
          <a:solidFill>
            <a:srgbClr val="F5BFC3"/>
          </a:solidFill>
          <a:ln w="12700">
            <a:miter lim="400000"/>
          </a:ln>
        </p:spPr>
        <p:txBody>
          <a:bodyPr lIns="0" tIns="0" rIns="0" bIns="0" anchor="ctr" anchorCtr="0"/>
          <a:lstStyle/>
          <a:p>
            <a:pPr algn="ctr">
              <a:lnSpc>
                <a:spcPct val="80000"/>
              </a:lnSpc>
              <a:spcBef>
                <a:spcPts val="0"/>
              </a:spcBef>
              <a:defRPr sz="18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1600">
                <a:latin typeface="Times New Roman" panose="02020603050405020304" charset="0"/>
                <a:ea typeface="Times New Roman" panose="02020603050405020304" charset="0"/>
                <a:cs typeface="Times New Roman" panose="02020603050405020304" charset="0"/>
                <a:sym typeface="Times New Roman" panose="02020603050405020304" charset="0"/>
              </a:rPr>
              <a:t>Exfoliating essence + moisturizing face cream</a:t>
            </a:r>
            <a:endParaRPr sz="1600">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699" name="保湿面霜"/>
          <p:cNvSpPr/>
          <p:nvPr/>
        </p:nvSpPr>
        <p:spPr>
          <a:xfrm>
            <a:off x="5783233" y="15344973"/>
            <a:ext cx="2143960" cy="499209"/>
          </a:xfrm>
          <a:prstGeom prst="rect">
            <a:avLst/>
          </a:prstGeom>
          <a:solidFill>
            <a:srgbClr val="F5BFC3"/>
          </a:solidFill>
          <a:ln w="12700">
            <a:miter lim="400000"/>
          </a:ln>
        </p:spPr>
        <p:txBody>
          <a:bodyPr lIns="0" tIns="0" rIns="0" bIns="0" anchor="ctr"/>
          <a:lstStyle>
            <a:lvl1pPr algn="ctr">
              <a:lnSpc>
                <a:spcPct val="100000"/>
              </a:lnSpc>
              <a:spcBef>
                <a:spcPts val="0"/>
              </a:spcBef>
              <a:defRPr sz="24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Moisturizing face cream</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700" name="价格：Rp233.87k…"/>
          <p:cNvSpPr txBox="1"/>
          <p:nvPr/>
        </p:nvSpPr>
        <p:spPr>
          <a:xfrm>
            <a:off x="3331845" y="13887450"/>
            <a:ext cx="8368665" cy="1123950"/>
          </a:xfrm>
          <a:prstGeom prst="rect">
            <a:avLst/>
          </a:prstGeom>
          <a:ln w="12700">
            <a:miter lim="400000"/>
          </a:ln>
        </p:spPr>
        <p:txBody>
          <a:bodyPr wrap="square" lIns="8790" tIns="8790" rIns="8790" bIns="8790">
            <a:spAutoFit/>
          </a:bodyPr>
          <a:lstStyle/>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Price: Rp233.87k      Number of associated videos: 810</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30-day sales volume: 46.1k</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A set of exfoliating essence and moisturizing face cream.</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702" name="价格：Rp125.13k…"/>
          <p:cNvSpPr txBox="1"/>
          <p:nvPr/>
        </p:nvSpPr>
        <p:spPr>
          <a:xfrm>
            <a:off x="3331845" y="15850870"/>
            <a:ext cx="8477885" cy="1160780"/>
          </a:xfrm>
          <a:prstGeom prst="rect">
            <a:avLst/>
          </a:prstGeom>
          <a:ln w="12700">
            <a:miter lim="400000"/>
          </a:ln>
        </p:spPr>
        <p:txBody>
          <a:bodyPr wrap="square" lIns="8790" tIns="8790" rIns="8790" bIns="8790">
            <a:noAutofit/>
          </a:bodyPr>
          <a:lstStyle/>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Price: Rp125.13k      Number of associated videos: 602</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30-day sales volume: 26.4k</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Has been on the market for a long time, and the sales are stable for a long time.</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704" name="近30天热销产品top3"/>
          <p:cNvSpPr/>
          <p:nvPr/>
        </p:nvSpPr>
        <p:spPr>
          <a:xfrm>
            <a:off x="1525521" y="10527134"/>
            <a:ext cx="10283958" cy="763625"/>
          </a:xfrm>
          <a:prstGeom prst="rect">
            <a:avLst/>
          </a:prstGeom>
          <a:solidFill>
            <a:srgbClr val="8C83EF"/>
          </a:solidFill>
          <a:ln w="12700">
            <a:miter lim="400000"/>
          </a:ln>
        </p:spPr>
        <p:txBody>
          <a:bodyPr lIns="8790" tIns="8790" rIns="8790" bIns="8790" anchor="ctr"/>
          <a:lstStyle>
            <a:lvl1pPr algn="ctr" defTabSz="1134745">
              <a:lnSpc>
                <a:spcPct val="100000"/>
              </a:lnSpc>
              <a:spcBef>
                <a:spcPts val="0"/>
              </a:spcBef>
              <a:defRPr sz="28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 Top 3 best-selling products in the recent 30 days</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705" name="销售渠道分布"/>
          <p:cNvSpPr txBox="1"/>
          <p:nvPr/>
        </p:nvSpPr>
        <p:spPr>
          <a:xfrm>
            <a:off x="1314137" y="6285447"/>
            <a:ext cx="3630295" cy="385445"/>
          </a:xfrm>
          <a:prstGeom prst="rect">
            <a:avLst/>
          </a:prstGeom>
          <a:ln w="12700">
            <a:miter lim="400000"/>
          </a:ln>
        </p:spPr>
        <p:txBody>
          <a:bodyPr wrap="none" lIns="8790" tIns="8790" rIns="8790" bIns="8790" anchor="ctr">
            <a:spAutoFit/>
          </a:bodyPr>
          <a:lstStyle>
            <a:lvl1pPr algn="ctr" defTabSz="1134745">
              <a:lnSpc>
                <a:spcPct val="100000"/>
              </a:lnSpc>
              <a:spcBef>
                <a:spcPts val="0"/>
              </a:spcBef>
              <a:defRPr sz="2400">
                <a:latin typeface="Source Han Sans CN Bold Bold"/>
                <a:ea typeface="Source Han Sans CN Bold Bold"/>
                <a:cs typeface="Source Han Sans CN Bold Bold"/>
                <a:sym typeface="Source Han Sans CN Bold Bold"/>
              </a:defRPr>
            </a:lvl1pPr>
          </a:lstStyle>
          <a:p>
            <a:pPr algn="ctr"/>
            <a:r>
              <a:rPr>
                <a:latin typeface="Times New Roman" panose="02020603050405020304" charset="0"/>
                <a:ea typeface="Times New Roman" panose="02020603050405020304" charset="0"/>
              </a:rPr>
              <a:t>Distribution of sales channels</a:t>
            </a:r>
            <a:endParaRPr>
              <a:latin typeface="Times New Roman" panose="02020603050405020304" charset="0"/>
              <a:ea typeface="Times New Roman" panose="02020603050405020304" charset="0"/>
            </a:endParaRPr>
          </a:p>
        </p:txBody>
      </p:sp>
      <p:sp>
        <p:nvSpPr>
          <p:cNvPr id="706" name="带货视频趋势"/>
          <p:cNvSpPr txBox="1"/>
          <p:nvPr/>
        </p:nvSpPr>
        <p:spPr>
          <a:xfrm>
            <a:off x="6994025" y="6285447"/>
            <a:ext cx="2809240" cy="385445"/>
          </a:xfrm>
          <a:prstGeom prst="rect">
            <a:avLst/>
          </a:prstGeom>
          <a:ln w="12700">
            <a:miter lim="400000"/>
          </a:ln>
        </p:spPr>
        <p:txBody>
          <a:bodyPr wrap="none" lIns="8790" tIns="8790" rIns="8790" bIns="8790" anchor="ctr">
            <a:spAutoFit/>
          </a:bodyPr>
          <a:lstStyle>
            <a:lvl1pPr algn="ctr" defTabSz="1134745">
              <a:lnSpc>
                <a:spcPct val="100000"/>
              </a:lnSpc>
              <a:spcBef>
                <a:spcPts val="0"/>
              </a:spcBef>
              <a:defRPr sz="2400">
                <a:latin typeface="Source Han Sans CN Bold Bold"/>
                <a:ea typeface="Source Han Sans CN Bold Bold"/>
                <a:cs typeface="Source Han Sans CN Bold Bold"/>
                <a:sym typeface="Source Han Sans CN Bold Bold"/>
              </a:defRPr>
            </a:lvl1pPr>
          </a:lstStyle>
          <a:p>
            <a:pPr algn="ctr"/>
            <a:r>
              <a:rPr>
                <a:latin typeface="Times New Roman" panose="02020603050405020304" charset="0"/>
                <a:ea typeface="Times New Roman" panose="02020603050405020304" charset="0"/>
              </a:rPr>
              <a:t>Related Videos Trends</a:t>
            </a:r>
            <a:endParaRPr>
              <a:latin typeface="Times New Roman" panose="02020603050405020304" charset="0"/>
              <a:ea typeface="Times New Roman" panose="02020603050405020304" charset="0"/>
            </a:endParaRPr>
          </a:p>
        </p:txBody>
      </p:sp>
      <p:sp>
        <p:nvSpPr>
          <p:cNvPr id="707" name="矩形"/>
          <p:cNvSpPr/>
          <p:nvPr/>
        </p:nvSpPr>
        <p:spPr>
          <a:xfrm>
            <a:off x="1277767" y="6160598"/>
            <a:ext cx="10779466" cy="3758312"/>
          </a:xfrm>
          <a:prstGeom prst="rect">
            <a:avLst/>
          </a:prstGeom>
          <a:ln>
            <a:solidFill>
              <a:srgbClr val="000000"/>
            </a:solidFill>
            <a:miter lim="400000"/>
          </a:ln>
        </p:spPr>
        <p:txBody>
          <a:bodyPr lIns="8790" tIns="8790" rIns="8790" bIns="8790" anchor="ct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pic>
        <p:nvPicPr>
          <p:cNvPr id="708" name="已粘贴的影片.png" descr="已粘贴的影片.png"/>
          <p:cNvPicPr>
            <a:picLocks noChangeAspect="1"/>
          </p:cNvPicPr>
          <p:nvPr/>
        </p:nvPicPr>
        <p:blipFill>
          <a:blip r:embed="rId6"/>
          <a:srcRect t="192" b="192"/>
          <a:stretch>
            <a:fillRect/>
          </a:stretch>
        </p:blipFill>
        <p:spPr>
          <a:xfrm>
            <a:off x="5096644" y="7063377"/>
            <a:ext cx="6604001" cy="2628901"/>
          </a:xfrm>
          <a:prstGeom prst="rect">
            <a:avLst/>
          </a:prstGeom>
          <a:ln w="3175">
            <a:miter lim="400000"/>
            <a:headEnd/>
            <a:tailEnd/>
          </a:ln>
        </p:spPr>
      </p:pic>
      <p:sp>
        <p:nvSpPr>
          <p:cNvPr id="709" name="商品价格分布在Rp60.72K-Rp407.51K，平均价格为Rp142.80K。主要销售方式是视频带货，关联达人数3.0k，视频数8.7k，直播数2.3k。小店top1商品销量断层领先，以此带动小店其他商品销售。"/>
          <p:cNvSpPr txBox="1"/>
          <p:nvPr/>
        </p:nvSpPr>
        <p:spPr>
          <a:xfrm>
            <a:off x="1272540" y="3846830"/>
            <a:ext cx="10779760" cy="2045970"/>
          </a:xfrm>
          <a:prstGeom prst="rect">
            <a:avLst/>
          </a:prstGeom>
          <a:ln w="12700">
            <a:miter lim="400000"/>
          </a:ln>
        </p:spPr>
        <p:txBody>
          <a:bodyPr wrap="square" lIns="8790" tIns="8790" rIns="8790" bIns="8790">
            <a:spAutoFit/>
          </a:bodyPr>
          <a:lstStyle>
            <a:lvl1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pPr>
              <a:lnSpc>
                <a:spcPct val="110000"/>
              </a:lnSpc>
              <a:spcAft>
                <a:spcPts val="0"/>
              </a:spcAft>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The product prices range from Rp60.72K to Rp407.51K, and the average price is Rp142.80K. The main sales method is video promotion with goods, with 3.0k associated influencers, 8.7k videos, and 2.3k live broadcasts. The sales volume of the top 1 product in this shop is far ahead, thereby driving the sales of other products in the shop.</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48" name="文本框 47"/>
          <p:cNvSpPr txBox="1"/>
          <p:nvPr>
            <p:custDataLst>
              <p:tags r:id="rId7"/>
            </p:custDataLst>
          </p:nvPr>
        </p:nvSpPr>
        <p:spPr>
          <a:xfrm>
            <a:off x="2693035" y="17968595"/>
            <a:ext cx="2182495" cy="3365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8790" tIns="8790" rIns="8790" bIns="8790" numCol="1" spcCol="38100" rtlCol="0" anchor="ctr" forceAA="0">
            <a:noAutofit/>
          </a:bodyPr>
          <a:p>
            <a:pPr marL="0" marR="0" indent="0" algn="l" defTabSz="3352800" rtl="0" fontAlgn="auto" latinLnBrk="0" hangingPunct="0">
              <a:lnSpc>
                <a:spcPct val="90000"/>
              </a:lnSpc>
              <a:spcBef>
                <a:spcPts val="6100"/>
              </a:spcBef>
              <a:spcAft>
                <a:spcPts val="0"/>
              </a:spcAft>
              <a:buClrTx/>
              <a:buSzTx/>
              <a:buFontTx/>
              <a:buNone/>
            </a:pPr>
            <a:r>
              <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rPr>
              <a:t>https://echotik.ai</a:t>
            </a:r>
            <a:endPar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endParaRPr>
          </a:p>
        </p:txBody>
      </p:sp>
      <p:sp>
        <p:nvSpPr>
          <p:cNvPr id="174" name="Freeform 8"/>
          <p:cNvSpPr/>
          <p:nvPr>
            <p:custDataLst>
              <p:tags r:id="rId8"/>
            </p:custDataLst>
          </p:nvPr>
        </p:nvSpPr>
        <p:spPr>
          <a:xfrm>
            <a:off x="941705" y="17797145"/>
            <a:ext cx="1655445" cy="672465"/>
          </a:xfrm>
          <a:prstGeom prst="rect">
            <a:avLst/>
          </a:prstGeom>
          <a:blipFill>
            <a:blip r:embed="rId9"/>
            <a:stretch>
              <a:fillRect/>
            </a:stretch>
          </a:blipFill>
          <a:ln w="12700">
            <a:miter lim="400000"/>
          </a:ln>
        </p:spPr>
        <p:txBody>
          <a:bodyPr lIns="0" tIns="0" rIns="0" bIns="0"/>
          <a:p>
            <a:pPr defTabSz="1219200">
              <a:lnSpc>
                <a:spcPct val="100000"/>
              </a:lnSpc>
              <a:spcBef>
                <a:spcPts val="0"/>
              </a:spcBef>
              <a:defRPr sz="2400">
                <a:latin typeface="Calibri" panose="020F0502020204030204"/>
                <a:ea typeface="Calibri" panose="020F0502020204030204"/>
                <a:cs typeface="Calibri" panose="020F0502020204030204"/>
                <a:sym typeface="Calibri" panose="020F0502020204030204"/>
              </a:defRPr>
            </a:pPr>
            <a:endParaRPr>
              <a:latin typeface="Arial Rounded MT Bold" panose="020F0704030504030204" charset="0"/>
              <a:ea typeface="Arial Rounded MT Bold" panose="020F0704030504030204" charset="0"/>
              <a:cs typeface="Arial Rounded MT Bold" panose="020F0704030504030204" charset="0"/>
              <a:sym typeface="Arial Rounded MT Bold" panose="020F0704030504030204" charset="0"/>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1" name="表格 2"/>
          <p:cNvGraphicFramePr/>
          <p:nvPr/>
        </p:nvGraphicFramePr>
        <p:xfrm>
          <a:off x="1482980" y="3304472"/>
          <a:ext cx="10369037" cy="13815842"/>
        </p:xfrm>
        <a:graphic>
          <a:graphicData uri="http://schemas.openxmlformats.org/drawingml/2006/table">
            <a:tbl>
              <a:tblPr>
                <a:tableStyleId>{4C3C2611-4C71-4FC5-86AE-919BDF0F9419}</a:tableStyleId>
              </a:tblPr>
              <a:tblGrid>
                <a:gridCol w="865977"/>
                <a:gridCol w="1308100"/>
                <a:gridCol w="3187880"/>
                <a:gridCol w="1048328"/>
                <a:gridCol w="989688"/>
                <a:gridCol w="973455"/>
                <a:gridCol w="1005921"/>
                <a:gridCol w="989688"/>
              </a:tblGrid>
              <a:tr h="709052">
                <a:tc>
                  <a:txBody>
                    <a:bodyPr/>
                    <a:lstStyle/>
                    <a:p>
                      <a:pPr algn="ctr" defTabSz="914400">
                        <a:lnSpc>
                          <a:spcPct val="80000"/>
                        </a:lnSpc>
                        <a:defRPr sz="1800"/>
                      </a:pPr>
                      <a:r>
                        <a:rPr lang="en-US" sz="23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rPr>
                        <a:t>Rank</a:t>
                      </a:r>
                      <a:endParaRPr lang="en-US" sz="23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endParaRPr>
                    </a:p>
                  </a:txBody>
                  <a:tcPr marL="50800" marR="50800" marT="50800" marB="50800" anchor="ctr" horzOverflow="overflow">
                    <a:lnL w="0">
                      <a:miter lim="400000"/>
                    </a:lnL>
                    <a:lnR w="12700">
                      <a:solidFill>
                        <a:srgbClr val="6559E9">
                          <a:alpha val="50000"/>
                        </a:srgbClr>
                      </a:solidFill>
                      <a:miter lim="400000"/>
                    </a:lnR>
                    <a:lnT w="50800">
                      <a:solidFill>
                        <a:srgbClr val="6559E9"/>
                      </a:solidFill>
                      <a:miter lim="400000"/>
                    </a:lnT>
                    <a:lnB w="12700">
                      <a:solidFill>
                        <a:srgbClr val="6559E9">
                          <a:alpha val="50000"/>
                        </a:srgbClr>
                      </a:solidFill>
                      <a:miter lim="400000"/>
                    </a:lnB>
                    <a:solidFill>
                      <a:srgbClr val="6559EA">
                        <a:alpha val="30000"/>
                      </a:srgbClr>
                    </a:solidFill>
                  </a:tcPr>
                </a:tc>
                <a:tc gridSpan="2">
                  <a:txBody>
                    <a:bodyPr/>
                    <a:lstStyle/>
                    <a:p>
                      <a:pPr algn="ctr" defTabSz="914400">
                        <a:lnSpc>
                          <a:spcPct val="80000"/>
                        </a:lnSpc>
                        <a:defRPr sz="1800"/>
                      </a:pPr>
                      <a:r>
                        <a:rPr lang="en-US" sz="23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rPr>
                        <a:t>P</a:t>
                      </a:r>
                      <a:r>
                        <a:rPr lang="en-US" sz="23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rPr>
                        <a:t>roduct</a:t>
                      </a:r>
                      <a:endParaRPr lang="en-US" sz="23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50800">
                      <a:solidFill>
                        <a:srgbClr val="6559E9"/>
                      </a:solidFill>
                      <a:miter lim="400000"/>
                    </a:lnT>
                    <a:lnB w="12700">
                      <a:solidFill>
                        <a:srgbClr val="6559E9">
                          <a:alpha val="50000"/>
                        </a:srgbClr>
                      </a:solidFill>
                      <a:miter lim="400000"/>
                    </a:lnB>
                    <a:solidFill>
                      <a:srgbClr val="6559EA">
                        <a:alpha val="30000"/>
                      </a:srgbClr>
                    </a:solidFill>
                  </a:tcPr>
                </a:tc>
                <a:tc hMerge="1">
                  <a:tcPr/>
                </a:tc>
                <a:tc>
                  <a:txBody>
                    <a:bodyPr/>
                    <a:lstStyle/>
                    <a:p>
                      <a:pPr algn="ctr" defTabSz="914400">
                        <a:lnSpc>
                          <a:spcPct val="80000"/>
                        </a:lnSpc>
                        <a:defRPr sz="1800"/>
                      </a:pPr>
                      <a:r>
                        <a:rPr lang="en-US" sz="23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rPr>
                        <a:t>Price</a:t>
                      </a:r>
                      <a:endParaRPr lang="en-US" sz="23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50800">
                      <a:solidFill>
                        <a:srgbClr val="6559E9"/>
                      </a:solidFill>
                      <a:miter lim="400000"/>
                    </a:lnT>
                    <a:lnB w="12700">
                      <a:solidFill>
                        <a:srgbClr val="6559E9">
                          <a:alpha val="50000"/>
                        </a:srgbClr>
                      </a:solidFill>
                      <a:miter lim="400000"/>
                    </a:lnB>
                    <a:solidFill>
                      <a:srgbClr val="6559EA">
                        <a:alpha val="30000"/>
                      </a:srgbClr>
                    </a:solidFill>
                  </a:tcPr>
                </a:tc>
                <a:tc>
                  <a:txBody>
                    <a:bodyPr/>
                    <a:lstStyle/>
                    <a:p>
                      <a:pPr algn="ctr" defTabSz="914400">
                        <a:lnSpc>
                          <a:spcPct val="80000"/>
                        </a:lnSpc>
                        <a:defRPr sz="1800"/>
                      </a:pPr>
                      <a:r>
                        <a:rPr lang="en-US" sz="23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rPr>
                        <a:t>Sales volume</a:t>
                      </a:r>
                      <a:endParaRPr lang="en-US" sz="23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50800">
                      <a:solidFill>
                        <a:srgbClr val="6559E9"/>
                      </a:solidFill>
                      <a:miter lim="400000"/>
                    </a:lnT>
                    <a:lnB w="12700">
                      <a:solidFill>
                        <a:srgbClr val="6559E9">
                          <a:alpha val="50000"/>
                        </a:srgbClr>
                      </a:solidFill>
                      <a:miter lim="400000"/>
                    </a:lnB>
                    <a:solidFill>
                      <a:srgbClr val="6559EA">
                        <a:alpha val="30000"/>
                      </a:srgbClr>
                    </a:solidFill>
                  </a:tcPr>
                </a:tc>
                <a:tc>
                  <a:txBody>
                    <a:bodyPr/>
                    <a:lstStyle/>
                    <a:p>
                      <a:pPr algn="ctr" defTabSz="914400">
                        <a:lnSpc>
                          <a:spcPct val="80000"/>
                        </a:lnSpc>
                        <a:defRPr sz="1800"/>
                      </a:pPr>
                      <a:r>
                        <a:rPr sz="23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rPr>
                        <a:t>Sales amount</a:t>
                      </a:r>
                      <a:endParaRPr sz="23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endParaRPr>
                    </a:p>
                    <a:p>
                      <a:pPr algn="ctr" defTabSz="914400">
                        <a:lnSpc>
                          <a:spcPct val="80000"/>
                        </a:lnSpc>
                        <a:defRPr sz="1800"/>
                      </a:pPr>
                      <a:endParaRPr sz="23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endParaRPr>
                    </a:p>
                  </a:txBody>
                  <a:tcPr marL="0" marR="0" marT="0" marB="0" anchor="ctr" horzOverflow="overflow">
                    <a:lnL w="12700">
                      <a:solidFill>
                        <a:srgbClr val="6559E9">
                          <a:alpha val="50000"/>
                        </a:srgbClr>
                      </a:solidFill>
                      <a:miter lim="400000"/>
                    </a:lnL>
                    <a:lnR w="12700">
                      <a:solidFill>
                        <a:srgbClr val="6559E9">
                          <a:alpha val="50000"/>
                        </a:srgbClr>
                      </a:solidFill>
                      <a:miter lim="400000"/>
                    </a:lnR>
                    <a:lnT w="50800">
                      <a:solidFill>
                        <a:srgbClr val="6559E9"/>
                      </a:solidFill>
                      <a:miter lim="400000"/>
                    </a:lnT>
                    <a:lnB w="12700">
                      <a:solidFill>
                        <a:srgbClr val="6559E9">
                          <a:alpha val="50000"/>
                        </a:srgbClr>
                      </a:solidFill>
                      <a:miter lim="400000"/>
                    </a:lnB>
                    <a:solidFill>
                      <a:srgbClr val="6559EA">
                        <a:alpha val="30000"/>
                      </a:srgbClr>
                    </a:solidFill>
                  </a:tcPr>
                </a:tc>
                <a:tc>
                  <a:txBody>
                    <a:bodyPr/>
                    <a:lstStyle/>
                    <a:p>
                      <a:pPr algn="ctr" defTabSz="914400">
                        <a:lnSpc>
                          <a:spcPct val="80000"/>
                        </a:lnSpc>
                        <a:defRPr sz="1800"/>
                      </a:pPr>
                      <a:r>
                        <a:rPr sz="20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rPr>
                        <a:t>Number of influencers</a:t>
                      </a:r>
                      <a:endParaRPr sz="20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endParaRPr>
                    </a:p>
                  </a:txBody>
                  <a:tcPr marL="0" marR="0" marT="0" marB="0" anchor="ctr" horzOverflow="overflow">
                    <a:lnL w="12700">
                      <a:solidFill>
                        <a:srgbClr val="6559E9">
                          <a:alpha val="50000"/>
                        </a:srgbClr>
                      </a:solidFill>
                      <a:miter lim="400000"/>
                    </a:lnL>
                    <a:lnR w="12700">
                      <a:solidFill>
                        <a:srgbClr val="6559E9">
                          <a:alpha val="50000"/>
                        </a:srgbClr>
                      </a:solidFill>
                      <a:miter lim="400000"/>
                    </a:lnR>
                    <a:lnT w="50800">
                      <a:solidFill>
                        <a:srgbClr val="6559E9"/>
                      </a:solidFill>
                      <a:miter lim="400000"/>
                    </a:lnT>
                    <a:lnB w="12700">
                      <a:solidFill>
                        <a:srgbClr val="6559E9">
                          <a:alpha val="50000"/>
                        </a:srgbClr>
                      </a:solidFill>
                      <a:miter lim="400000"/>
                    </a:lnB>
                    <a:solidFill>
                      <a:srgbClr val="6559EA">
                        <a:alpha val="30000"/>
                      </a:srgbClr>
                    </a:solidFill>
                  </a:tcPr>
                </a:tc>
                <a:tc>
                  <a:txBody>
                    <a:bodyPr/>
                    <a:lstStyle/>
                    <a:p>
                      <a:pPr algn="ctr" defTabSz="914400">
                        <a:lnSpc>
                          <a:spcPct val="80000"/>
                        </a:lnSpc>
                        <a:defRPr sz="1800"/>
                      </a:pPr>
                      <a:r>
                        <a:rPr sz="23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rPr>
                        <a:t>Number of videos</a:t>
                      </a:r>
                      <a:endParaRPr sz="23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endParaRPr>
                    </a:p>
                  </a:txBody>
                  <a:tcPr marL="0" marR="0" marT="0" marB="0" anchor="ctr" horzOverflow="overflow">
                    <a:lnL w="12700">
                      <a:solidFill>
                        <a:srgbClr val="6559E9">
                          <a:alpha val="50000"/>
                        </a:srgbClr>
                      </a:solidFill>
                      <a:miter lim="400000"/>
                    </a:lnL>
                    <a:lnR w="0">
                      <a:miter lim="400000"/>
                    </a:lnR>
                    <a:lnT w="50800">
                      <a:solidFill>
                        <a:srgbClr val="6559E9"/>
                      </a:solidFill>
                      <a:miter lim="400000"/>
                    </a:lnT>
                    <a:lnB w="12700">
                      <a:solidFill>
                        <a:srgbClr val="6559E9">
                          <a:alpha val="50000"/>
                        </a:srgbClr>
                      </a:solidFill>
                      <a:miter lim="400000"/>
                    </a:lnB>
                    <a:solidFill>
                      <a:srgbClr val="6559EA">
                        <a:alpha val="30000"/>
                      </a:srgbClr>
                    </a:solidFill>
                  </a:tcPr>
                </a:tc>
              </a:tr>
              <a:tr h="1310679">
                <a:tc>
                  <a:txBody>
                    <a:bodyPr/>
                    <a:lstStyle/>
                    <a:p>
                      <a:pPr algn="ctr" defTabSz="914400">
                        <a:lnSpc>
                          <a:spcPct val="80000"/>
                        </a:lnSpc>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20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1800"/>
                      </a:pP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DAPAT 100 PAKET RESELLER ) BODY LOTION POWER MOONLIGHT DAVIENA SKINCARE</a:t>
                      </a:r>
                      <a:endPar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$1.55K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0.90k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1.39M</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11</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12</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1310679">
                <a:tc>
                  <a:txBody>
                    <a:bodyPr/>
                    <a:lstStyle/>
                    <a:p>
                      <a:pPr algn="ctr" defTabSz="914400">
                        <a:lnSpc>
                          <a:spcPct val="80000"/>
                        </a:lnSpc>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2</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20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1800"/>
                      </a:pP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DAPAT 100) PAKET RESELLER[ [SLEEPING MASK RETINOL BOOSTER | RETINOL BOOSTER ]</a:t>
                      </a:r>
                      <a:endPar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$1.49K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0.90k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1.33M</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3</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3</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1310679">
                <a:tc>
                  <a:txBody>
                    <a:bodyPr/>
                    <a:lstStyle/>
                    <a:p>
                      <a:pPr algn="ctr" defTabSz="914400">
                        <a:lnSpc>
                          <a:spcPct val="80000"/>
                        </a:lnSpc>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3</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20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1800"/>
                      </a:pP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GLAFIDSYA - DAILY BOOSTER MOISTURIZER JELLY</a:t>
                      </a:r>
                      <a:endPar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$118.1</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9.16k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1.07M</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0</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0</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1310679">
                <a:tc>
                  <a:txBody>
                    <a:bodyPr/>
                    <a:lstStyle/>
                    <a:p>
                      <a:pPr algn="ctr" defTabSz="914400">
                        <a:lnSpc>
                          <a:spcPct val="80000"/>
                        </a:lnSpc>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4</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20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1800"/>
                      </a:pP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ELFORMULA Intensive Peeling Solution - Serum Exfoliating Dark Spot </a:t>
                      </a: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Eksfoliasi</a:t>
                      </a: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Wajah</a:t>
                      </a: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Berminyak</a:t>
                      </a: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Mencerahkan</a:t>
                      </a: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Kusam</a:t>
                      </a: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dan </a:t>
                      </a: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Mengangkat</a:t>
                      </a: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Sel</a:t>
                      </a: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Kulit</a:t>
                      </a: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Mati dan </a:t>
                      </a: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Kotoran</a:t>
                      </a:r>
                      <a:endPar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$7.96</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133.3k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1.04M</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606</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1211</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1310679">
                <a:tc>
                  <a:txBody>
                    <a:bodyPr/>
                    <a:lstStyle/>
                    <a:p>
                      <a:pPr algn="ctr" defTabSz="914400">
                        <a:lnSpc>
                          <a:spcPct val="80000"/>
                        </a:lnSpc>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5</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20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1800"/>
                      </a:pP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Dapat</a:t>
                      </a: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100 ) Vampire Mask And Body Soap | DAVIENA SKINCARE</a:t>
                      </a:r>
                      <a:endPar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$803.1</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1.00k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806.8k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2</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2</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1310679">
                <a:tc>
                  <a:txBody>
                    <a:bodyPr/>
                    <a:lstStyle/>
                    <a:p>
                      <a:pPr algn="ctr" defTabSz="914400">
                        <a:lnSpc>
                          <a:spcPct val="80000"/>
                        </a:lnSpc>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6</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20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1800"/>
                      </a:pP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DAPAT 3) SLEEPING MASK RETINOL BOOSTER | DAVIENA SKINCARE</a:t>
                      </a:r>
                      <a:endPar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$44.63</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17.55k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781.2k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70</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112</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1310679">
                <a:tc>
                  <a:txBody>
                    <a:bodyPr/>
                    <a:lstStyle/>
                    <a:p>
                      <a:pPr algn="ctr" defTabSz="914400">
                        <a:lnSpc>
                          <a:spcPct val="80000"/>
                        </a:lnSpc>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7</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20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1800"/>
                      </a:pP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ELFORMULA Bundle 2in1 - Peeling Serum + Barrier Moisturizer Gel</a:t>
                      </a:r>
                      <a:endPar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$14.87</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48.33k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701.8k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265</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670</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1310679">
                <a:tc>
                  <a:txBody>
                    <a:bodyPr/>
                    <a:lstStyle/>
                    <a:p>
                      <a:pPr algn="ctr" defTabSz="914400">
                        <a:lnSpc>
                          <a:spcPct val="80000"/>
                        </a:lnSpc>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8</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20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1800"/>
                      </a:pP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BMG PABRIK ] PAKET 2 LOTION MALAM KUNING DAN 2 BODY NIGHT CREAM BPOM ORIGINAL</a:t>
                      </a:r>
                      <a:endPar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$4.41</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136.7k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663.4k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518</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2425</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1310679">
                <a:tc>
                  <a:txBody>
                    <a:bodyPr/>
                    <a:lstStyle/>
                    <a:p>
                      <a:pPr algn="ctr" defTabSz="914400">
                        <a:lnSpc>
                          <a:spcPct val="80000"/>
                        </a:lnSpc>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9</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20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1800"/>
                      </a:pP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[BELI 2 GRATIS HADIAH] Maybelline </a:t>
                      </a: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Superstay</a:t>
                      </a: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Matte Ink Liquid Matte Lipstick Waterproof Make Up </a:t>
                      </a: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Transferproof</a:t>
                      </a: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Tahan</a:t>
                      </a: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16 Jam</a:t>
                      </a:r>
                      <a:endPar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$6.05</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87.71k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512.4k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320</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1150</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1310679">
                <a:tc>
                  <a:txBody>
                    <a:bodyPr/>
                    <a:lstStyle/>
                    <a:p>
                      <a:pPr algn="ctr" defTabSz="914400">
                        <a:lnSpc>
                          <a:spcPct val="80000"/>
                        </a:lnSpc>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10</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50800">
                      <a:solidFill>
                        <a:srgbClr val="6559E9"/>
                      </a:solidFill>
                      <a:miter lim="400000"/>
                    </a:lnB>
                  </a:tcPr>
                </a:tc>
                <a:tc>
                  <a:txBody>
                    <a:bodyPr/>
                    <a:lstStyle/>
                    <a:p>
                      <a:pPr algn="ctr" defTabSz="914400">
                        <a:lnSpc>
                          <a:spcPct val="80000"/>
                        </a:lnSpc>
                        <a:defRPr sz="20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50800">
                      <a:solidFill>
                        <a:srgbClr val="6559E9"/>
                      </a:solidFill>
                      <a:miter lim="400000"/>
                    </a:lnB>
                  </a:tcPr>
                </a:tc>
                <a:tc>
                  <a:txBody>
                    <a:bodyPr/>
                    <a:lstStyle/>
                    <a:p>
                      <a:pPr algn="ctr" defTabSz="914400">
                        <a:lnSpc>
                          <a:spcPct val="80000"/>
                        </a:lnSpc>
                        <a:defRPr sz="1800"/>
                      </a:pP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DAPAT 3 ) Vampire Mask And Body Soap | DAVIENA SKICARE</a:t>
                      </a:r>
                      <a:endPar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50800">
                      <a:solidFill>
                        <a:srgbClr val="6559E9"/>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$24.09</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50800">
                      <a:solidFill>
                        <a:srgbClr val="6559E9"/>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21.05k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50800">
                      <a:solidFill>
                        <a:srgbClr val="6559E9"/>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506.2k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50800">
                      <a:solidFill>
                        <a:srgbClr val="6559E9"/>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20</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50800">
                      <a:solidFill>
                        <a:srgbClr val="6559E9"/>
                      </a:solidFill>
                      <a:miter lim="400000"/>
                    </a:lnB>
                  </a:tcPr>
                </a:tc>
                <a:tc>
                  <a:txBody>
                    <a:bodyPr/>
                    <a:lstStyle/>
                    <a:p>
                      <a:pPr algn="ctr" defTabSz="914400">
                        <a:defRPr sz="1800"/>
                      </a:pPr>
                      <a:r>
                        <a:rPr sz="20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21</a:t>
                      </a:r>
                      <a:endParaRPr sz="20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50800">
                      <a:solidFill>
                        <a:srgbClr val="6559E9"/>
                      </a:solidFill>
                      <a:miter lim="400000"/>
                    </a:lnB>
                  </a:tcPr>
                </a:tc>
              </a:tr>
            </a:tbl>
          </a:graphicData>
        </a:graphic>
      </p:graphicFrame>
      <p:sp>
        <p:nvSpPr>
          <p:cNvPr id="712" name="印尼市场…"/>
          <p:cNvSpPr txBox="1"/>
          <p:nvPr/>
        </p:nvSpPr>
        <p:spPr>
          <a:xfrm>
            <a:off x="1482725" y="1134110"/>
            <a:ext cx="10794365" cy="1493520"/>
          </a:xfrm>
          <a:prstGeom prst="rect">
            <a:avLst/>
          </a:prstGeom>
          <a:ln w="12700">
            <a:miter lim="400000"/>
          </a:ln>
        </p:spPr>
        <p:txBody>
          <a:bodyPr wrap="square" lIns="8790" tIns="8790" rIns="8790" bIns="8790">
            <a:spAutoFit/>
          </a:bodyPr>
          <a:lstStyle/>
          <a:p>
            <a:pPr algn="l">
              <a:lnSpc>
                <a:spcPct val="100000"/>
              </a:lnSpc>
              <a:spcBef>
                <a:spcPts val="0"/>
              </a:spcBef>
              <a:defRPr sz="3200" u="sng">
                <a:latin typeface="Source Han Sans CN Bold Bold"/>
                <a:ea typeface="Source Han Sans CN Bold Bold"/>
                <a:cs typeface="Source Han Sans CN Bold Bold"/>
                <a:sym typeface="Source Han Sans CN Bold Bold"/>
              </a:defRPr>
            </a:pPr>
            <a:r>
              <a:rPr b="1" u="none">
                <a:solidFill>
                  <a:srgbClr val="625AE3"/>
                </a:solidFill>
                <a:latin typeface="Times New Roman" panose="02020603050405020304" charset="0"/>
                <a:ea typeface="Times New Roman" panose="02020603050405020304" charset="0"/>
                <a:cs typeface="Times New Roman" panose="02020603050405020304" charset="0"/>
              </a:rPr>
              <a:t>Indonesian market</a:t>
            </a:r>
            <a:endParaRPr b="1" u="none">
              <a:solidFill>
                <a:srgbClr val="625AE3"/>
              </a:solidFill>
              <a:latin typeface="Times New Roman" panose="02020603050405020304" charset="0"/>
              <a:ea typeface="Times New Roman" panose="02020603050405020304" charset="0"/>
              <a:cs typeface="Times New Roman" panose="02020603050405020304" charset="0"/>
            </a:endParaRPr>
          </a:p>
          <a:p>
            <a:pPr algn="l">
              <a:lnSpc>
                <a:spcPct val="100000"/>
              </a:lnSpc>
              <a:spcBef>
                <a:spcPts val="0"/>
              </a:spcBef>
              <a:defRPr sz="3200" u="sng">
                <a:latin typeface="Source Han Sans CN Bold Bold"/>
                <a:ea typeface="Source Han Sans CN Bold Bold"/>
                <a:cs typeface="Source Han Sans CN Bold Bold"/>
                <a:sym typeface="Source Han Sans CN Bold Bold"/>
              </a:defRPr>
            </a:pPr>
            <a:r>
              <a:rPr b="1" u="none">
                <a:solidFill>
                  <a:srgbClr val="625AE3"/>
                </a:solidFill>
                <a:latin typeface="Times New Roman" panose="02020603050405020304" charset="0"/>
                <a:ea typeface="Times New Roman" panose="02020603050405020304" charset="0"/>
                <a:cs typeface="Times New Roman" panose="02020603050405020304" charset="0"/>
              </a:rPr>
              <a:t>Top 10 best-selling products in the Beauty &amp; Personal Care category in May 2024</a:t>
            </a:r>
            <a:endParaRPr b="1" u="none">
              <a:solidFill>
                <a:srgbClr val="625AE3"/>
              </a:solidFill>
              <a:latin typeface="Times New Roman" panose="02020603050405020304" charset="0"/>
              <a:ea typeface="Times New Roman" panose="02020603050405020304" charset="0"/>
              <a:cs typeface="Times New Roman" panose="02020603050405020304" charset="0"/>
            </a:endParaRPr>
          </a:p>
        </p:txBody>
      </p:sp>
      <p:pic>
        <p:nvPicPr>
          <p:cNvPr id="713" name="pasted-image.png" descr="pasted-image.png"/>
          <p:cNvPicPr>
            <a:picLocks noChangeAspect="1"/>
          </p:cNvPicPr>
          <p:nvPr/>
        </p:nvPicPr>
        <p:blipFill>
          <a:blip r:embed="rId1"/>
          <a:srcRect l="12510" r="12510"/>
          <a:stretch>
            <a:fillRect/>
          </a:stretch>
        </p:blipFill>
        <p:spPr>
          <a:xfrm>
            <a:off x="2427893" y="4100515"/>
            <a:ext cx="1143002" cy="1143333"/>
          </a:xfrm>
          <a:custGeom>
            <a:avLst/>
            <a:gdLst/>
            <a:ahLst/>
            <a:cxnLst>
              <a:cxn ang="0">
                <a:pos x="wd2" y="hd2"/>
              </a:cxn>
              <a:cxn ang="5400000">
                <a:pos x="wd2" y="hd2"/>
              </a:cxn>
              <a:cxn ang="10800000">
                <a:pos x="wd2" y="hd2"/>
              </a:cxn>
              <a:cxn ang="16200000">
                <a:pos x="wd2" y="hd2"/>
              </a:cxn>
            </a:cxnLst>
            <a:rect l="0" t="0" r="r" b="b"/>
            <a:pathLst>
              <a:path w="21595" h="21595" extrusionOk="0">
                <a:moveTo>
                  <a:pt x="4634" y="0"/>
                </a:moveTo>
                <a:cubicBezTo>
                  <a:pt x="3274" y="0"/>
                  <a:pt x="2457" y="-2"/>
                  <a:pt x="1912" y="225"/>
                </a:cubicBezTo>
                <a:cubicBezTo>
                  <a:pt x="1128" y="511"/>
                  <a:pt x="511" y="1127"/>
                  <a:pt x="225" y="1912"/>
                </a:cubicBezTo>
                <a:cubicBezTo>
                  <a:pt x="-2" y="2456"/>
                  <a:pt x="0" y="3272"/>
                  <a:pt x="0" y="4633"/>
                </a:cubicBezTo>
                <a:lnTo>
                  <a:pt x="0" y="16956"/>
                </a:lnTo>
                <a:cubicBezTo>
                  <a:pt x="0" y="18316"/>
                  <a:pt x="-2" y="19133"/>
                  <a:pt x="225" y="19677"/>
                </a:cubicBezTo>
                <a:cubicBezTo>
                  <a:pt x="511" y="20461"/>
                  <a:pt x="1128" y="21085"/>
                  <a:pt x="1912" y="21371"/>
                </a:cubicBezTo>
                <a:cubicBezTo>
                  <a:pt x="2457" y="21598"/>
                  <a:pt x="3274" y="21596"/>
                  <a:pt x="4634" y="21596"/>
                </a:cubicBezTo>
                <a:lnTo>
                  <a:pt x="16962" y="21596"/>
                </a:lnTo>
                <a:cubicBezTo>
                  <a:pt x="18322" y="21596"/>
                  <a:pt x="19139" y="21598"/>
                  <a:pt x="19684" y="21371"/>
                </a:cubicBezTo>
                <a:cubicBezTo>
                  <a:pt x="20468" y="21085"/>
                  <a:pt x="21085" y="20461"/>
                  <a:pt x="21371" y="19677"/>
                </a:cubicBezTo>
                <a:cubicBezTo>
                  <a:pt x="21598" y="19133"/>
                  <a:pt x="21596" y="18316"/>
                  <a:pt x="21596" y="16956"/>
                </a:cubicBezTo>
                <a:lnTo>
                  <a:pt x="21596" y="4633"/>
                </a:lnTo>
                <a:cubicBezTo>
                  <a:pt x="21596" y="3272"/>
                  <a:pt x="21598" y="2456"/>
                  <a:pt x="21371" y="1912"/>
                </a:cubicBezTo>
                <a:cubicBezTo>
                  <a:pt x="21085" y="1127"/>
                  <a:pt x="20468" y="511"/>
                  <a:pt x="19684" y="225"/>
                </a:cubicBezTo>
                <a:cubicBezTo>
                  <a:pt x="19139" y="-2"/>
                  <a:pt x="18322" y="0"/>
                  <a:pt x="16962" y="0"/>
                </a:cubicBezTo>
                <a:lnTo>
                  <a:pt x="4634" y="0"/>
                </a:lnTo>
                <a:close/>
              </a:path>
            </a:pathLst>
          </a:custGeom>
          <a:ln w="6350">
            <a:solidFill>
              <a:srgbClr val="8979AF"/>
            </a:solidFill>
            <a:miter lim="400000"/>
            <a:headEnd/>
            <a:tailEnd/>
          </a:ln>
        </p:spPr>
      </p:pic>
      <p:pic>
        <p:nvPicPr>
          <p:cNvPr id="714" name="pasted-image.png" descr="pasted-image.png"/>
          <p:cNvPicPr>
            <a:picLocks noChangeAspect="1"/>
          </p:cNvPicPr>
          <p:nvPr/>
        </p:nvPicPr>
        <p:blipFill>
          <a:blip r:embed="rId2"/>
          <a:srcRect l="14" r="14"/>
          <a:stretch>
            <a:fillRect/>
          </a:stretch>
        </p:blipFill>
        <p:spPr>
          <a:xfrm>
            <a:off x="2427894" y="5411138"/>
            <a:ext cx="1143001" cy="1143333"/>
          </a:xfrm>
          <a:custGeom>
            <a:avLst/>
            <a:gdLst/>
            <a:ahLst/>
            <a:cxnLst>
              <a:cxn ang="0">
                <a:pos x="wd2" y="hd2"/>
              </a:cxn>
              <a:cxn ang="5400000">
                <a:pos x="wd2" y="hd2"/>
              </a:cxn>
              <a:cxn ang="10800000">
                <a:pos x="wd2" y="hd2"/>
              </a:cxn>
              <a:cxn ang="16200000">
                <a:pos x="wd2" y="hd2"/>
              </a:cxn>
            </a:cxnLst>
            <a:rect l="0" t="0" r="r" b="b"/>
            <a:pathLst>
              <a:path w="21595" h="21595" extrusionOk="0">
                <a:moveTo>
                  <a:pt x="4634" y="0"/>
                </a:moveTo>
                <a:cubicBezTo>
                  <a:pt x="3274" y="0"/>
                  <a:pt x="2457" y="-2"/>
                  <a:pt x="1912" y="225"/>
                </a:cubicBezTo>
                <a:cubicBezTo>
                  <a:pt x="1128" y="511"/>
                  <a:pt x="511" y="1127"/>
                  <a:pt x="225" y="1912"/>
                </a:cubicBezTo>
                <a:cubicBezTo>
                  <a:pt x="-2" y="2456"/>
                  <a:pt x="0" y="3272"/>
                  <a:pt x="0" y="4633"/>
                </a:cubicBezTo>
                <a:lnTo>
                  <a:pt x="0" y="16956"/>
                </a:lnTo>
                <a:cubicBezTo>
                  <a:pt x="0" y="18316"/>
                  <a:pt x="-2" y="19133"/>
                  <a:pt x="225" y="19677"/>
                </a:cubicBezTo>
                <a:cubicBezTo>
                  <a:pt x="511" y="20461"/>
                  <a:pt x="1128" y="21085"/>
                  <a:pt x="1912" y="21371"/>
                </a:cubicBezTo>
                <a:cubicBezTo>
                  <a:pt x="2457" y="21598"/>
                  <a:pt x="3274" y="21596"/>
                  <a:pt x="4634" y="21596"/>
                </a:cubicBezTo>
                <a:lnTo>
                  <a:pt x="16962" y="21596"/>
                </a:lnTo>
                <a:cubicBezTo>
                  <a:pt x="18322" y="21596"/>
                  <a:pt x="19139" y="21598"/>
                  <a:pt x="19684" y="21371"/>
                </a:cubicBezTo>
                <a:cubicBezTo>
                  <a:pt x="20468" y="21085"/>
                  <a:pt x="21085" y="20461"/>
                  <a:pt x="21371" y="19677"/>
                </a:cubicBezTo>
                <a:cubicBezTo>
                  <a:pt x="21598" y="19133"/>
                  <a:pt x="21596" y="18316"/>
                  <a:pt x="21596" y="16956"/>
                </a:cubicBezTo>
                <a:lnTo>
                  <a:pt x="21596" y="4633"/>
                </a:lnTo>
                <a:cubicBezTo>
                  <a:pt x="21596" y="3272"/>
                  <a:pt x="21598" y="2456"/>
                  <a:pt x="21371" y="1912"/>
                </a:cubicBezTo>
                <a:cubicBezTo>
                  <a:pt x="21085" y="1127"/>
                  <a:pt x="20468" y="511"/>
                  <a:pt x="19684" y="225"/>
                </a:cubicBezTo>
                <a:cubicBezTo>
                  <a:pt x="19139" y="-2"/>
                  <a:pt x="18322" y="0"/>
                  <a:pt x="16962" y="0"/>
                </a:cubicBezTo>
                <a:lnTo>
                  <a:pt x="4634" y="0"/>
                </a:lnTo>
                <a:close/>
              </a:path>
            </a:pathLst>
          </a:custGeom>
          <a:ln w="6350">
            <a:solidFill>
              <a:srgbClr val="8979AF"/>
            </a:solidFill>
            <a:miter lim="400000"/>
            <a:headEnd/>
            <a:tailEnd/>
          </a:ln>
        </p:spPr>
      </p:pic>
      <p:pic>
        <p:nvPicPr>
          <p:cNvPr id="715" name="pasted-image.png" descr="pasted-image.png"/>
          <p:cNvPicPr>
            <a:picLocks noChangeAspect="1"/>
          </p:cNvPicPr>
          <p:nvPr/>
        </p:nvPicPr>
        <p:blipFill>
          <a:blip r:embed="rId3"/>
          <a:srcRect l="14" r="14"/>
          <a:stretch>
            <a:fillRect/>
          </a:stretch>
        </p:blipFill>
        <p:spPr>
          <a:xfrm>
            <a:off x="2427894" y="6721761"/>
            <a:ext cx="1143001" cy="1143333"/>
          </a:xfrm>
          <a:custGeom>
            <a:avLst/>
            <a:gdLst/>
            <a:ahLst/>
            <a:cxnLst>
              <a:cxn ang="0">
                <a:pos x="wd2" y="hd2"/>
              </a:cxn>
              <a:cxn ang="5400000">
                <a:pos x="wd2" y="hd2"/>
              </a:cxn>
              <a:cxn ang="10800000">
                <a:pos x="wd2" y="hd2"/>
              </a:cxn>
              <a:cxn ang="16200000">
                <a:pos x="wd2" y="hd2"/>
              </a:cxn>
            </a:cxnLst>
            <a:rect l="0" t="0" r="r" b="b"/>
            <a:pathLst>
              <a:path w="21595" h="21595" extrusionOk="0">
                <a:moveTo>
                  <a:pt x="4634" y="0"/>
                </a:moveTo>
                <a:cubicBezTo>
                  <a:pt x="3274" y="0"/>
                  <a:pt x="2457" y="-2"/>
                  <a:pt x="1912" y="225"/>
                </a:cubicBezTo>
                <a:cubicBezTo>
                  <a:pt x="1128" y="511"/>
                  <a:pt x="511" y="1127"/>
                  <a:pt x="225" y="1912"/>
                </a:cubicBezTo>
                <a:cubicBezTo>
                  <a:pt x="-2" y="2456"/>
                  <a:pt x="0" y="3272"/>
                  <a:pt x="0" y="4633"/>
                </a:cubicBezTo>
                <a:lnTo>
                  <a:pt x="0" y="16956"/>
                </a:lnTo>
                <a:cubicBezTo>
                  <a:pt x="0" y="18316"/>
                  <a:pt x="-2" y="19133"/>
                  <a:pt x="225" y="19677"/>
                </a:cubicBezTo>
                <a:cubicBezTo>
                  <a:pt x="511" y="20461"/>
                  <a:pt x="1128" y="21085"/>
                  <a:pt x="1912" y="21371"/>
                </a:cubicBezTo>
                <a:cubicBezTo>
                  <a:pt x="2457" y="21598"/>
                  <a:pt x="3274" y="21596"/>
                  <a:pt x="4634" y="21596"/>
                </a:cubicBezTo>
                <a:lnTo>
                  <a:pt x="16962" y="21596"/>
                </a:lnTo>
                <a:cubicBezTo>
                  <a:pt x="18322" y="21596"/>
                  <a:pt x="19139" y="21598"/>
                  <a:pt x="19684" y="21371"/>
                </a:cubicBezTo>
                <a:cubicBezTo>
                  <a:pt x="20468" y="21085"/>
                  <a:pt x="21085" y="20461"/>
                  <a:pt x="21371" y="19677"/>
                </a:cubicBezTo>
                <a:cubicBezTo>
                  <a:pt x="21598" y="19133"/>
                  <a:pt x="21596" y="18316"/>
                  <a:pt x="21596" y="16956"/>
                </a:cubicBezTo>
                <a:lnTo>
                  <a:pt x="21596" y="4633"/>
                </a:lnTo>
                <a:cubicBezTo>
                  <a:pt x="21596" y="3272"/>
                  <a:pt x="21598" y="2456"/>
                  <a:pt x="21371" y="1912"/>
                </a:cubicBezTo>
                <a:cubicBezTo>
                  <a:pt x="21085" y="1127"/>
                  <a:pt x="20468" y="511"/>
                  <a:pt x="19684" y="225"/>
                </a:cubicBezTo>
                <a:cubicBezTo>
                  <a:pt x="19139" y="-2"/>
                  <a:pt x="18322" y="0"/>
                  <a:pt x="16962" y="0"/>
                </a:cubicBezTo>
                <a:lnTo>
                  <a:pt x="4634" y="0"/>
                </a:lnTo>
                <a:close/>
              </a:path>
            </a:pathLst>
          </a:custGeom>
          <a:ln w="6350">
            <a:solidFill>
              <a:srgbClr val="8979AF"/>
            </a:solidFill>
            <a:miter lim="400000"/>
            <a:headEnd/>
            <a:tailEnd/>
          </a:ln>
        </p:spPr>
      </p:pic>
      <p:pic>
        <p:nvPicPr>
          <p:cNvPr id="716" name="pasted-image.png" descr="pasted-image.png"/>
          <p:cNvPicPr>
            <a:picLocks noChangeAspect="1"/>
          </p:cNvPicPr>
          <p:nvPr/>
        </p:nvPicPr>
        <p:blipFill>
          <a:blip r:embed="rId4"/>
          <a:srcRect l="14" r="14"/>
          <a:stretch>
            <a:fillRect/>
          </a:stretch>
        </p:blipFill>
        <p:spPr>
          <a:xfrm>
            <a:off x="2427894" y="8032384"/>
            <a:ext cx="1143001" cy="1143333"/>
          </a:xfrm>
          <a:custGeom>
            <a:avLst/>
            <a:gdLst/>
            <a:ahLst/>
            <a:cxnLst>
              <a:cxn ang="0">
                <a:pos x="wd2" y="hd2"/>
              </a:cxn>
              <a:cxn ang="5400000">
                <a:pos x="wd2" y="hd2"/>
              </a:cxn>
              <a:cxn ang="10800000">
                <a:pos x="wd2" y="hd2"/>
              </a:cxn>
              <a:cxn ang="16200000">
                <a:pos x="wd2" y="hd2"/>
              </a:cxn>
            </a:cxnLst>
            <a:rect l="0" t="0" r="r" b="b"/>
            <a:pathLst>
              <a:path w="21595" h="21595" extrusionOk="0">
                <a:moveTo>
                  <a:pt x="4634" y="0"/>
                </a:moveTo>
                <a:cubicBezTo>
                  <a:pt x="3274" y="0"/>
                  <a:pt x="2457" y="-2"/>
                  <a:pt x="1912" y="225"/>
                </a:cubicBezTo>
                <a:cubicBezTo>
                  <a:pt x="1128" y="511"/>
                  <a:pt x="511" y="1127"/>
                  <a:pt x="225" y="1912"/>
                </a:cubicBezTo>
                <a:cubicBezTo>
                  <a:pt x="-2" y="2456"/>
                  <a:pt x="0" y="3272"/>
                  <a:pt x="0" y="4633"/>
                </a:cubicBezTo>
                <a:lnTo>
                  <a:pt x="0" y="16956"/>
                </a:lnTo>
                <a:cubicBezTo>
                  <a:pt x="0" y="18316"/>
                  <a:pt x="-2" y="19133"/>
                  <a:pt x="225" y="19677"/>
                </a:cubicBezTo>
                <a:cubicBezTo>
                  <a:pt x="511" y="20461"/>
                  <a:pt x="1128" y="21085"/>
                  <a:pt x="1912" y="21371"/>
                </a:cubicBezTo>
                <a:cubicBezTo>
                  <a:pt x="2457" y="21598"/>
                  <a:pt x="3274" y="21596"/>
                  <a:pt x="4634" y="21596"/>
                </a:cubicBezTo>
                <a:lnTo>
                  <a:pt x="16962" y="21596"/>
                </a:lnTo>
                <a:cubicBezTo>
                  <a:pt x="18322" y="21596"/>
                  <a:pt x="19139" y="21598"/>
                  <a:pt x="19684" y="21371"/>
                </a:cubicBezTo>
                <a:cubicBezTo>
                  <a:pt x="20468" y="21085"/>
                  <a:pt x="21085" y="20461"/>
                  <a:pt x="21371" y="19677"/>
                </a:cubicBezTo>
                <a:cubicBezTo>
                  <a:pt x="21598" y="19133"/>
                  <a:pt x="21596" y="18316"/>
                  <a:pt x="21596" y="16956"/>
                </a:cubicBezTo>
                <a:lnTo>
                  <a:pt x="21596" y="4633"/>
                </a:lnTo>
                <a:cubicBezTo>
                  <a:pt x="21596" y="3272"/>
                  <a:pt x="21598" y="2456"/>
                  <a:pt x="21371" y="1912"/>
                </a:cubicBezTo>
                <a:cubicBezTo>
                  <a:pt x="21085" y="1127"/>
                  <a:pt x="20468" y="511"/>
                  <a:pt x="19684" y="225"/>
                </a:cubicBezTo>
                <a:cubicBezTo>
                  <a:pt x="19139" y="-2"/>
                  <a:pt x="18322" y="0"/>
                  <a:pt x="16962" y="0"/>
                </a:cubicBezTo>
                <a:lnTo>
                  <a:pt x="4634" y="0"/>
                </a:lnTo>
                <a:close/>
              </a:path>
            </a:pathLst>
          </a:custGeom>
          <a:ln w="6350">
            <a:solidFill>
              <a:srgbClr val="8979AF"/>
            </a:solidFill>
            <a:miter lim="400000"/>
            <a:headEnd/>
            <a:tailEnd/>
          </a:ln>
        </p:spPr>
      </p:pic>
      <p:pic>
        <p:nvPicPr>
          <p:cNvPr id="717" name="pasted-image.png" descr="pasted-image.png"/>
          <p:cNvPicPr>
            <a:picLocks noChangeAspect="1"/>
          </p:cNvPicPr>
          <p:nvPr/>
        </p:nvPicPr>
        <p:blipFill>
          <a:blip r:embed="rId5"/>
          <a:srcRect t="12489" b="12484"/>
          <a:stretch>
            <a:fillRect/>
          </a:stretch>
        </p:blipFill>
        <p:spPr>
          <a:xfrm>
            <a:off x="2427894" y="9343006"/>
            <a:ext cx="1143001" cy="1143398"/>
          </a:xfrm>
          <a:custGeom>
            <a:avLst/>
            <a:gdLst/>
            <a:ahLst/>
            <a:cxnLst>
              <a:cxn ang="0">
                <a:pos x="wd2" y="hd2"/>
              </a:cxn>
              <a:cxn ang="5400000">
                <a:pos x="wd2" y="hd2"/>
              </a:cxn>
              <a:cxn ang="10800000">
                <a:pos x="wd2" y="hd2"/>
              </a:cxn>
              <a:cxn ang="16200000">
                <a:pos x="wd2" y="hd2"/>
              </a:cxn>
            </a:cxnLst>
            <a:rect l="0" t="0" r="r" b="b"/>
            <a:pathLst>
              <a:path w="21595" h="21595" extrusionOk="0">
                <a:moveTo>
                  <a:pt x="4634" y="0"/>
                </a:moveTo>
                <a:cubicBezTo>
                  <a:pt x="3274" y="0"/>
                  <a:pt x="2457" y="-2"/>
                  <a:pt x="1912" y="225"/>
                </a:cubicBezTo>
                <a:cubicBezTo>
                  <a:pt x="1128" y="511"/>
                  <a:pt x="511" y="1127"/>
                  <a:pt x="225" y="1912"/>
                </a:cubicBezTo>
                <a:cubicBezTo>
                  <a:pt x="-2" y="2456"/>
                  <a:pt x="0" y="3272"/>
                  <a:pt x="0" y="4633"/>
                </a:cubicBezTo>
                <a:lnTo>
                  <a:pt x="0" y="16956"/>
                </a:lnTo>
                <a:cubicBezTo>
                  <a:pt x="0" y="18316"/>
                  <a:pt x="-2" y="19133"/>
                  <a:pt x="225" y="19677"/>
                </a:cubicBezTo>
                <a:cubicBezTo>
                  <a:pt x="511" y="20461"/>
                  <a:pt x="1128" y="21085"/>
                  <a:pt x="1912" y="21371"/>
                </a:cubicBezTo>
                <a:cubicBezTo>
                  <a:pt x="2457" y="21598"/>
                  <a:pt x="3274" y="21596"/>
                  <a:pt x="4634" y="21596"/>
                </a:cubicBezTo>
                <a:lnTo>
                  <a:pt x="16962" y="21596"/>
                </a:lnTo>
                <a:cubicBezTo>
                  <a:pt x="18322" y="21596"/>
                  <a:pt x="19139" y="21598"/>
                  <a:pt x="19684" y="21371"/>
                </a:cubicBezTo>
                <a:cubicBezTo>
                  <a:pt x="20468" y="21085"/>
                  <a:pt x="21085" y="20461"/>
                  <a:pt x="21371" y="19677"/>
                </a:cubicBezTo>
                <a:cubicBezTo>
                  <a:pt x="21598" y="19133"/>
                  <a:pt x="21596" y="18316"/>
                  <a:pt x="21596" y="16956"/>
                </a:cubicBezTo>
                <a:lnTo>
                  <a:pt x="21596" y="4633"/>
                </a:lnTo>
                <a:cubicBezTo>
                  <a:pt x="21596" y="3272"/>
                  <a:pt x="21598" y="2456"/>
                  <a:pt x="21371" y="1912"/>
                </a:cubicBezTo>
                <a:cubicBezTo>
                  <a:pt x="21085" y="1127"/>
                  <a:pt x="20468" y="511"/>
                  <a:pt x="19684" y="225"/>
                </a:cubicBezTo>
                <a:cubicBezTo>
                  <a:pt x="19139" y="-2"/>
                  <a:pt x="18322" y="0"/>
                  <a:pt x="16962" y="0"/>
                </a:cubicBezTo>
                <a:lnTo>
                  <a:pt x="4634" y="0"/>
                </a:lnTo>
                <a:close/>
              </a:path>
            </a:pathLst>
          </a:custGeom>
          <a:ln w="6350">
            <a:solidFill>
              <a:srgbClr val="8979AF"/>
            </a:solidFill>
            <a:miter lim="400000"/>
            <a:headEnd/>
            <a:tailEnd/>
          </a:ln>
        </p:spPr>
      </p:pic>
      <p:pic>
        <p:nvPicPr>
          <p:cNvPr id="718" name="pasted-image.png" descr="pasted-image.png"/>
          <p:cNvPicPr>
            <a:picLocks noChangeAspect="1"/>
          </p:cNvPicPr>
          <p:nvPr/>
        </p:nvPicPr>
        <p:blipFill>
          <a:blip r:embed="rId2"/>
          <a:srcRect l="14" r="14"/>
          <a:stretch>
            <a:fillRect/>
          </a:stretch>
        </p:blipFill>
        <p:spPr>
          <a:xfrm>
            <a:off x="2427894" y="10653630"/>
            <a:ext cx="1143001" cy="1143333"/>
          </a:xfrm>
          <a:custGeom>
            <a:avLst/>
            <a:gdLst/>
            <a:ahLst/>
            <a:cxnLst>
              <a:cxn ang="0">
                <a:pos x="wd2" y="hd2"/>
              </a:cxn>
              <a:cxn ang="5400000">
                <a:pos x="wd2" y="hd2"/>
              </a:cxn>
              <a:cxn ang="10800000">
                <a:pos x="wd2" y="hd2"/>
              </a:cxn>
              <a:cxn ang="16200000">
                <a:pos x="wd2" y="hd2"/>
              </a:cxn>
            </a:cxnLst>
            <a:rect l="0" t="0" r="r" b="b"/>
            <a:pathLst>
              <a:path w="21595" h="21595" extrusionOk="0">
                <a:moveTo>
                  <a:pt x="4634" y="0"/>
                </a:moveTo>
                <a:cubicBezTo>
                  <a:pt x="3274" y="0"/>
                  <a:pt x="2457" y="-2"/>
                  <a:pt x="1912" y="225"/>
                </a:cubicBezTo>
                <a:cubicBezTo>
                  <a:pt x="1128" y="511"/>
                  <a:pt x="511" y="1127"/>
                  <a:pt x="225" y="1912"/>
                </a:cubicBezTo>
                <a:cubicBezTo>
                  <a:pt x="-2" y="2456"/>
                  <a:pt x="0" y="3272"/>
                  <a:pt x="0" y="4633"/>
                </a:cubicBezTo>
                <a:lnTo>
                  <a:pt x="0" y="16956"/>
                </a:lnTo>
                <a:cubicBezTo>
                  <a:pt x="0" y="18316"/>
                  <a:pt x="-2" y="19133"/>
                  <a:pt x="225" y="19677"/>
                </a:cubicBezTo>
                <a:cubicBezTo>
                  <a:pt x="511" y="20461"/>
                  <a:pt x="1128" y="21085"/>
                  <a:pt x="1912" y="21371"/>
                </a:cubicBezTo>
                <a:cubicBezTo>
                  <a:pt x="2457" y="21598"/>
                  <a:pt x="3274" y="21596"/>
                  <a:pt x="4634" y="21596"/>
                </a:cubicBezTo>
                <a:lnTo>
                  <a:pt x="16962" y="21596"/>
                </a:lnTo>
                <a:cubicBezTo>
                  <a:pt x="18322" y="21596"/>
                  <a:pt x="19139" y="21598"/>
                  <a:pt x="19684" y="21371"/>
                </a:cubicBezTo>
                <a:cubicBezTo>
                  <a:pt x="20468" y="21085"/>
                  <a:pt x="21085" y="20461"/>
                  <a:pt x="21371" y="19677"/>
                </a:cubicBezTo>
                <a:cubicBezTo>
                  <a:pt x="21598" y="19133"/>
                  <a:pt x="21596" y="18316"/>
                  <a:pt x="21596" y="16956"/>
                </a:cubicBezTo>
                <a:lnTo>
                  <a:pt x="21596" y="4633"/>
                </a:lnTo>
                <a:cubicBezTo>
                  <a:pt x="21596" y="3272"/>
                  <a:pt x="21598" y="2456"/>
                  <a:pt x="21371" y="1912"/>
                </a:cubicBezTo>
                <a:cubicBezTo>
                  <a:pt x="21085" y="1127"/>
                  <a:pt x="20468" y="511"/>
                  <a:pt x="19684" y="225"/>
                </a:cubicBezTo>
                <a:cubicBezTo>
                  <a:pt x="19139" y="-2"/>
                  <a:pt x="18322" y="0"/>
                  <a:pt x="16962" y="0"/>
                </a:cubicBezTo>
                <a:lnTo>
                  <a:pt x="4634" y="0"/>
                </a:lnTo>
                <a:close/>
              </a:path>
            </a:pathLst>
          </a:custGeom>
          <a:ln w="6350">
            <a:solidFill>
              <a:srgbClr val="8979AF"/>
            </a:solidFill>
            <a:miter lim="400000"/>
            <a:headEnd/>
            <a:tailEnd/>
          </a:ln>
        </p:spPr>
      </p:pic>
      <p:pic>
        <p:nvPicPr>
          <p:cNvPr id="719" name="pasted-image.png" descr="pasted-image.png"/>
          <p:cNvPicPr>
            <a:picLocks noChangeAspect="1"/>
          </p:cNvPicPr>
          <p:nvPr/>
        </p:nvPicPr>
        <p:blipFill>
          <a:blip r:embed="rId6"/>
          <a:srcRect l="14" r="14"/>
          <a:stretch>
            <a:fillRect/>
          </a:stretch>
        </p:blipFill>
        <p:spPr>
          <a:xfrm>
            <a:off x="2427894" y="11964253"/>
            <a:ext cx="1143001" cy="1143333"/>
          </a:xfrm>
          <a:custGeom>
            <a:avLst/>
            <a:gdLst/>
            <a:ahLst/>
            <a:cxnLst>
              <a:cxn ang="0">
                <a:pos x="wd2" y="hd2"/>
              </a:cxn>
              <a:cxn ang="5400000">
                <a:pos x="wd2" y="hd2"/>
              </a:cxn>
              <a:cxn ang="10800000">
                <a:pos x="wd2" y="hd2"/>
              </a:cxn>
              <a:cxn ang="16200000">
                <a:pos x="wd2" y="hd2"/>
              </a:cxn>
            </a:cxnLst>
            <a:rect l="0" t="0" r="r" b="b"/>
            <a:pathLst>
              <a:path w="21595" h="21595" extrusionOk="0">
                <a:moveTo>
                  <a:pt x="4634" y="0"/>
                </a:moveTo>
                <a:cubicBezTo>
                  <a:pt x="3274" y="0"/>
                  <a:pt x="2457" y="-2"/>
                  <a:pt x="1912" y="225"/>
                </a:cubicBezTo>
                <a:cubicBezTo>
                  <a:pt x="1128" y="511"/>
                  <a:pt x="511" y="1127"/>
                  <a:pt x="225" y="1912"/>
                </a:cubicBezTo>
                <a:cubicBezTo>
                  <a:pt x="-2" y="2456"/>
                  <a:pt x="0" y="3272"/>
                  <a:pt x="0" y="4633"/>
                </a:cubicBezTo>
                <a:lnTo>
                  <a:pt x="0" y="16956"/>
                </a:lnTo>
                <a:cubicBezTo>
                  <a:pt x="0" y="18316"/>
                  <a:pt x="-2" y="19133"/>
                  <a:pt x="225" y="19677"/>
                </a:cubicBezTo>
                <a:cubicBezTo>
                  <a:pt x="511" y="20461"/>
                  <a:pt x="1128" y="21085"/>
                  <a:pt x="1912" y="21371"/>
                </a:cubicBezTo>
                <a:cubicBezTo>
                  <a:pt x="2457" y="21598"/>
                  <a:pt x="3274" y="21596"/>
                  <a:pt x="4634" y="21596"/>
                </a:cubicBezTo>
                <a:lnTo>
                  <a:pt x="16962" y="21596"/>
                </a:lnTo>
                <a:cubicBezTo>
                  <a:pt x="18322" y="21596"/>
                  <a:pt x="19139" y="21598"/>
                  <a:pt x="19684" y="21371"/>
                </a:cubicBezTo>
                <a:cubicBezTo>
                  <a:pt x="20468" y="21085"/>
                  <a:pt x="21085" y="20461"/>
                  <a:pt x="21371" y="19677"/>
                </a:cubicBezTo>
                <a:cubicBezTo>
                  <a:pt x="21598" y="19133"/>
                  <a:pt x="21596" y="18316"/>
                  <a:pt x="21596" y="16956"/>
                </a:cubicBezTo>
                <a:lnTo>
                  <a:pt x="21596" y="4633"/>
                </a:lnTo>
                <a:cubicBezTo>
                  <a:pt x="21596" y="3272"/>
                  <a:pt x="21598" y="2456"/>
                  <a:pt x="21371" y="1912"/>
                </a:cubicBezTo>
                <a:cubicBezTo>
                  <a:pt x="21085" y="1127"/>
                  <a:pt x="20468" y="511"/>
                  <a:pt x="19684" y="225"/>
                </a:cubicBezTo>
                <a:cubicBezTo>
                  <a:pt x="19139" y="-2"/>
                  <a:pt x="18322" y="0"/>
                  <a:pt x="16962" y="0"/>
                </a:cubicBezTo>
                <a:lnTo>
                  <a:pt x="4634" y="0"/>
                </a:lnTo>
                <a:close/>
              </a:path>
            </a:pathLst>
          </a:custGeom>
          <a:ln w="6350">
            <a:solidFill>
              <a:srgbClr val="8979AF"/>
            </a:solidFill>
            <a:miter lim="400000"/>
            <a:headEnd/>
            <a:tailEnd/>
          </a:ln>
        </p:spPr>
      </p:pic>
      <p:pic>
        <p:nvPicPr>
          <p:cNvPr id="720" name="pasted-image.png" descr="pasted-image.png"/>
          <p:cNvPicPr>
            <a:picLocks noChangeAspect="1"/>
          </p:cNvPicPr>
          <p:nvPr/>
        </p:nvPicPr>
        <p:blipFill>
          <a:blip r:embed="rId7"/>
          <a:srcRect l="14" r="14"/>
          <a:stretch>
            <a:fillRect/>
          </a:stretch>
        </p:blipFill>
        <p:spPr>
          <a:xfrm>
            <a:off x="2427894" y="13274876"/>
            <a:ext cx="1143001" cy="1143333"/>
          </a:xfrm>
          <a:custGeom>
            <a:avLst/>
            <a:gdLst/>
            <a:ahLst/>
            <a:cxnLst>
              <a:cxn ang="0">
                <a:pos x="wd2" y="hd2"/>
              </a:cxn>
              <a:cxn ang="5400000">
                <a:pos x="wd2" y="hd2"/>
              </a:cxn>
              <a:cxn ang="10800000">
                <a:pos x="wd2" y="hd2"/>
              </a:cxn>
              <a:cxn ang="16200000">
                <a:pos x="wd2" y="hd2"/>
              </a:cxn>
            </a:cxnLst>
            <a:rect l="0" t="0" r="r" b="b"/>
            <a:pathLst>
              <a:path w="21595" h="21595" extrusionOk="0">
                <a:moveTo>
                  <a:pt x="4634" y="0"/>
                </a:moveTo>
                <a:cubicBezTo>
                  <a:pt x="3274" y="0"/>
                  <a:pt x="2457" y="-2"/>
                  <a:pt x="1912" y="225"/>
                </a:cubicBezTo>
                <a:cubicBezTo>
                  <a:pt x="1128" y="511"/>
                  <a:pt x="511" y="1127"/>
                  <a:pt x="225" y="1912"/>
                </a:cubicBezTo>
                <a:cubicBezTo>
                  <a:pt x="-2" y="2456"/>
                  <a:pt x="0" y="3272"/>
                  <a:pt x="0" y="4633"/>
                </a:cubicBezTo>
                <a:lnTo>
                  <a:pt x="0" y="16956"/>
                </a:lnTo>
                <a:cubicBezTo>
                  <a:pt x="0" y="18316"/>
                  <a:pt x="-2" y="19133"/>
                  <a:pt x="225" y="19677"/>
                </a:cubicBezTo>
                <a:cubicBezTo>
                  <a:pt x="511" y="20461"/>
                  <a:pt x="1128" y="21085"/>
                  <a:pt x="1912" y="21371"/>
                </a:cubicBezTo>
                <a:cubicBezTo>
                  <a:pt x="2457" y="21598"/>
                  <a:pt x="3274" y="21596"/>
                  <a:pt x="4634" y="21596"/>
                </a:cubicBezTo>
                <a:lnTo>
                  <a:pt x="16962" y="21596"/>
                </a:lnTo>
                <a:cubicBezTo>
                  <a:pt x="18322" y="21596"/>
                  <a:pt x="19139" y="21598"/>
                  <a:pt x="19684" y="21371"/>
                </a:cubicBezTo>
                <a:cubicBezTo>
                  <a:pt x="20468" y="21085"/>
                  <a:pt x="21085" y="20461"/>
                  <a:pt x="21371" y="19677"/>
                </a:cubicBezTo>
                <a:cubicBezTo>
                  <a:pt x="21598" y="19133"/>
                  <a:pt x="21596" y="18316"/>
                  <a:pt x="21596" y="16956"/>
                </a:cubicBezTo>
                <a:lnTo>
                  <a:pt x="21596" y="4633"/>
                </a:lnTo>
                <a:cubicBezTo>
                  <a:pt x="21596" y="3272"/>
                  <a:pt x="21598" y="2456"/>
                  <a:pt x="21371" y="1912"/>
                </a:cubicBezTo>
                <a:cubicBezTo>
                  <a:pt x="21085" y="1127"/>
                  <a:pt x="20468" y="511"/>
                  <a:pt x="19684" y="225"/>
                </a:cubicBezTo>
                <a:cubicBezTo>
                  <a:pt x="19139" y="-2"/>
                  <a:pt x="18322" y="0"/>
                  <a:pt x="16962" y="0"/>
                </a:cubicBezTo>
                <a:lnTo>
                  <a:pt x="4634" y="0"/>
                </a:lnTo>
                <a:close/>
              </a:path>
            </a:pathLst>
          </a:custGeom>
          <a:ln w="6350">
            <a:solidFill>
              <a:srgbClr val="8979AF"/>
            </a:solidFill>
            <a:miter lim="400000"/>
            <a:headEnd/>
            <a:tailEnd/>
          </a:ln>
        </p:spPr>
      </p:pic>
      <p:pic>
        <p:nvPicPr>
          <p:cNvPr id="721" name="pasted-image.png" descr="pasted-image.png"/>
          <p:cNvPicPr>
            <a:picLocks noChangeAspect="1"/>
          </p:cNvPicPr>
          <p:nvPr/>
        </p:nvPicPr>
        <p:blipFill>
          <a:blip r:embed="rId8"/>
          <a:srcRect l="14" r="14"/>
          <a:stretch>
            <a:fillRect/>
          </a:stretch>
        </p:blipFill>
        <p:spPr>
          <a:xfrm>
            <a:off x="2427894" y="14585500"/>
            <a:ext cx="1143001" cy="1143333"/>
          </a:xfrm>
          <a:custGeom>
            <a:avLst/>
            <a:gdLst/>
            <a:ahLst/>
            <a:cxnLst>
              <a:cxn ang="0">
                <a:pos x="wd2" y="hd2"/>
              </a:cxn>
              <a:cxn ang="5400000">
                <a:pos x="wd2" y="hd2"/>
              </a:cxn>
              <a:cxn ang="10800000">
                <a:pos x="wd2" y="hd2"/>
              </a:cxn>
              <a:cxn ang="16200000">
                <a:pos x="wd2" y="hd2"/>
              </a:cxn>
            </a:cxnLst>
            <a:rect l="0" t="0" r="r" b="b"/>
            <a:pathLst>
              <a:path w="21595" h="21595" extrusionOk="0">
                <a:moveTo>
                  <a:pt x="4634" y="0"/>
                </a:moveTo>
                <a:cubicBezTo>
                  <a:pt x="3274" y="0"/>
                  <a:pt x="2457" y="-2"/>
                  <a:pt x="1912" y="225"/>
                </a:cubicBezTo>
                <a:cubicBezTo>
                  <a:pt x="1128" y="511"/>
                  <a:pt x="511" y="1127"/>
                  <a:pt x="225" y="1912"/>
                </a:cubicBezTo>
                <a:cubicBezTo>
                  <a:pt x="-2" y="2456"/>
                  <a:pt x="0" y="3272"/>
                  <a:pt x="0" y="4633"/>
                </a:cubicBezTo>
                <a:lnTo>
                  <a:pt x="0" y="16956"/>
                </a:lnTo>
                <a:cubicBezTo>
                  <a:pt x="0" y="18316"/>
                  <a:pt x="-2" y="19133"/>
                  <a:pt x="225" y="19677"/>
                </a:cubicBezTo>
                <a:cubicBezTo>
                  <a:pt x="511" y="20461"/>
                  <a:pt x="1128" y="21085"/>
                  <a:pt x="1912" y="21371"/>
                </a:cubicBezTo>
                <a:cubicBezTo>
                  <a:pt x="2457" y="21598"/>
                  <a:pt x="3274" y="21596"/>
                  <a:pt x="4634" y="21596"/>
                </a:cubicBezTo>
                <a:lnTo>
                  <a:pt x="16962" y="21596"/>
                </a:lnTo>
                <a:cubicBezTo>
                  <a:pt x="18322" y="21596"/>
                  <a:pt x="19139" y="21598"/>
                  <a:pt x="19684" y="21371"/>
                </a:cubicBezTo>
                <a:cubicBezTo>
                  <a:pt x="20468" y="21085"/>
                  <a:pt x="21085" y="20461"/>
                  <a:pt x="21371" y="19677"/>
                </a:cubicBezTo>
                <a:cubicBezTo>
                  <a:pt x="21598" y="19133"/>
                  <a:pt x="21596" y="18316"/>
                  <a:pt x="21596" y="16956"/>
                </a:cubicBezTo>
                <a:lnTo>
                  <a:pt x="21596" y="4633"/>
                </a:lnTo>
                <a:cubicBezTo>
                  <a:pt x="21596" y="3272"/>
                  <a:pt x="21598" y="2456"/>
                  <a:pt x="21371" y="1912"/>
                </a:cubicBezTo>
                <a:cubicBezTo>
                  <a:pt x="21085" y="1127"/>
                  <a:pt x="20468" y="511"/>
                  <a:pt x="19684" y="225"/>
                </a:cubicBezTo>
                <a:cubicBezTo>
                  <a:pt x="19139" y="-2"/>
                  <a:pt x="18322" y="0"/>
                  <a:pt x="16962" y="0"/>
                </a:cubicBezTo>
                <a:lnTo>
                  <a:pt x="4634" y="0"/>
                </a:lnTo>
                <a:close/>
              </a:path>
            </a:pathLst>
          </a:custGeom>
          <a:ln w="6350">
            <a:solidFill>
              <a:srgbClr val="8979AF"/>
            </a:solidFill>
            <a:miter lim="400000"/>
            <a:headEnd/>
            <a:tailEnd/>
          </a:ln>
        </p:spPr>
      </p:pic>
      <p:pic>
        <p:nvPicPr>
          <p:cNvPr id="722" name="pasted-image.png" descr="pasted-image.png"/>
          <p:cNvPicPr>
            <a:picLocks noChangeAspect="1"/>
          </p:cNvPicPr>
          <p:nvPr/>
        </p:nvPicPr>
        <p:blipFill>
          <a:blip r:embed="rId5"/>
          <a:srcRect t="12489" b="12484"/>
          <a:stretch>
            <a:fillRect/>
          </a:stretch>
        </p:blipFill>
        <p:spPr>
          <a:xfrm>
            <a:off x="2427894" y="15896122"/>
            <a:ext cx="1143001" cy="1143398"/>
          </a:xfrm>
          <a:custGeom>
            <a:avLst/>
            <a:gdLst/>
            <a:ahLst/>
            <a:cxnLst>
              <a:cxn ang="0">
                <a:pos x="wd2" y="hd2"/>
              </a:cxn>
              <a:cxn ang="5400000">
                <a:pos x="wd2" y="hd2"/>
              </a:cxn>
              <a:cxn ang="10800000">
                <a:pos x="wd2" y="hd2"/>
              </a:cxn>
              <a:cxn ang="16200000">
                <a:pos x="wd2" y="hd2"/>
              </a:cxn>
            </a:cxnLst>
            <a:rect l="0" t="0" r="r" b="b"/>
            <a:pathLst>
              <a:path w="21595" h="21595" extrusionOk="0">
                <a:moveTo>
                  <a:pt x="4634" y="0"/>
                </a:moveTo>
                <a:cubicBezTo>
                  <a:pt x="3274" y="0"/>
                  <a:pt x="2457" y="-2"/>
                  <a:pt x="1912" y="225"/>
                </a:cubicBezTo>
                <a:cubicBezTo>
                  <a:pt x="1128" y="511"/>
                  <a:pt x="511" y="1127"/>
                  <a:pt x="225" y="1912"/>
                </a:cubicBezTo>
                <a:cubicBezTo>
                  <a:pt x="-2" y="2456"/>
                  <a:pt x="0" y="3272"/>
                  <a:pt x="0" y="4633"/>
                </a:cubicBezTo>
                <a:lnTo>
                  <a:pt x="0" y="16956"/>
                </a:lnTo>
                <a:cubicBezTo>
                  <a:pt x="0" y="18316"/>
                  <a:pt x="-2" y="19133"/>
                  <a:pt x="225" y="19677"/>
                </a:cubicBezTo>
                <a:cubicBezTo>
                  <a:pt x="511" y="20461"/>
                  <a:pt x="1128" y="21085"/>
                  <a:pt x="1912" y="21371"/>
                </a:cubicBezTo>
                <a:cubicBezTo>
                  <a:pt x="2457" y="21598"/>
                  <a:pt x="3274" y="21596"/>
                  <a:pt x="4634" y="21596"/>
                </a:cubicBezTo>
                <a:lnTo>
                  <a:pt x="16962" y="21596"/>
                </a:lnTo>
                <a:cubicBezTo>
                  <a:pt x="18322" y="21596"/>
                  <a:pt x="19139" y="21598"/>
                  <a:pt x="19684" y="21371"/>
                </a:cubicBezTo>
                <a:cubicBezTo>
                  <a:pt x="20468" y="21085"/>
                  <a:pt x="21085" y="20461"/>
                  <a:pt x="21371" y="19677"/>
                </a:cubicBezTo>
                <a:cubicBezTo>
                  <a:pt x="21598" y="19133"/>
                  <a:pt x="21596" y="18316"/>
                  <a:pt x="21596" y="16956"/>
                </a:cubicBezTo>
                <a:lnTo>
                  <a:pt x="21596" y="4633"/>
                </a:lnTo>
                <a:cubicBezTo>
                  <a:pt x="21596" y="3272"/>
                  <a:pt x="21598" y="2456"/>
                  <a:pt x="21371" y="1912"/>
                </a:cubicBezTo>
                <a:cubicBezTo>
                  <a:pt x="21085" y="1127"/>
                  <a:pt x="20468" y="511"/>
                  <a:pt x="19684" y="225"/>
                </a:cubicBezTo>
                <a:cubicBezTo>
                  <a:pt x="19139" y="-2"/>
                  <a:pt x="18322" y="0"/>
                  <a:pt x="16962" y="0"/>
                </a:cubicBezTo>
                <a:lnTo>
                  <a:pt x="4634" y="0"/>
                </a:lnTo>
                <a:close/>
              </a:path>
            </a:pathLst>
          </a:custGeom>
          <a:ln w="6350">
            <a:solidFill>
              <a:srgbClr val="8979AF"/>
            </a:solidFill>
            <a:miter lim="400000"/>
            <a:headEnd/>
            <a:tailEnd/>
          </a:ln>
        </p:spPr>
      </p:pic>
      <p:sp>
        <p:nvSpPr>
          <p:cNvPr id="48" name="文本框 47"/>
          <p:cNvSpPr txBox="1"/>
          <p:nvPr>
            <p:custDataLst>
              <p:tags r:id="rId9"/>
            </p:custDataLst>
          </p:nvPr>
        </p:nvSpPr>
        <p:spPr>
          <a:xfrm>
            <a:off x="2693035" y="17968595"/>
            <a:ext cx="2182495" cy="3365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8790" tIns="8790" rIns="8790" bIns="8790" numCol="1" spcCol="38100" rtlCol="0" anchor="ctr" forceAA="0">
            <a:noAutofit/>
          </a:bodyPr>
          <a:p>
            <a:pPr marL="0" marR="0" indent="0" algn="l" defTabSz="3352800" rtl="0" fontAlgn="auto" latinLnBrk="0" hangingPunct="0">
              <a:lnSpc>
                <a:spcPct val="90000"/>
              </a:lnSpc>
              <a:spcBef>
                <a:spcPts val="6100"/>
              </a:spcBef>
              <a:spcAft>
                <a:spcPts val="0"/>
              </a:spcAft>
              <a:buClrTx/>
              <a:buSzTx/>
              <a:buFontTx/>
              <a:buNone/>
            </a:pPr>
            <a:r>
              <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rPr>
              <a:t>https://echotik.ai</a:t>
            </a:r>
            <a:endPar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endParaRPr>
          </a:p>
        </p:txBody>
      </p:sp>
      <p:sp>
        <p:nvSpPr>
          <p:cNvPr id="174" name="Freeform 8"/>
          <p:cNvSpPr/>
          <p:nvPr>
            <p:custDataLst>
              <p:tags r:id="rId10"/>
            </p:custDataLst>
          </p:nvPr>
        </p:nvSpPr>
        <p:spPr>
          <a:xfrm>
            <a:off x="941705" y="17797145"/>
            <a:ext cx="1655445" cy="672465"/>
          </a:xfrm>
          <a:prstGeom prst="rect">
            <a:avLst/>
          </a:prstGeom>
          <a:blipFill>
            <a:blip r:embed="rId11"/>
            <a:stretch>
              <a:fillRect/>
            </a:stretch>
          </a:blipFill>
          <a:ln w="12700">
            <a:miter lim="400000"/>
          </a:ln>
        </p:spPr>
        <p:txBody>
          <a:bodyPr lIns="0" tIns="0" rIns="0" bIns="0"/>
          <a:p>
            <a:pPr defTabSz="1219200">
              <a:lnSpc>
                <a:spcPct val="100000"/>
              </a:lnSpc>
              <a:spcBef>
                <a:spcPts val="0"/>
              </a:spcBef>
              <a:defRPr sz="2400">
                <a:latin typeface="Calibri" panose="020F0502020204030204"/>
                <a:ea typeface="Calibri" panose="020F0502020204030204"/>
                <a:cs typeface="Calibri" panose="020F0502020204030204"/>
                <a:sym typeface="Calibri" panose="020F0502020204030204"/>
              </a:defRPr>
            </a:pPr>
            <a:endParaRPr>
              <a:latin typeface="Arial Rounded MT Bold" panose="020F0704030504030204" charset="0"/>
              <a:ea typeface="Arial Rounded MT Bold" panose="020F0704030504030204" charset="0"/>
              <a:cs typeface="Arial Rounded MT Bold" panose="020F0704030504030204" charset="0"/>
              <a:sym typeface="Arial Rounded MT Bold" panose="020F0704030504030204" charset="0"/>
            </a:endParaRP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主流市场"/>
          <p:cNvSpPr txBox="1"/>
          <p:nvPr/>
        </p:nvSpPr>
        <p:spPr>
          <a:xfrm>
            <a:off x="1324209" y="7473994"/>
            <a:ext cx="7070090" cy="929640"/>
          </a:xfrm>
          <a:prstGeom prst="rect">
            <a:avLst/>
          </a:prstGeom>
          <a:ln w="12700">
            <a:miter lim="400000"/>
          </a:ln>
        </p:spPr>
        <p:txBody>
          <a:bodyPr wrap="none" lIns="8790" tIns="8790" rIns="8790" bIns="8790" anchor="ctr">
            <a:spAutoFit/>
          </a:bodyPr>
          <a:lstStyle>
            <a:lvl1pPr>
              <a:spcBef>
                <a:spcPts val="2000"/>
              </a:spcBef>
              <a:defRPr sz="5600">
                <a:solidFill>
                  <a:srgbClr val="5849EB"/>
                </a:solidFill>
                <a:latin typeface="Source Han Sans CN Medium" panose="020B0500000000000000" charset="-122"/>
                <a:ea typeface="Source Han Sans CN Medium" panose="020B0500000000000000" charset="-122"/>
                <a:cs typeface="Source Han Sans CN Medium" panose="020B0500000000000000" charset="-122"/>
                <a:sym typeface="Source Han Sans CN Medium" panose="020B0500000000000000" charset="-122"/>
              </a:defRPr>
            </a:lvl1pPr>
          </a:lstStyle>
          <a:p>
            <a:pPr algn="l"/>
            <a:r>
              <a:rPr sz="6600" b="1">
                <a:latin typeface="Times New Roman" panose="02020603050405020304" charset="0"/>
                <a:ea typeface="Times New Roman" panose="02020603050405020304" charset="0"/>
              </a:rPr>
              <a:t>Vietnamese Market</a:t>
            </a:r>
            <a:endParaRPr sz="6600" b="1">
              <a:latin typeface="Times New Roman" panose="02020603050405020304" charset="0"/>
              <a:ea typeface="Times New Roman" panose="02020603050405020304" charset="0"/>
            </a:endParaRPr>
          </a:p>
        </p:txBody>
      </p:sp>
      <p:sp>
        <p:nvSpPr>
          <p:cNvPr id="210" name="美妆个护表现及趋势分析"/>
          <p:cNvSpPr txBox="1"/>
          <p:nvPr/>
        </p:nvSpPr>
        <p:spPr>
          <a:xfrm>
            <a:off x="1355353" y="8822756"/>
            <a:ext cx="10895330" cy="607060"/>
          </a:xfrm>
          <a:prstGeom prst="rect">
            <a:avLst/>
          </a:prstGeom>
          <a:ln w="12700">
            <a:miter lim="400000"/>
          </a:ln>
        </p:spPr>
        <p:txBody>
          <a:bodyPr wrap="none" lIns="8790" tIns="8790" rIns="8790" bIns="8790" anchor="ctr">
            <a:spAutoFit/>
          </a:bodyPr>
          <a:lstStyle>
            <a:lvl1pPr>
              <a:lnSpc>
                <a:spcPct val="120000"/>
              </a:lnSpc>
              <a:defRPr sz="3600">
                <a:latin typeface="Source Han Sans CN Medium" panose="020B0500000000000000" charset="-122"/>
                <a:ea typeface="Source Han Sans CN Medium" panose="020B0500000000000000" charset="-122"/>
                <a:cs typeface="Source Han Sans CN Medium" panose="020B0500000000000000" charset="-122"/>
                <a:sym typeface="Source Han Sans CN Medium" panose="020B0500000000000000" charset="-122"/>
              </a:defRPr>
            </a:lvl1pPr>
          </a:lstStyle>
          <a:p>
            <a:pPr algn="l"/>
            <a:r>
              <a:rPr sz="3200">
                <a:latin typeface="Times New Roman" panose="02020603050405020304" charset="0"/>
                <a:ea typeface="Times New Roman" panose="02020603050405020304" charset="0"/>
              </a:rPr>
              <a:t>Analysis of the Performance and Trend of Beauty &amp; Personal Care</a:t>
            </a:r>
            <a:endParaRPr sz="3200">
              <a:latin typeface="Times New Roman" panose="02020603050405020304" charset="0"/>
              <a:ea typeface="Times New Roman" panose="02020603050405020304" charset="0"/>
            </a:endParaRPr>
          </a:p>
        </p:txBody>
      </p:sp>
      <p:grpSp>
        <p:nvGrpSpPr>
          <p:cNvPr id="4" name="Group 4"/>
          <p:cNvGrpSpPr/>
          <p:nvPr/>
        </p:nvGrpSpPr>
        <p:grpSpPr>
          <a:xfrm>
            <a:off x="0" y="12569825"/>
            <a:ext cx="3168650" cy="3801110"/>
            <a:chOff x="3186" y="6627256"/>
            <a:chExt cx="1530264" cy="1835719"/>
          </a:xfrm>
        </p:grpSpPr>
        <p:sp>
          <p:nvSpPr>
            <p:cNvPr id="5" name="Freeform 5"/>
            <p:cNvSpPr/>
            <p:nvPr>
              <p:custDataLst>
                <p:tags r:id="rId1"/>
              </p:custDataLst>
            </p:nvPr>
          </p:nvSpPr>
          <p:spPr>
            <a:xfrm>
              <a:off x="3186" y="6627256"/>
              <a:ext cx="1530264" cy="1835719"/>
            </a:xfrm>
            <a:custGeom>
              <a:avLst/>
              <a:gdLst/>
              <a:ahLst/>
              <a:cxnLst/>
              <a:rect l="l" t="t" r="r" b="b"/>
              <a:pathLst>
                <a:path w="1530264" h="1835719">
                  <a:moveTo>
                    <a:pt x="612366" y="1835719"/>
                  </a:moveTo>
                  <a:lnTo>
                    <a:pt x="0" y="1835719"/>
                  </a:lnTo>
                  <a:moveTo>
                    <a:pt x="0" y="0"/>
                  </a:moveTo>
                  <a:lnTo>
                    <a:pt x="612366" y="0"/>
                  </a:lnTo>
                  <a:lnTo>
                    <a:pt x="636396" y="310"/>
                  </a:lnTo>
                  <a:lnTo>
                    <a:pt x="660274" y="1234"/>
                  </a:lnTo>
                  <a:lnTo>
                    <a:pt x="683994" y="2767"/>
                  </a:lnTo>
                  <a:lnTo>
                    <a:pt x="707549" y="4898"/>
                  </a:lnTo>
                  <a:lnTo>
                    <a:pt x="730931" y="7622"/>
                  </a:lnTo>
                  <a:lnTo>
                    <a:pt x="754133" y="10930"/>
                  </a:lnTo>
                  <a:lnTo>
                    <a:pt x="777146" y="14814"/>
                  </a:lnTo>
                  <a:lnTo>
                    <a:pt x="799963" y="19268"/>
                  </a:lnTo>
                  <a:lnTo>
                    <a:pt x="822576" y="24283"/>
                  </a:lnTo>
                  <a:lnTo>
                    <a:pt x="844978" y="29852"/>
                  </a:lnTo>
                  <a:lnTo>
                    <a:pt x="867162" y="35968"/>
                  </a:lnTo>
                  <a:lnTo>
                    <a:pt x="889119" y="42622"/>
                  </a:lnTo>
                  <a:lnTo>
                    <a:pt x="910841" y="49807"/>
                  </a:lnTo>
                  <a:lnTo>
                    <a:pt x="932323" y="57516"/>
                  </a:lnTo>
                  <a:lnTo>
                    <a:pt x="953555" y="65741"/>
                  </a:lnTo>
                  <a:lnTo>
                    <a:pt x="974530" y="74473"/>
                  </a:lnTo>
                  <a:lnTo>
                    <a:pt x="995241" y="83707"/>
                  </a:lnTo>
                  <a:lnTo>
                    <a:pt x="1015679" y="93433"/>
                  </a:lnTo>
                  <a:lnTo>
                    <a:pt x="1035838" y="103644"/>
                  </a:lnTo>
                  <a:lnTo>
                    <a:pt x="1055709" y="114334"/>
                  </a:lnTo>
                  <a:lnTo>
                    <a:pt x="1075286" y="125494"/>
                  </a:lnTo>
                  <a:lnTo>
                    <a:pt x="1094560" y="137116"/>
                  </a:lnTo>
                  <a:lnTo>
                    <a:pt x="1113524" y="149193"/>
                  </a:lnTo>
                  <a:lnTo>
                    <a:pt x="1132169" y="161717"/>
                  </a:lnTo>
                  <a:lnTo>
                    <a:pt x="1150490" y="174681"/>
                  </a:lnTo>
                  <a:lnTo>
                    <a:pt x="1168477" y="188077"/>
                  </a:lnTo>
                  <a:lnTo>
                    <a:pt x="1186123" y="201898"/>
                  </a:lnTo>
                  <a:lnTo>
                    <a:pt x="1203422" y="216135"/>
                  </a:lnTo>
                  <a:lnTo>
                    <a:pt x="1220364" y="230781"/>
                  </a:lnTo>
                  <a:lnTo>
                    <a:pt x="1236943" y="245829"/>
                  </a:lnTo>
                  <a:lnTo>
                    <a:pt x="1253151" y="261272"/>
                  </a:lnTo>
                  <a:lnTo>
                    <a:pt x="1268981" y="277100"/>
                  </a:lnTo>
                  <a:lnTo>
                    <a:pt x="1284422" y="293307"/>
                  </a:lnTo>
                  <a:lnTo>
                    <a:pt x="1299471" y="309885"/>
                  </a:lnTo>
                  <a:lnTo>
                    <a:pt x="1314119" y="326828"/>
                  </a:lnTo>
                  <a:lnTo>
                    <a:pt x="1328357" y="344125"/>
                  </a:lnTo>
                  <a:lnTo>
                    <a:pt x="1342177" y="361771"/>
                  </a:lnTo>
                  <a:lnTo>
                    <a:pt x="1355574" y="379758"/>
                  </a:lnTo>
                  <a:lnTo>
                    <a:pt x="1368539" y="398077"/>
                  </a:lnTo>
                  <a:lnTo>
                    <a:pt x="1381063" y="416723"/>
                  </a:lnTo>
                  <a:lnTo>
                    <a:pt x="1393141" y="435686"/>
                  </a:lnTo>
                  <a:lnTo>
                    <a:pt x="1404763" y="454959"/>
                  </a:lnTo>
                  <a:lnTo>
                    <a:pt x="1415924" y="474536"/>
                  </a:lnTo>
                  <a:lnTo>
                    <a:pt x="1426614" y="494406"/>
                  </a:lnTo>
                  <a:lnTo>
                    <a:pt x="1436825" y="514564"/>
                  </a:lnTo>
                  <a:lnTo>
                    <a:pt x="1446552" y="535002"/>
                  </a:lnTo>
                  <a:lnTo>
                    <a:pt x="1455787" y="555712"/>
                  </a:lnTo>
                  <a:lnTo>
                    <a:pt x="1464519" y="576687"/>
                  </a:lnTo>
                  <a:lnTo>
                    <a:pt x="1472744" y="597919"/>
                  </a:lnTo>
                  <a:lnTo>
                    <a:pt x="1480454" y="619399"/>
                  </a:lnTo>
                  <a:lnTo>
                    <a:pt x="1487639" y="641122"/>
                  </a:lnTo>
                  <a:lnTo>
                    <a:pt x="1494293" y="663078"/>
                  </a:lnTo>
                  <a:lnTo>
                    <a:pt x="1500409" y="685262"/>
                  </a:lnTo>
                  <a:lnTo>
                    <a:pt x="1505979" y="707664"/>
                  </a:lnTo>
                  <a:lnTo>
                    <a:pt x="1510995" y="730277"/>
                  </a:lnTo>
                  <a:lnTo>
                    <a:pt x="1515448" y="753094"/>
                  </a:lnTo>
                  <a:lnTo>
                    <a:pt x="1519334" y="776107"/>
                  </a:lnTo>
                  <a:lnTo>
                    <a:pt x="1522642" y="799308"/>
                  </a:lnTo>
                  <a:lnTo>
                    <a:pt x="1525366" y="822689"/>
                  </a:lnTo>
                  <a:lnTo>
                    <a:pt x="1527497" y="846244"/>
                  </a:lnTo>
                  <a:lnTo>
                    <a:pt x="1529029" y="869965"/>
                  </a:lnTo>
                  <a:lnTo>
                    <a:pt x="1529954" y="893843"/>
                  </a:lnTo>
                  <a:lnTo>
                    <a:pt x="1530264" y="917872"/>
                  </a:lnTo>
                  <a:lnTo>
                    <a:pt x="1529954" y="941900"/>
                  </a:lnTo>
                  <a:lnTo>
                    <a:pt x="1529029" y="965777"/>
                  </a:lnTo>
                  <a:lnTo>
                    <a:pt x="1527497" y="989496"/>
                  </a:lnTo>
                  <a:lnTo>
                    <a:pt x="1525366" y="1013049"/>
                  </a:lnTo>
                  <a:lnTo>
                    <a:pt x="1522642" y="1036430"/>
                  </a:lnTo>
                  <a:lnTo>
                    <a:pt x="1519334" y="1059631"/>
                  </a:lnTo>
                  <a:lnTo>
                    <a:pt x="1515448" y="1082643"/>
                  </a:lnTo>
                  <a:lnTo>
                    <a:pt x="1510995" y="1105458"/>
                  </a:lnTo>
                  <a:lnTo>
                    <a:pt x="1505979" y="1128071"/>
                  </a:lnTo>
                  <a:lnTo>
                    <a:pt x="1500409" y="1150472"/>
                  </a:lnTo>
                  <a:lnTo>
                    <a:pt x="1494293" y="1172654"/>
                  </a:lnTo>
                  <a:lnTo>
                    <a:pt x="1487639" y="1194610"/>
                  </a:lnTo>
                  <a:lnTo>
                    <a:pt x="1480454" y="1216332"/>
                  </a:lnTo>
                  <a:lnTo>
                    <a:pt x="1472744" y="1237812"/>
                  </a:lnTo>
                  <a:lnTo>
                    <a:pt x="1464519" y="1259043"/>
                  </a:lnTo>
                  <a:lnTo>
                    <a:pt x="1455787" y="1280016"/>
                  </a:lnTo>
                  <a:lnTo>
                    <a:pt x="1446552" y="1300726"/>
                  </a:lnTo>
                  <a:lnTo>
                    <a:pt x="1436825" y="1321164"/>
                  </a:lnTo>
                  <a:lnTo>
                    <a:pt x="1426614" y="1341321"/>
                  </a:lnTo>
                  <a:lnTo>
                    <a:pt x="1415924" y="1361191"/>
                  </a:lnTo>
                  <a:lnTo>
                    <a:pt x="1404763" y="1380767"/>
                  </a:lnTo>
                  <a:lnTo>
                    <a:pt x="1393141" y="1400040"/>
                  </a:lnTo>
                  <a:lnTo>
                    <a:pt x="1381063" y="1419002"/>
                  </a:lnTo>
                  <a:lnTo>
                    <a:pt x="1368539" y="1437647"/>
                  </a:lnTo>
                  <a:lnTo>
                    <a:pt x="1355574" y="1455966"/>
                  </a:lnTo>
                  <a:lnTo>
                    <a:pt x="1342177" y="1473953"/>
                  </a:lnTo>
                  <a:lnTo>
                    <a:pt x="1328357" y="1491598"/>
                  </a:lnTo>
                  <a:lnTo>
                    <a:pt x="1314119" y="1508896"/>
                  </a:lnTo>
                  <a:lnTo>
                    <a:pt x="1299471" y="1525837"/>
                  </a:lnTo>
                  <a:lnTo>
                    <a:pt x="1284422" y="1542416"/>
                  </a:lnTo>
                  <a:lnTo>
                    <a:pt x="1268981" y="1558622"/>
                  </a:lnTo>
                  <a:lnTo>
                    <a:pt x="1253151" y="1574450"/>
                  </a:lnTo>
                  <a:lnTo>
                    <a:pt x="1236943" y="1589892"/>
                  </a:lnTo>
                  <a:lnTo>
                    <a:pt x="1220364" y="1604940"/>
                  </a:lnTo>
                  <a:lnTo>
                    <a:pt x="1203422" y="1619586"/>
                  </a:lnTo>
                  <a:lnTo>
                    <a:pt x="1186123" y="1633823"/>
                  </a:lnTo>
                  <a:lnTo>
                    <a:pt x="1168477" y="1647643"/>
                  </a:lnTo>
                  <a:lnTo>
                    <a:pt x="1150490" y="1661039"/>
                  </a:lnTo>
                  <a:lnTo>
                    <a:pt x="1132169" y="1674004"/>
                  </a:lnTo>
                  <a:lnTo>
                    <a:pt x="1113524" y="1686527"/>
                  </a:lnTo>
                  <a:lnTo>
                    <a:pt x="1094560" y="1698604"/>
                  </a:lnTo>
                  <a:lnTo>
                    <a:pt x="1075286" y="1710225"/>
                  </a:lnTo>
                  <a:lnTo>
                    <a:pt x="1055709" y="1721386"/>
                  </a:lnTo>
                  <a:lnTo>
                    <a:pt x="1035838" y="1732075"/>
                  </a:lnTo>
                  <a:lnTo>
                    <a:pt x="1015679" y="1742286"/>
                  </a:lnTo>
                  <a:lnTo>
                    <a:pt x="995241" y="1752012"/>
                  </a:lnTo>
                  <a:lnTo>
                    <a:pt x="974530" y="1761246"/>
                  </a:lnTo>
                  <a:lnTo>
                    <a:pt x="953555" y="1769978"/>
                  </a:lnTo>
                  <a:lnTo>
                    <a:pt x="932323" y="1778202"/>
                  </a:lnTo>
                  <a:lnTo>
                    <a:pt x="910841" y="1785912"/>
                  </a:lnTo>
                  <a:lnTo>
                    <a:pt x="889119" y="1793096"/>
                  </a:lnTo>
                  <a:lnTo>
                    <a:pt x="867162" y="1799751"/>
                  </a:lnTo>
                  <a:lnTo>
                    <a:pt x="844978" y="1805867"/>
                  </a:lnTo>
                  <a:lnTo>
                    <a:pt x="822576" y="1811435"/>
                  </a:lnTo>
                  <a:lnTo>
                    <a:pt x="799963" y="1816451"/>
                  </a:lnTo>
                  <a:lnTo>
                    <a:pt x="777146" y="1820905"/>
                  </a:lnTo>
                  <a:lnTo>
                    <a:pt x="754133" y="1824789"/>
                  </a:lnTo>
                  <a:lnTo>
                    <a:pt x="730931" y="1828097"/>
                  </a:lnTo>
                  <a:lnTo>
                    <a:pt x="707549" y="1830820"/>
                  </a:lnTo>
                  <a:lnTo>
                    <a:pt x="683994" y="1832952"/>
                  </a:lnTo>
                  <a:lnTo>
                    <a:pt x="660274" y="1834484"/>
                  </a:lnTo>
                  <a:lnTo>
                    <a:pt x="636396" y="1835409"/>
                  </a:lnTo>
                  <a:lnTo>
                    <a:pt x="612366" y="1835719"/>
                  </a:lnTo>
                </a:path>
              </a:pathLst>
            </a:custGeom>
            <a:noFill/>
            <a:ln w="9525">
              <a:solidFill>
                <a:srgbClr val="A49AFF">
                  <a:alpha val="100000"/>
                </a:srgbClr>
              </a:solidFill>
              <a:prstDash val="solid"/>
            </a:ln>
          </p:spPr>
          <p:txBody>
            <a:bodyPr lIns="0" tIns="0" rIns="0" bIns="0" rtlCol="0" anchor="t">
              <a:noAutofit/>
            </a:bodyPr>
            <a:p>
              <a:pPr algn="l">
                <a:defRPr/>
              </a:pPr>
            </a:p>
          </p:txBody>
        </p:sp>
        <p:sp>
          <p:nvSpPr>
            <p:cNvPr id="6" name="Freeform 6"/>
            <p:cNvSpPr/>
            <p:nvPr>
              <p:custDataLst>
                <p:tags r:id="rId2"/>
              </p:custDataLst>
            </p:nvPr>
          </p:nvSpPr>
          <p:spPr>
            <a:xfrm>
              <a:off x="3186" y="6749211"/>
              <a:ext cx="1408307" cy="1591831"/>
            </a:xfrm>
            <a:custGeom>
              <a:avLst/>
              <a:gdLst/>
              <a:ahLst/>
              <a:cxnLst/>
              <a:rect l="l" t="t" r="r" b="b"/>
              <a:pathLst>
                <a:path w="1408307" h="1591831">
                  <a:moveTo>
                    <a:pt x="612366" y="1591831"/>
                  </a:moveTo>
                  <a:lnTo>
                    <a:pt x="0" y="1591831"/>
                  </a:lnTo>
                  <a:moveTo>
                    <a:pt x="0" y="0"/>
                  </a:moveTo>
                  <a:lnTo>
                    <a:pt x="612366" y="0"/>
                  </a:lnTo>
                  <a:lnTo>
                    <a:pt x="636663" y="365"/>
                  </a:lnTo>
                  <a:lnTo>
                    <a:pt x="660781" y="1455"/>
                  </a:lnTo>
                  <a:lnTo>
                    <a:pt x="684708" y="3259"/>
                  </a:lnTo>
                  <a:lnTo>
                    <a:pt x="708437" y="5765"/>
                  </a:lnTo>
                  <a:lnTo>
                    <a:pt x="731955" y="8965"/>
                  </a:lnTo>
                  <a:lnTo>
                    <a:pt x="755252" y="12846"/>
                  </a:lnTo>
                  <a:lnTo>
                    <a:pt x="778318" y="17400"/>
                  </a:lnTo>
                  <a:lnTo>
                    <a:pt x="801142" y="22615"/>
                  </a:lnTo>
                  <a:lnTo>
                    <a:pt x="823713" y="28481"/>
                  </a:lnTo>
                  <a:lnTo>
                    <a:pt x="846022" y="34986"/>
                  </a:lnTo>
                  <a:lnTo>
                    <a:pt x="868058" y="42122"/>
                  </a:lnTo>
                  <a:lnTo>
                    <a:pt x="889809" y="49878"/>
                  </a:lnTo>
                  <a:lnTo>
                    <a:pt x="911267" y="58242"/>
                  </a:lnTo>
                  <a:lnTo>
                    <a:pt x="932420" y="67204"/>
                  </a:lnTo>
                  <a:lnTo>
                    <a:pt x="953258" y="76753"/>
                  </a:lnTo>
                  <a:lnTo>
                    <a:pt x="973770" y="86880"/>
                  </a:lnTo>
                  <a:lnTo>
                    <a:pt x="993946" y="97575"/>
                  </a:lnTo>
                  <a:lnTo>
                    <a:pt x="1013775" y="108826"/>
                  </a:lnTo>
                  <a:lnTo>
                    <a:pt x="1033247" y="120622"/>
                  </a:lnTo>
                  <a:lnTo>
                    <a:pt x="1052352" y="132955"/>
                  </a:lnTo>
                  <a:lnTo>
                    <a:pt x="1071078" y="145812"/>
                  </a:lnTo>
                  <a:lnTo>
                    <a:pt x="1089416" y="159182"/>
                  </a:lnTo>
                  <a:lnTo>
                    <a:pt x="1107355" y="173058"/>
                  </a:lnTo>
                  <a:lnTo>
                    <a:pt x="1124883" y="187426"/>
                  </a:lnTo>
                  <a:lnTo>
                    <a:pt x="1141992" y="202279"/>
                  </a:lnTo>
                  <a:lnTo>
                    <a:pt x="1158671" y="217602"/>
                  </a:lnTo>
                  <a:lnTo>
                    <a:pt x="1174909" y="233388"/>
                  </a:lnTo>
                  <a:lnTo>
                    <a:pt x="1190695" y="249625"/>
                  </a:lnTo>
                  <a:lnTo>
                    <a:pt x="1206018" y="266305"/>
                  </a:lnTo>
                  <a:lnTo>
                    <a:pt x="1220870" y="283414"/>
                  </a:lnTo>
                  <a:lnTo>
                    <a:pt x="1235238" y="300943"/>
                  </a:lnTo>
                  <a:lnTo>
                    <a:pt x="1249114" y="318882"/>
                  </a:lnTo>
                  <a:lnTo>
                    <a:pt x="1262485" y="337219"/>
                  </a:lnTo>
                  <a:lnTo>
                    <a:pt x="1275342" y="355945"/>
                  </a:lnTo>
                  <a:lnTo>
                    <a:pt x="1287674" y="375050"/>
                  </a:lnTo>
                  <a:lnTo>
                    <a:pt x="1299471" y="394522"/>
                  </a:lnTo>
                  <a:lnTo>
                    <a:pt x="1310721" y="414351"/>
                  </a:lnTo>
                  <a:lnTo>
                    <a:pt x="1321416" y="434527"/>
                  </a:lnTo>
                  <a:lnTo>
                    <a:pt x="1331543" y="455039"/>
                  </a:lnTo>
                  <a:lnTo>
                    <a:pt x="1341093" y="475876"/>
                  </a:lnTo>
                  <a:lnTo>
                    <a:pt x="1350056" y="497028"/>
                  </a:lnTo>
                  <a:lnTo>
                    <a:pt x="1358420" y="518485"/>
                  </a:lnTo>
                  <a:lnTo>
                    <a:pt x="1366176" y="540236"/>
                  </a:lnTo>
                  <a:lnTo>
                    <a:pt x="1373312" y="562271"/>
                  </a:lnTo>
                  <a:lnTo>
                    <a:pt x="1379818" y="584580"/>
                  </a:lnTo>
                  <a:lnTo>
                    <a:pt x="1385684" y="607150"/>
                  </a:lnTo>
                  <a:lnTo>
                    <a:pt x="1390900" y="629974"/>
                  </a:lnTo>
                  <a:lnTo>
                    <a:pt x="1395453" y="653038"/>
                  </a:lnTo>
                  <a:lnTo>
                    <a:pt x="1399337" y="676334"/>
                  </a:lnTo>
                  <a:lnTo>
                    <a:pt x="1402537" y="699851"/>
                  </a:lnTo>
                  <a:lnTo>
                    <a:pt x="1405045" y="723578"/>
                  </a:lnTo>
                  <a:lnTo>
                    <a:pt x="1406849" y="747505"/>
                  </a:lnTo>
                  <a:lnTo>
                    <a:pt x="1407941" y="771621"/>
                  </a:lnTo>
                  <a:lnTo>
                    <a:pt x="1408307" y="795916"/>
                  </a:lnTo>
                  <a:lnTo>
                    <a:pt x="1407942" y="820210"/>
                  </a:lnTo>
                  <a:lnTo>
                    <a:pt x="1406852" y="844326"/>
                  </a:lnTo>
                  <a:lnTo>
                    <a:pt x="1405048" y="868253"/>
                  </a:lnTo>
                  <a:lnTo>
                    <a:pt x="1402542" y="891981"/>
                  </a:lnTo>
                  <a:lnTo>
                    <a:pt x="1399343" y="915498"/>
                  </a:lnTo>
                  <a:lnTo>
                    <a:pt x="1395460" y="938794"/>
                  </a:lnTo>
                  <a:lnTo>
                    <a:pt x="1390907" y="961859"/>
                  </a:lnTo>
                  <a:lnTo>
                    <a:pt x="1385692" y="984682"/>
                  </a:lnTo>
                  <a:lnTo>
                    <a:pt x="1379827" y="1007253"/>
                  </a:lnTo>
                  <a:lnTo>
                    <a:pt x="1373321" y="1029562"/>
                  </a:lnTo>
                  <a:lnTo>
                    <a:pt x="1366185" y="1051596"/>
                  </a:lnTo>
                  <a:lnTo>
                    <a:pt x="1358430" y="1073347"/>
                  </a:lnTo>
                  <a:lnTo>
                    <a:pt x="1350067" y="1094805"/>
                  </a:lnTo>
                  <a:lnTo>
                    <a:pt x="1341105" y="1115958"/>
                  </a:lnTo>
                  <a:lnTo>
                    <a:pt x="1331554" y="1136795"/>
                  </a:lnTo>
                  <a:lnTo>
                    <a:pt x="1321427" y="1157307"/>
                  </a:lnTo>
                  <a:lnTo>
                    <a:pt x="1310732" y="1177482"/>
                  </a:lnTo>
                  <a:lnTo>
                    <a:pt x="1299482" y="1197312"/>
                  </a:lnTo>
                  <a:lnTo>
                    <a:pt x="1287686" y="1216784"/>
                  </a:lnTo>
                  <a:lnTo>
                    <a:pt x="1275353" y="1235888"/>
                  </a:lnTo>
                  <a:lnTo>
                    <a:pt x="1262497" y="1254614"/>
                  </a:lnTo>
                  <a:lnTo>
                    <a:pt x="1249125" y="1272951"/>
                  </a:lnTo>
                  <a:lnTo>
                    <a:pt x="1235250" y="1290890"/>
                  </a:lnTo>
                  <a:lnTo>
                    <a:pt x="1220880" y="1308420"/>
                  </a:lnTo>
                  <a:lnTo>
                    <a:pt x="1206029" y="1325529"/>
                  </a:lnTo>
                  <a:lnTo>
                    <a:pt x="1190705" y="1342207"/>
                  </a:lnTo>
                  <a:lnTo>
                    <a:pt x="1174918" y="1358445"/>
                  </a:lnTo>
                  <a:lnTo>
                    <a:pt x="1158680" y="1374231"/>
                  </a:lnTo>
                  <a:lnTo>
                    <a:pt x="1142001" y="1389555"/>
                  </a:lnTo>
                  <a:lnTo>
                    <a:pt x="1124892" y="1404406"/>
                  </a:lnTo>
                  <a:lnTo>
                    <a:pt x="1107362" y="1418775"/>
                  </a:lnTo>
                  <a:lnTo>
                    <a:pt x="1089424" y="1432650"/>
                  </a:lnTo>
                  <a:lnTo>
                    <a:pt x="1071085" y="1446022"/>
                  </a:lnTo>
                  <a:lnTo>
                    <a:pt x="1052358" y="1458879"/>
                  </a:lnTo>
                  <a:lnTo>
                    <a:pt x="1033253" y="1471210"/>
                  </a:lnTo>
                  <a:lnTo>
                    <a:pt x="1013781" y="1483006"/>
                  </a:lnTo>
                  <a:lnTo>
                    <a:pt x="993951" y="1494256"/>
                  </a:lnTo>
                  <a:lnTo>
                    <a:pt x="973775" y="1504951"/>
                  </a:lnTo>
                  <a:lnTo>
                    <a:pt x="953262" y="1515078"/>
                  </a:lnTo>
                  <a:lnTo>
                    <a:pt x="932424" y="1524629"/>
                  </a:lnTo>
                  <a:lnTo>
                    <a:pt x="911271" y="1533591"/>
                  </a:lnTo>
                  <a:lnTo>
                    <a:pt x="889812" y="1541954"/>
                  </a:lnTo>
                  <a:lnTo>
                    <a:pt x="868061" y="1549709"/>
                  </a:lnTo>
                  <a:lnTo>
                    <a:pt x="846024" y="1556844"/>
                  </a:lnTo>
                  <a:lnTo>
                    <a:pt x="823715" y="1563351"/>
                  </a:lnTo>
                  <a:lnTo>
                    <a:pt x="801143" y="1569216"/>
                  </a:lnTo>
                  <a:lnTo>
                    <a:pt x="778319" y="1574430"/>
                  </a:lnTo>
                  <a:lnTo>
                    <a:pt x="755253" y="1578984"/>
                  </a:lnTo>
                  <a:lnTo>
                    <a:pt x="731955" y="1582865"/>
                  </a:lnTo>
                  <a:lnTo>
                    <a:pt x="708437" y="1586065"/>
                  </a:lnTo>
                  <a:lnTo>
                    <a:pt x="684709" y="1588572"/>
                  </a:lnTo>
                  <a:lnTo>
                    <a:pt x="660781" y="1590376"/>
                  </a:lnTo>
                  <a:lnTo>
                    <a:pt x="636663" y="1591466"/>
                  </a:lnTo>
                  <a:lnTo>
                    <a:pt x="612366" y="1591831"/>
                  </a:lnTo>
                </a:path>
              </a:pathLst>
            </a:custGeom>
            <a:noFill/>
            <a:ln w="9525">
              <a:solidFill>
                <a:srgbClr val="A49AFF">
                  <a:alpha val="100000"/>
                </a:srgbClr>
              </a:solidFill>
              <a:prstDash val="solid"/>
            </a:ln>
          </p:spPr>
          <p:txBody>
            <a:bodyPr lIns="0" tIns="0" rIns="0" bIns="0" rtlCol="0" anchor="t">
              <a:noAutofit/>
            </a:bodyPr>
            <a:p>
              <a:pPr algn="l">
                <a:defRPr/>
              </a:pPr>
            </a:p>
          </p:txBody>
        </p:sp>
        <p:sp>
          <p:nvSpPr>
            <p:cNvPr id="7" name="Freeform 7"/>
            <p:cNvSpPr/>
            <p:nvPr>
              <p:custDataLst>
                <p:tags r:id="rId3"/>
              </p:custDataLst>
            </p:nvPr>
          </p:nvSpPr>
          <p:spPr>
            <a:xfrm>
              <a:off x="3186" y="6871203"/>
              <a:ext cx="1286319" cy="1347854"/>
            </a:xfrm>
            <a:custGeom>
              <a:avLst/>
              <a:gdLst/>
              <a:ahLst/>
              <a:cxnLst/>
              <a:rect l="l" t="t" r="r" b="b"/>
              <a:pathLst>
                <a:path w="1286319" h="1347854">
                  <a:moveTo>
                    <a:pt x="612366" y="1347854"/>
                  </a:moveTo>
                  <a:lnTo>
                    <a:pt x="0" y="1347854"/>
                  </a:lnTo>
                  <a:moveTo>
                    <a:pt x="0" y="0"/>
                  </a:moveTo>
                  <a:lnTo>
                    <a:pt x="612392" y="0"/>
                  </a:lnTo>
                  <a:lnTo>
                    <a:pt x="636526" y="426"/>
                  </a:lnTo>
                  <a:lnTo>
                    <a:pt x="660450" y="1694"/>
                  </a:lnTo>
                  <a:lnTo>
                    <a:pt x="684148" y="3793"/>
                  </a:lnTo>
                  <a:lnTo>
                    <a:pt x="707607" y="6705"/>
                  </a:lnTo>
                  <a:lnTo>
                    <a:pt x="730813" y="10417"/>
                  </a:lnTo>
                  <a:lnTo>
                    <a:pt x="753749" y="14913"/>
                  </a:lnTo>
                  <a:lnTo>
                    <a:pt x="776404" y="20182"/>
                  </a:lnTo>
                  <a:lnTo>
                    <a:pt x="798761" y="26206"/>
                  </a:lnTo>
                  <a:lnTo>
                    <a:pt x="820806" y="32973"/>
                  </a:lnTo>
                  <a:lnTo>
                    <a:pt x="842526" y="40468"/>
                  </a:lnTo>
                  <a:lnTo>
                    <a:pt x="863906" y="48677"/>
                  </a:lnTo>
                  <a:lnTo>
                    <a:pt x="884932" y="57584"/>
                  </a:lnTo>
                  <a:lnTo>
                    <a:pt x="905588" y="67177"/>
                  </a:lnTo>
                  <a:lnTo>
                    <a:pt x="925861" y="77440"/>
                  </a:lnTo>
                  <a:lnTo>
                    <a:pt x="945737" y="88360"/>
                  </a:lnTo>
                  <a:lnTo>
                    <a:pt x="965202" y="99921"/>
                  </a:lnTo>
                  <a:lnTo>
                    <a:pt x="984239" y="112109"/>
                  </a:lnTo>
                  <a:lnTo>
                    <a:pt x="1002836" y="124911"/>
                  </a:lnTo>
                  <a:lnTo>
                    <a:pt x="1020978" y="138311"/>
                  </a:lnTo>
                  <a:lnTo>
                    <a:pt x="1038650" y="152295"/>
                  </a:lnTo>
                  <a:lnTo>
                    <a:pt x="1055839" y="166850"/>
                  </a:lnTo>
                  <a:lnTo>
                    <a:pt x="1072529" y="181960"/>
                  </a:lnTo>
                  <a:lnTo>
                    <a:pt x="1088708" y="197611"/>
                  </a:lnTo>
                  <a:lnTo>
                    <a:pt x="1104359" y="213790"/>
                  </a:lnTo>
                  <a:lnTo>
                    <a:pt x="1119468" y="230480"/>
                  </a:lnTo>
                  <a:lnTo>
                    <a:pt x="1134023" y="247669"/>
                  </a:lnTo>
                  <a:lnTo>
                    <a:pt x="1148007" y="265341"/>
                  </a:lnTo>
                  <a:lnTo>
                    <a:pt x="1161408" y="283483"/>
                  </a:lnTo>
                  <a:lnTo>
                    <a:pt x="1174210" y="302080"/>
                  </a:lnTo>
                  <a:lnTo>
                    <a:pt x="1186398" y="321117"/>
                  </a:lnTo>
                  <a:lnTo>
                    <a:pt x="1197959" y="340582"/>
                  </a:lnTo>
                  <a:lnTo>
                    <a:pt x="1208879" y="360457"/>
                  </a:lnTo>
                  <a:lnTo>
                    <a:pt x="1219142" y="380730"/>
                  </a:lnTo>
                  <a:lnTo>
                    <a:pt x="1228735" y="401387"/>
                  </a:lnTo>
                  <a:lnTo>
                    <a:pt x="1237642" y="422413"/>
                  </a:lnTo>
                  <a:lnTo>
                    <a:pt x="1245850" y="443793"/>
                  </a:lnTo>
                  <a:lnTo>
                    <a:pt x="1253345" y="465512"/>
                  </a:lnTo>
                  <a:lnTo>
                    <a:pt x="1260113" y="487558"/>
                  </a:lnTo>
                  <a:lnTo>
                    <a:pt x="1266137" y="509915"/>
                  </a:lnTo>
                  <a:lnTo>
                    <a:pt x="1271406" y="532569"/>
                  </a:lnTo>
                  <a:lnTo>
                    <a:pt x="1275902" y="555507"/>
                  </a:lnTo>
                  <a:lnTo>
                    <a:pt x="1279614" y="578711"/>
                  </a:lnTo>
                  <a:lnTo>
                    <a:pt x="1282526" y="602170"/>
                  </a:lnTo>
                  <a:lnTo>
                    <a:pt x="1284623" y="625869"/>
                  </a:lnTo>
                  <a:lnTo>
                    <a:pt x="1285892" y="649793"/>
                  </a:lnTo>
                  <a:lnTo>
                    <a:pt x="1286319" y="673927"/>
                  </a:lnTo>
                  <a:lnTo>
                    <a:pt x="1285892" y="698062"/>
                  </a:lnTo>
                  <a:lnTo>
                    <a:pt x="1284623" y="721985"/>
                  </a:lnTo>
                  <a:lnTo>
                    <a:pt x="1282526" y="745684"/>
                  </a:lnTo>
                  <a:lnTo>
                    <a:pt x="1279614" y="769143"/>
                  </a:lnTo>
                  <a:lnTo>
                    <a:pt x="1275902" y="792348"/>
                  </a:lnTo>
                  <a:lnTo>
                    <a:pt x="1271406" y="815285"/>
                  </a:lnTo>
                  <a:lnTo>
                    <a:pt x="1266137" y="837938"/>
                  </a:lnTo>
                  <a:lnTo>
                    <a:pt x="1260113" y="860295"/>
                  </a:lnTo>
                  <a:lnTo>
                    <a:pt x="1253345" y="882342"/>
                  </a:lnTo>
                  <a:lnTo>
                    <a:pt x="1245850" y="904062"/>
                  </a:lnTo>
                  <a:lnTo>
                    <a:pt x="1237642" y="925441"/>
                  </a:lnTo>
                  <a:lnTo>
                    <a:pt x="1228734" y="946467"/>
                  </a:lnTo>
                  <a:lnTo>
                    <a:pt x="1219141" y="967124"/>
                  </a:lnTo>
                  <a:lnTo>
                    <a:pt x="1208878" y="987397"/>
                  </a:lnTo>
                  <a:lnTo>
                    <a:pt x="1197958" y="1007273"/>
                  </a:lnTo>
                  <a:lnTo>
                    <a:pt x="1186397" y="1026736"/>
                  </a:lnTo>
                  <a:lnTo>
                    <a:pt x="1174209" y="1045774"/>
                  </a:lnTo>
                  <a:lnTo>
                    <a:pt x="1161406" y="1064370"/>
                  </a:lnTo>
                  <a:lnTo>
                    <a:pt x="1148006" y="1082512"/>
                  </a:lnTo>
                  <a:lnTo>
                    <a:pt x="1134021" y="1100185"/>
                  </a:lnTo>
                  <a:lnTo>
                    <a:pt x="1119467" y="1117374"/>
                  </a:lnTo>
                  <a:lnTo>
                    <a:pt x="1104356" y="1134065"/>
                  </a:lnTo>
                  <a:lnTo>
                    <a:pt x="1088705" y="1150243"/>
                  </a:lnTo>
                  <a:lnTo>
                    <a:pt x="1072525" y="1165894"/>
                  </a:lnTo>
                  <a:lnTo>
                    <a:pt x="1055835" y="1181004"/>
                  </a:lnTo>
                  <a:lnTo>
                    <a:pt x="1038645" y="1195559"/>
                  </a:lnTo>
                  <a:lnTo>
                    <a:pt x="1020972" y="1209543"/>
                  </a:lnTo>
                  <a:lnTo>
                    <a:pt x="1002830" y="1222942"/>
                  </a:lnTo>
                  <a:lnTo>
                    <a:pt x="984233" y="1235744"/>
                  </a:lnTo>
                  <a:lnTo>
                    <a:pt x="965194" y="1247933"/>
                  </a:lnTo>
                  <a:lnTo>
                    <a:pt x="945730" y="1259494"/>
                  </a:lnTo>
                  <a:lnTo>
                    <a:pt x="925853" y="1270413"/>
                  </a:lnTo>
                  <a:lnTo>
                    <a:pt x="905579" y="1280676"/>
                  </a:lnTo>
                  <a:lnTo>
                    <a:pt x="884921" y="1290270"/>
                  </a:lnTo>
                  <a:lnTo>
                    <a:pt x="863895" y="1299177"/>
                  </a:lnTo>
                  <a:lnTo>
                    <a:pt x="842514" y="1307385"/>
                  </a:lnTo>
                  <a:lnTo>
                    <a:pt x="820793" y="1314881"/>
                  </a:lnTo>
                  <a:lnTo>
                    <a:pt x="798746" y="1321648"/>
                  </a:lnTo>
                  <a:lnTo>
                    <a:pt x="776388" y="1327673"/>
                  </a:lnTo>
                  <a:lnTo>
                    <a:pt x="753732" y="1332941"/>
                  </a:lnTo>
                  <a:lnTo>
                    <a:pt x="730795" y="1337438"/>
                  </a:lnTo>
                  <a:lnTo>
                    <a:pt x="707588" y="1341150"/>
                  </a:lnTo>
                  <a:lnTo>
                    <a:pt x="684128" y="1344060"/>
                  </a:lnTo>
                  <a:lnTo>
                    <a:pt x="660428" y="1346159"/>
                  </a:lnTo>
                  <a:lnTo>
                    <a:pt x="636503" y="1347427"/>
                  </a:lnTo>
                  <a:lnTo>
                    <a:pt x="612366" y="1347854"/>
                  </a:lnTo>
                </a:path>
              </a:pathLst>
            </a:custGeom>
            <a:noFill/>
            <a:ln w="9525">
              <a:solidFill>
                <a:srgbClr val="A49AFF">
                  <a:alpha val="100000"/>
                </a:srgbClr>
              </a:solidFill>
              <a:prstDash val="solid"/>
            </a:ln>
          </p:spPr>
          <p:txBody>
            <a:bodyPr lIns="0" tIns="0" rIns="0" bIns="0" rtlCol="0" anchor="t">
              <a:noAutofit/>
            </a:bodyPr>
            <a:p>
              <a:pPr algn="l">
                <a:defRPr/>
              </a:pPr>
            </a:p>
          </p:txBody>
        </p:sp>
        <p:sp>
          <p:nvSpPr>
            <p:cNvPr id="8" name="Freeform 8"/>
            <p:cNvSpPr/>
            <p:nvPr>
              <p:custDataLst>
                <p:tags r:id="rId4"/>
              </p:custDataLst>
            </p:nvPr>
          </p:nvSpPr>
          <p:spPr>
            <a:xfrm>
              <a:off x="3186" y="6993184"/>
              <a:ext cx="1164335" cy="1103888"/>
            </a:xfrm>
            <a:custGeom>
              <a:avLst/>
              <a:gdLst/>
              <a:ahLst/>
              <a:cxnLst/>
              <a:rect l="l" t="t" r="r" b="b"/>
              <a:pathLst>
                <a:path w="1164335" h="1103888">
                  <a:moveTo>
                    <a:pt x="612392" y="1103888"/>
                  </a:moveTo>
                  <a:lnTo>
                    <a:pt x="0" y="1103888"/>
                  </a:lnTo>
                  <a:moveTo>
                    <a:pt x="0" y="0"/>
                  </a:moveTo>
                  <a:lnTo>
                    <a:pt x="612392" y="0"/>
                  </a:lnTo>
                  <a:lnTo>
                    <a:pt x="636299" y="511"/>
                  </a:lnTo>
                  <a:lnTo>
                    <a:pt x="659948" y="2030"/>
                  </a:lnTo>
                  <a:lnTo>
                    <a:pt x="683320" y="4536"/>
                  </a:lnTo>
                  <a:lnTo>
                    <a:pt x="706394" y="8008"/>
                  </a:lnTo>
                  <a:lnTo>
                    <a:pt x="729148" y="12425"/>
                  </a:lnTo>
                  <a:lnTo>
                    <a:pt x="751563" y="17768"/>
                  </a:lnTo>
                  <a:lnTo>
                    <a:pt x="773616" y="24014"/>
                  </a:lnTo>
                  <a:lnTo>
                    <a:pt x="795287" y="31142"/>
                  </a:lnTo>
                  <a:lnTo>
                    <a:pt x="816555" y="39133"/>
                  </a:lnTo>
                  <a:lnTo>
                    <a:pt x="837400" y="47964"/>
                  </a:lnTo>
                  <a:lnTo>
                    <a:pt x="857801" y="57616"/>
                  </a:lnTo>
                  <a:lnTo>
                    <a:pt x="877735" y="68067"/>
                  </a:lnTo>
                  <a:lnTo>
                    <a:pt x="897185" y="79297"/>
                  </a:lnTo>
                  <a:lnTo>
                    <a:pt x="916126" y="91283"/>
                  </a:lnTo>
                  <a:lnTo>
                    <a:pt x="934539" y="104006"/>
                  </a:lnTo>
                  <a:lnTo>
                    <a:pt x="952404" y="117445"/>
                  </a:lnTo>
                  <a:lnTo>
                    <a:pt x="969699" y="131579"/>
                  </a:lnTo>
                  <a:lnTo>
                    <a:pt x="986403" y="146388"/>
                  </a:lnTo>
                  <a:lnTo>
                    <a:pt x="1002496" y="161849"/>
                  </a:lnTo>
                  <a:lnTo>
                    <a:pt x="1017957" y="177942"/>
                  </a:lnTo>
                  <a:lnTo>
                    <a:pt x="1032764" y="194647"/>
                  </a:lnTo>
                  <a:lnTo>
                    <a:pt x="1046898" y="211943"/>
                  </a:lnTo>
                  <a:lnTo>
                    <a:pt x="1060336" y="229808"/>
                  </a:lnTo>
                  <a:lnTo>
                    <a:pt x="1073059" y="248221"/>
                  </a:lnTo>
                  <a:lnTo>
                    <a:pt x="1085045" y="267163"/>
                  </a:lnTo>
                  <a:lnTo>
                    <a:pt x="1096273" y="286612"/>
                  </a:lnTo>
                  <a:lnTo>
                    <a:pt x="1106724" y="306546"/>
                  </a:lnTo>
                  <a:lnTo>
                    <a:pt x="1116375" y="326947"/>
                  </a:lnTo>
                  <a:lnTo>
                    <a:pt x="1125205" y="347791"/>
                  </a:lnTo>
                  <a:lnTo>
                    <a:pt x="1133196" y="369059"/>
                  </a:lnTo>
                  <a:lnTo>
                    <a:pt x="1140323" y="390729"/>
                  </a:lnTo>
                  <a:lnTo>
                    <a:pt x="1146569" y="412782"/>
                  </a:lnTo>
                  <a:lnTo>
                    <a:pt x="1151911" y="435195"/>
                  </a:lnTo>
                  <a:lnTo>
                    <a:pt x="1156328" y="457948"/>
                  </a:lnTo>
                  <a:lnTo>
                    <a:pt x="1159800" y="481021"/>
                  </a:lnTo>
                  <a:lnTo>
                    <a:pt x="1162306" y="504392"/>
                  </a:lnTo>
                  <a:lnTo>
                    <a:pt x="1163825" y="528039"/>
                  </a:lnTo>
                  <a:lnTo>
                    <a:pt x="1164335" y="551944"/>
                  </a:lnTo>
                  <a:lnTo>
                    <a:pt x="1163825" y="575849"/>
                  </a:lnTo>
                  <a:lnTo>
                    <a:pt x="1162306" y="599497"/>
                  </a:lnTo>
                  <a:lnTo>
                    <a:pt x="1159799" y="622867"/>
                  </a:lnTo>
                  <a:lnTo>
                    <a:pt x="1156327" y="645940"/>
                  </a:lnTo>
                  <a:lnTo>
                    <a:pt x="1151910" y="668693"/>
                  </a:lnTo>
                  <a:lnTo>
                    <a:pt x="1146567" y="691106"/>
                  </a:lnTo>
                  <a:lnTo>
                    <a:pt x="1140322" y="713159"/>
                  </a:lnTo>
                  <a:lnTo>
                    <a:pt x="1133193" y="734829"/>
                  </a:lnTo>
                  <a:lnTo>
                    <a:pt x="1125203" y="756097"/>
                  </a:lnTo>
                  <a:lnTo>
                    <a:pt x="1116371" y="776942"/>
                  </a:lnTo>
                  <a:lnTo>
                    <a:pt x="1106719" y="797342"/>
                  </a:lnTo>
                  <a:lnTo>
                    <a:pt x="1096268" y="817276"/>
                  </a:lnTo>
                  <a:lnTo>
                    <a:pt x="1085039" y="836726"/>
                  </a:lnTo>
                  <a:lnTo>
                    <a:pt x="1073052" y="855667"/>
                  </a:lnTo>
                  <a:lnTo>
                    <a:pt x="1060329" y="874081"/>
                  </a:lnTo>
                  <a:lnTo>
                    <a:pt x="1046890" y="891946"/>
                  </a:lnTo>
                  <a:lnTo>
                    <a:pt x="1032756" y="909241"/>
                  </a:lnTo>
                  <a:lnTo>
                    <a:pt x="1017948" y="925946"/>
                  </a:lnTo>
                  <a:lnTo>
                    <a:pt x="1002486" y="942040"/>
                  </a:lnTo>
                  <a:lnTo>
                    <a:pt x="986393" y="957501"/>
                  </a:lnTo>
                  <a:lnTo>
                    <a:pt x="969689" y="972309"/>
                  </a:lnTo>
                  <a:lnTo>
                    <a:pt x="952393" y="986442"/>
                  </a:lnTo>
                  <a:lnTo>
                    <a:pt x="934528" y="999882"/>
                  </a:lnTo>
                  <a:lnTo>
                    <a:pt x="916115" y="1012606"/>
                  </a:lnTo>
                  <a:lnTo>
                    <a:pt x="897173" y="1024592"/>
                  </a:lnTo>
                  <a:lnTo>
                    <a:pt x="877724" y="1035822"/>
                  </a:lnTo>
                  <a:lnTo>
                    <a:pt x="857789" y="1046273"/>
                  </a:lnTo>
                  <a:lnTo>
                    <a:pt x="837389" y="1055923"/>
                  </a:lnTo>
                  <a:lnTo>
                    <a:pt x="816545" y="1064756"/>
                  </a:lnTo>
                  <a:lnTo>
                    <a:pt x="795277" y="1072746"/>
                  </a:lnTo>
                  <a:lnTo>
                    <a:pt x="773606" y="1079875"/>
                  </a:lnTo>
                  <a:lnTo>
                    <a:pt x="751554" y="1086121"/>
                  </a:lnTo>
                  <a:lnTo>
                    <a:pt x="729141" y="1091462"/>
                  </a:lnTo>
                  <a:lnTo>
                    <a:pt x="706387" y="1095881"/>
                  </a:lnTo>
                  <a:lnTo>
                    <a:pt x="683315" y="1099353"/>
                  </a:lnTo>
                  <a:lnTo>
                    <a:pt x="659944" y="1101859"/>
                  </a:lnTo>
                  <a:lnTo>
                    <a:pt x="636297" y="1103377"/>
                  </a:lnTo>
                  <a:lnTo>
                    <a:pt x="612392" y="1103888"/>
                  </a:lnTo>
                </a:path>
              </a:pathLst>
            </a:custGeom>
            <a:noFill/>
            <a:ln w="9525">
              <a:solidFill>
                <a:srgbClr val="A49AFF">
                  <a:alpha val="100000"/>
                </a:srgbClr>
              </a:solidFill>
              <a:prstDash val="solid"/>
            </a:ln>
          </p:spPr>
          <p:txBody>
            <a:bodyPr lIns="0" tIns="0" rIns="0" bIns="0" rtlCol="0" anchor="t">
              <a:noAutofit/>
            </a:bodyPr>
            <a:p>
              <a:pPr algn="l">
                <a:defRPr/>
              </a:pPr>
            </a:p>
          </p:txBody>
        </p:sp>
        <p:sp>
          <p:nvSpPr>
            <p:cNvPr id="9" name="Freeform 9"/>
            <p:cNvSpPr/>
            <p:nvPr>
              <p:custDataLst>
                <p:tags r:id="rId5"/>
              </p:custDataLst>
            </p:nvPr>
          </p:nvSpPr>
          <p:spPr>
            <a:xfrm>
              <a:off x="3186" y="7115195"/>
              <a:ext cx="1042353" cy="859891"/>
            </a:xfrm>
            <a:custGeom>
              <a:avLst/>
              <a:gdLst/>
              <a:ahLst/>
              <a:cxnLst/>
              <a:rect l="l" t="t" r="r" b="b"/>
              <a:pathLst>
                <a:path w="1042353" h="859891">
                  <a:moveTo>
                    <a:pt x="612392" y="859891"/>
                  </a:moveTo>
                  <a:lnTo>
                    <a:pt x="0" y="859891"/>
                  </a:lnTo>
                  <a:moveTo>
                    <a:pt x="0" y="0"/>
                  </a:moveTo>
                  <a:lnTo>
                    <a:pt x="612366" y="0"/>
                  </a:lnTo>
                  <a:lnTo>
                    <a:pt x="636730" y="681"/>
                  </a:lnTo>
                  <a:lnTo>
                    <a:pt x="660742" y="2703"/>
                  </a:lnTo>
                  <a:lnTo>
                    <a:pt x="684366" y="6026"/>
                  </a:lnTo>
                  <a:lnTo>
                    <a:pt x="707563" y="10617"/>
                  </a:lnTo>
                  <a:lnTo>
                    <a:pt x="730300" y="16436"/>
                  </a:lnTo>
                  <a:lnTo>
                    <a:pt x="752538" y="23450"/>
                  </a:lnTo>
                  <a:lnTo>
                    <a:pt x="774241" y="31618"/>
                  </a:lnTo>
                  <a:lnTo>
                    <a:pt x="795373" y="40908"/>
                  </a:lnTo>
                  <a:lnTo>
                    <a:pt x="815896" y="51281"/>
                  </a:lnTo>
                  <a:lnTo>
                    <a:pt x="835775" y="62700"/>
                  </a:lnTo>
                  <a:lnTo>
                    <a:pt x="854973" y="75129"/>
                  </a:lnTo>
                  <a:lnTo>
                    <a:pt x="873453" y="88533"/>
                  </a:lnTo>
                  <a:lnTo>
                    <a:pt x="891179" y="102873"/>
                  </a:lnTo>
                  <a:lnTo>
                    <a:pt x="908114" y="118114"/>
                  </a:lnTo>
                  <a:lnTo>
                    <a:pt x="924220" y="134220"/>
                  </a:lnTo>
                  <a:lnTo>
                    <a:pt x="939464" y="151151"/>
                  </a:lnTo>
                  <a:lnTo>
                    <a:pt x="953807" y="168874"/>
                  </a:lnTo>
                  <a:lnTo>
                    <a:pt x="967211" y="187352"/>
                  </a:lnTo>
                  <a:lnTo>
                    <a:pt x="979643" y="206548"/>
                  </a:lnTo>
                  <a:lnTo>
                    <a:pt x="991064" y="226424"/>
                  </a:lnTo>
                  <a:lnTo>
                    <a:pt x="1001438" y="246945"/>
                  </a:lnTo>
                  <a:lnTo>
                    <a:pt x="1010729" y="268074"/>
                  </a:lnTo>
                  <a:lnTo>
                    <a:pt x="1018900" y="289774"/>
                  </a:lnTo>
                  <a:lnTo>
                    <a:pt x="1025914" y="312009"/>
                  </a:lnTo>
                  <a:lnTo>
                    <a:pt x="1031735" y="334743"/>
                  </a:lnTo>
                  <a:lnTo>
                    <a:pt x="1036325" y="357938"/>
                  </a:lnTo>
                  <a:lnTo>
                    <a:pt x="1039650" y="381559"/>
                  </a:lnTo>
                  <a:lnTo>
                    <a:pt x="1041671" y="405568"/>
                  </a:lnTo>
                  <a:lnTo>
                    <a:pt x="1042353" y="429930"/>
                  </a:lnTo>
                  <a:lnTo>
                    <a:pt x="1041671" y="454293"/>
                  </a:lnTo>
                  <a:lnTo>
                    <a:pt x="1039650" y="478305"/>
                  </a:lnTo>
                  <a:lnTo>
                    <a:pt x="1036325" y="501928"/>
                  </a:lnTo>
                  <a:lnTo>
                    <a:pt x="1031735" y="525126"/>
                  </a:lnTo>
                  <a:lnTo>
                    <a:pt x="1025914" y="547861"/>
                  </a:lnTo>
                  <a:lnTo>
                    <a:pt x="1018900" y="570098"/>
                  </a:lnTo>
                  <a:lnTo>
                    <a:pt x="1010729" y="591801"/>
                  </a:lnTo>
                  <a:lnTo>
                    <a:pt x="1001439" y="612931"/>
                  </a:lnTo>
                  <a:lnTo>
                    <a:pt x="991065" y="633453"/>
                  </a:lnTo>
                  <a:lnTo>
                    <a:pt x="979644" y="653331"/>
                  </a:lnTo>
                  <a:lnTo>
                    <a:pt x="967213" y="672528"/>
                  </a:lnTo>
                  <a:lnTo>
                    <a:pt x="953808" y="691006"/>
                  </a:lnTo>
                  <a:lnTo>
                    <a:pt x="939466" y="708731"/>
                  </a:lnTo>
                  <a:lnTo>
                    <a:pt x="924224" y="725665"/>
                  </a:lnTo>
                  <a:lnTo>
                    <a:pt x="908117" y="741771"/>
                  </a:lnTo>
                  <a:lnTo>
                    <a:pt x="891183" y="757013"/>
                  </a:lnTo>
                  <a:lnTo>
                    <a:pt x="873458" y="771354"/>
                  </a:lnTo>
                  <a:lnTo>
                    <a:pt x="854979" y="784757"/>
                  </a:lnTo>
                  <a:lnTo>
                    <a:pt x="835783" y="797188"/>
                  </a:lnTo>
                  <a:lnTo>
                    <a:pt x="815905" y="808608"/>
                  </a:lnTo>
                  <a:lnTo>
                    <a:pt x="795382" y="818981"/>
                  </a:lnTo>
                  <a:lnTo>
                    <a:pt x="774252" y="828271"/>
                  </a:lnTo>
                  <a:lnTo>
                    <a:pt x="752550" y="836441"/>
                  </a:lnTo>
                  <a:lnTo>
                    <a:pt x="730314" y="843453"/>
                  </a:lnTo>
                  <a:lnTo>
                    <a:pt x="707580" y="849274"/>
                  </a:lnTo>
                  <a:lnTo>
                    <a:pt x="684384" y="853864"/>
                  </a:lnTo>
                  <a:lnTo>
                    <a:pt x="660763" y="857188"/>
                  </a:lnTo>
                  <a:lnTo>
                    <a:pt x="636753" y="859209"/>
                  </a:lnTo>
                  <a:lnTo>
                    <a:pt x="612392" y="859891"/>
                  </a:lnTo>
                </a:path>
              </a:pathLst>
            </a:custGeom>
            <a:noFill/>
            <a:ln w="9525">
              <a:solidFill>
                <a:srgbClr val="A49AFF">
                  <a:alpha val="100000"/>
                </a:srgbClr>
              </a:solidFill>
              <a:prstDash val="solid"/>
            </a:ln>
          </p:spPr>
          <p:txBody>
            <a:bodyPr lIns="0" tIns="0" rIns="0" bIns="0" rtlCol="0" anchor="t">
              <a:noAutofit/>
            </a:bodyPr>
            <a:p>
              <a:pPr algn="l">
                <a:defRPr/>
              </a:pPr>
            </a:p>
          </p:txBody>
        </p:sp>
        <p:sp>
          <p:nvSpPr>
            <p:cNvPr id="10" name="Freeform 10"/>
            <p:cNvSpPr/>
            <p:nvPr>
              <p:custDataLst>
                <p:tags r:id="rId6"/>
              </p:custDataLst>
            </p:nvPr>
          </p:nvSpPr>
          <p:spPr>
            <a:xfrm>
              <a:off x="3186" y="7237152"/>
              <a:ext cx="920370" cy="615969"/>
            </a:xfrm>
            <a:custGeom>
              <a:avLst/>
              <a:gdLst/>
              <a:ahLst/>
              <a:cxnLst/>
              <a:rect l="l" t="t" r="r" b="b"/>
              <a:pathLst>
                <a:path w="920370" h="615969">
                  <a:moveTo>
                    <a:pt x="612391" y="615952"/>
                  </a:moveTo>
                  <a:lnTo>
                    <a:pt x="0" y="615969"/>
                  </a:lnTo>
                  <a:moveTo>
                    <a:pt x="0" y="0"/>
                  </a:moveTo>
                  <a:lnTo>
                    <a:pt x="612391" y="0"/>
                  </a:lnTo>
                  <a:lnTo>
                    <a:pt x="636424" y="929"/>
                  </a:lnTo>
                  <a:lnTo>
                    <a:pt x="659959" y="3668"/>
                  </a:lnTo>
                  <a:lnTo>
                    <a:pt x="682923" y="8149"/>
                  </a:lnTo>
                  <a:lnTo>
                    <a:pt x="705251" y="14303"/>
                  </a:lnTo>
                  <a:lnTo>
                    <a:pt x="726871" y="22061"/>
                  </a:lnTo>
                  <a:lnTo>
                    <a:pt x="747715" y="31353"/>
                  </a:lnTo>
                  <a:lnTo>
                    <a:pt x="767715" y="42112"/>
                  </a:lnTo>
                  <a:lnTo>
                    <a:pt x="786800" y="54267"/>
                  </a:lnTo>
                  <a:lnTo>
                    <a:pt x="804904" y="67749"/>
                  </a:lnTo>
                  <a:lnTo>
                    <a:pt x="821955" y="82490"/>
                  </a:lnTo>
                  <a:lnTo>
                    <a:pt x="837886" y="98421"/>
                  </a:lnTo>
                  <a:lnTo>
                    <a:pt x="852627" y="115473"/>
                  </a:lnTo>
                  <a:lnTo>
                    <a:pt x="866108" y="133576"/>
                  </a:lnTo>
                  <a:lnTo>
                    <a:pt x="878263" y="152661"/>
                  </a:lnTo>
                  <a:lnTo>
                    <a:pt x="889021" y="172661"/>
                  </a:lnTo>
                  <a:lnTo>
                    <a:pt x="898312" y="193504"/>
                  </a:lnTo>
                  <a:lnTo>
                    <a:pt x="906069" y="215123"/>
                  </a:lnTo>
                  <a:lnTo>
                    <a:pt x="912223" y="237449"/>
                  </a:lnTo>
                  <a:lnTo>
                    <a:pt x="916703" y="260412"/>
                  </a:lnTo>
                  <a:lnTo>
                    <a:pt x="919442" y="283942"/>
                  </a:lnTo>
                  <a:lnTo>
                    <a:pt x="920370" y="307973"/>
                  </a:lnTo>
                  <a:lnTo>
                    <a:pt x="919442" y="332006"/>
                  </a:lnTo>
                  <a:lnTo>
                    <a:pt x="916703" y="355541"/>
                  </a:lnTo>
                  <a:lnTo>
                    <a:pt x="912223" y="378506"/>
                  </a:lnTo>
                  <a:lnTo>
                    <a:pt x="906069" y="400835"/>
                  </a:lnTo>
                  <a:lnTo>
                    <a:pt x="898312" y="422456"/>
                  </a:lnTo>
                  <a:lnTo>
                    <a:pt x="889021" y="443302"/>
                  </a:lnTo>
                  <a:lnTo>
                    <a:pt x="878263" y="463303"/>
                  </a:lnTo>
                  <a:lnTo>
                    <a:pt x="866108" y="482389"/>
                  </a:lnTo>
                  <a:lnTo>
                    <a:pt x="852627" y="500494"/>
                  </a:lnTo>
                  <a:lnTo>
                    <a:pt x="837886" y="517546"/>
                  </a:lnTo>
                  <a:lnTo>
                    <a:pt x="821955" y="533477"/>
                  </a:lnTo>
                  <a:lnTo>
                    <a:pt x="804904" y="548219"/>
                  </a:lnTo>
                  <a:lnTo>
                    <a:pt x="786800" y="561701"/>
                  </a:lnTo>
                  <a:lnTo>
                    <a:pt x="767715" y="573856"/>
                  </a:lnTo>
                  <a:lnTo>
                    <a:pt x="747715" y="584613"/>
                  </a:lnTo>
                  <a:lnTo>
                    <a:pt x="726871" y="593904"/>
                  </a:lnTo>
                  <a:lnTo>
                    <a:pt x="705251" y="601660"/>
                  </a:lnTo>
                  <a:lnTo>
                    <a:pt x="682923" y="607812"/>
                  </a:lnTo>
                  <a:lnTo>
                    <a:pt x="659959" y="612291"/>
                  </a:lnTo>
                  <a:lnTo>
                    <a:pt x="636424" y="615027"/>
                  </a:lnTo>
                  <a:lnTo>
                    <a:pt x="612391" y="615952"/>
                  </a:lnTo>
                </a:path>
              </a:pathLst>
            </a:custGeom>
            <a:noFill/>
            <a:ln w="9525">
              <a:solidFill>
                <a:srgbClr val="A49AFF">
                  <a:alpha val="100000"/>
                </a:srgbClr>
              </a:solidFill>
              <a:prstDash val="solid"/>
            </a:ln>
          </p:spPr>
          <p:txBody>
            <a:bodyPr lIns="0" tIns="0" rIns="0" bIns="0" rtlCol="0" anchor="t">
              <a:noAutofit/>
            </a:bodyPr>
            <a:p>
              <a:pPr algn="l">
                <a:defRPr/>
              </a:pPr>
            </a:p>
          </p:txBody>
        </p:sp>
        <p:sp>
          <p:nvSpPr>
            <p:cNvPr id="11" name="Freeform 11"/>
            <p:cNvSpPr/>
            <p:nvPr>
              <p:custDataLst>
                <p:tags r:id="rId7"/>
              </p:custDataLst>
            </p:nvPr>
          </p:nvSpPr>
          <p:spPr>
            <a:xfrm>
              <a:off x="3186" y="7359139"/>
              <a:ext cx="798407" cy="372006"/>
            </a:xfrm>
            <a:custGeom>
              <a:avLst/>
              <a:gdLst/>
              <a:ahLst/>
              <a:cxnLst/>
              <a:rect l="l" t="t" r="r" b="b"/>
              <a:pathLst>
                <a:path w="798407" h="372006">
                  <a:moveTo>
                    <a:pt x="612392" y="372006"/>
                  </a:moveTo>
                  <a:lnTo>
                    <a:pt x="0" y="372006"/>
                  </a:lnTo>
                  <a:moveTo>
                    <a:pt x="0" y="0"/>
                  </a:moveTo>
                  <a:lnTo>
                    <a:pt x="612366" y="0"/>
                  </a:lnTo>
                  <a:lnTo>
                    <a:pt x="635673" y="1452"/>
                  </a:lnTo>
                  <a:lnTo>
                    <a:pt x="658124" y="5690"/>
                  </a:lnTo>
                  <a:lnTo>
                    <a:pt x="679545" y="12540"/>
                  </a:lnTo>
                  <a:lnTo>
                    <a:pt x="699759" y="21825"/>
                  </a:lnTo>
                  <a:lnTo>
                    <a:pt x="718590" y="33369"/>
                  </a:lnTo>
                  <a:lnTo>
                    <a:pt x="735863" y="46997"/>
                  </a:lnTo>
                  <a:lnTo>
                    <a:pt x="751403" y="62534"/>
                  </a:lnTo>
                  <a:lnTo>
                    <a:pt x="765035" y="79802"/>
                  </a:lnTo>
                  <a:lnTo>
                    <a:pt x="776581" y="98629"/>
                  </a:lnTo>
                  <a:lnTo>
                    <a:pt x="785866" y="118837"/>
                  </a:lnTo>
                  <a:lnTo>
                    <a:pt x="792716" y="140250"/>
                  </a:lnTo>
                  <a:lnTo>
                    <a:pt x="796956" y="162693"/>
                  </a:lnTo>
                  <a:lnTo>
                    <a:pt x="798407" y="185991"/>
                  </a:lnTo>
                  <a:lnTo>
                    <a:pt x="796956" y="209293"/>
                  </a:lnTo>
                  <a:lnTo>
                    <a:pt x="792716" y="231739"/>
                  </a:lnTo>
                  <a:lnTo>
                    <a:pt x="785867" y="253156"/>
                  </a:lnTo>
                  <a:lnTo>
                    <a:pt x="776581" y="273367"/>
                  </a:lnTo>
                  <a:lnTo>
                    <a:pt x="765036" y="292196"/>
                  </a:lnTo>
                  <a:lnTo>
                    <a:pt x="751406" y="309466"/>
                  </a:lnTo>
                  <a:lnTo>
                    <a:pt x="735867" y="325005"/>
                  </a:lnTo>
                  <a:lnTo>
                    <a:pt x="718596" y="338635"/>
                  </a:lnTo>
                  <a:lnTo>
                    <a:pt x="699767" y="350181"/>
                  </a:lnTo>
                  <a:lnTo>
                    <a:pt x="679556" y="359466"/>
                  </a:lnTo>
                  <a:lnTo>
                    <a:pt x="658140" y="366316"/>
                  </a:lnTo>
                  <a:lnTo>
                    <a:pt x="635693" y="370555"/>
                  </a:lnTo>
                  <a:lnTo>
                    <a:pt x="612392" y="372006"/>
                  </a:lnTo>
                </a:path>
              </a:pathLst>
            </a:custGeom>
            <a:noFill/>
            <a:ln w="9525">
              <a:solidFill>
                <a:srgbClr val="A49AFF">
                  <a:alpha val="100000"/>
                </a:srgbClr>
              </a:solidFill>
              <a:prstDash val="solid"/>
            </a:ln>
          </p:spPr>
          <p:txBody>
            <a:bodyPr lIns="0" tIns="0" rIns="0" bIns="0" rtlCol="0" anchor="t">
              <a:noAutofit/>
            </a:bodyPr>
            <a:p>
              <a:pPr algn="l">
                <a:defRPr/>
              </a:pPr>
            </a:p>
          </p:txBody>
        </p:sp>
        <p:sp>
          <p:nvSpPr>
            <p:cNvPr id="12" name="Freeform 12"/>
            <p:cNvSpPr/>
            <p:nvPr>
              <p:custDataLst>
                <p:tags r:id="rId8"/>
              </p:custDataLst>
            </p:nvPr>
          </p:nvSpPr>
          <p:spPr>
            <a:xfrm>
              <a:off x="3186" y="7481101"/>
              <a:ext cx="676425" cy="128061"/>
            </a:xfrm>
            <a:custGeom>
              <a:avLst/>
              <a:gdLst/>
              <a:ahLst/>
              <a:cxnLst/>
              <a:rect l="l" t="t" r="r" b="b"/>
              <a:pathLst>
                <a:path w="676425" h="128061">
                  <a:moveTo>
                    <a:pt x="676425" y="64026"/>
                  </a:moveTo>
                  <a:lnTo>
                    <a:pt x="671391" y="88954"/>
                  </a:lnTo>
                  <a:lnTo>
                    <a:pt x="657665" y="109308"/>
                  </a:lnTo>
                  <a:lnTo>
                    <a:pt x="637311" y="123030"/>
                  </a:lnTo>
                  <a:lnTo>
                    <a:pt x="612391" y="128061"/>
                  </a:lnTo>
                  <a:lnTo>
                    <a:pt x="0" y="128061"/>
                  </a:lnTo>
                  <a:moveTo>
                    <a:pt x="0" y="0"/>
                  </a:moveTo>
                  <a:lnTo>
                    <a:pt x="612391" y="17"/>
                  </a:lnTo>
                  <a:lnTo>
                    <a:pt x="637311" y="5038"/>
                  </a:lnTo>
                  <a:lnTo>
                    <a:pt x="657665" y="18758"/>
                  </a:lnTo>
                  <a:lnTo>
                    <a:pt x="671391" y="39110"/>
                  </a:lnTo>
                  <a:lnTo>
                    <a:pt x="676425" y="64026"/>
                  </a:lnTo>
                </a:path>
              </a:pathLst>
            </a:custGeom>
            <a:noFill/>
            <a:ln w="9525">
              <a:solidFill>
                <a:srgbClr val="A49AFF">
                  <a:alpha val="100000"/>
                </a:srgbClr>
              </a:solidFill>
              <a:prstDash val="solid"/>
            </a:ln>
          </p:spPr>
          <p:txBody>
            <a:bodyPr lIns="0" tIns="0" rIns="0" bIns="0" rtlCol="0" anchor="t">
              <a:noAutofit/>
            </a:bodyPr>
            <a:p>
              <a:pPr algn="l">
                <a:defRPr/>
              </a:pPr>
            </a:p>
          </p:txBody>
        </p:sp>
      </p:grpSp>
      <p:pic>
        <p:nvPicPr>
          <p:cNvPr id="13" name="Picture 17"/>
          <p:cNvPicPr>
            <a:picLocks noChangeAspect="1"/>
          </p:cNvPicPr>
          <p:nvPr>
            <p:custDataLst>
              <p:tags r:id="rId9"/>
            </p:custDataLst>
          </p:nvPr>
        </p:nvPicPr>
        <p:blipFill>
          <a:blip r:embed="rId10"/>
          <a:srcRect/>
          <a:stretch>
            <a:fillRect/>
          </a:stretch>
        </p:blipFill>
        <p:spPr>
          <a:xfrm>
            <a:off x="8426715" y="0"/>
            <a:ext cx="4769074" cy="5120748"/>
          </a:xfrm>
          <a:prstGeom prst="rect">
            <a:avLst/>
          </a:prstGeom>
          <a:ln w="9525">
            <a:noFill/>
            <a:prstDash val="solid"/>
          </a:ln>
        </p:spPr>
      </p:pic>
      <p:sp>
        <p:nvSpPr>
          <p:cNvPr id="14" name="AutoShape 3"/>
          <p:cNvSpPr/>
          <p:nvPr>
            <p:custDataLst>
              <p:tags r:id="rId11"/>
            </p:custDataLst>
          </p:nvPr>
        </p:nvSpPr>
        <p:spPr>
          <a:xfrm>
            <a:off x="1350060" y="8309066"/>
            <a:ext cx="4102981" cy="360548"/>
          </a:xfrm>
          <a:prstGeom prst="rect">
            <a:avLst/>
          </a:prstGeom>
          <a:gradFill>
            <a:gsLst>
              <a:gs pos="0">
                <a:srgbClr val="FFFFFF">
                  <a:alpha val="100000"/>
                </a:srgbClr>
              </a:gs>
              <a:gs pos="100000">
                <a:srgbClr val="A49AFF">
                  <a:alpha val="100000"/>
                </a:srgbClr>
              </a:gs>
            </a:gsLst>
            <a:lin ang="10800000"/>
          </a:gradFill>
          <a:ln w="9525">
            <a:noFill/>
            <a:prstDash val="solid"/>
          </a:ln>
        </p:spPr>
        <p:txBody>
          <a:bodyPr lIns="181341" tIns="90670" rIns="181341" bIns="90670" rtlCol="0" anchor="ctr">
            <a:noAutofit/>
          </a:bodyPr>
          <a:p>
            <a:pPr algn="ctr">
              <a:defRPr/>
            </a:pPr>
            <a:endParaRPr sz="11425"/>
          </a:p>
        </p:txBody>
      </p:sp>
      <p:sp>
        <p:nvSpPr>
          <p:cNvPr id="16" name="AutoShape 2"/>
          <p:cNvSpPr/>
          <p:nvPr>
            <p:custDataLst>
              <p:tags r:id="rId12"/>
            </p:custDataLst>
          </p:nvPr>
        </p:nvSpPr>
        <p:spPr>
          <a:xfrm>
            <a:off x="9897286" y="12194940"/>
            <a:ext cx="1958030" cy="4913024"/>
          </a:xfrm>
          <a:prstGeom prst="rect">
            <a:avLst/>
          </a:prstGeom>
          <a:noFill/>
          <a:ln w="9525">
            <a:noFill/>
            <a:prstDash val="solid"/>
          </a:ln>
        </p:spPr>
        <p:txBody>
          <a:bodyPr lIns="181341" tIns="90670" rIns="181341" bIns="90670" rtlCol="0" anchor="ctr">
            <a:noAutofit/>
          </a:bodyPr>
          <a:p>
            <a:pPr indent="0" algn="r">
              <a:lnSpc>
                <a:spcPct val="100000"/>
              </a:lnSpc>
              <a:defRPr/>
            </a:pPr>
            <a:r>
              <a:rPr lang="en-US" sz="30700" b="1" i="0" u="none" strike="noStrike" spc="81">
                <a:solidFill>
                  <a:srgbClr val="EEEFFF"/>
                </a:solidFill>
                <a:latin typeface="Arial" panose="020B0604020202020204"/>
              </a:rPr>
              <a:t>5</a:t>
            </a:r>
            <a:endParaRPr lang="en-US" sz="2095"/>
          </a:p>
        </p:txBody>
      </p:sp>
      <p:sp>
        <p:nvSpPr>
          <p:cNvPr id="18" name="AutoShape 14"/>
          <p:cNvSpPr/>
          <p:nvPr>
            <p:custDataLst>
              <p:tags r:id="rId13"/>
            </p:custDataLst>
          </p:nvPr>
        </p:nvSpPr>
        <p:spPr>
          <a:xfrm>
            <a:off x="9167572" y="14364837"/>
            <a:ext cx="2913408" cy="747098"/>
          </a:xfrm>
          <a:prstGeom prst="rect">
            <a:avLst/>
          </a:prstGeom>
          <a:noFill/>
          <a:ln w="9525">
            <a:noFill/>
            <a:prstDash val="solid"/>
          </a:ln>
        </p:spPr>
        <p:txBody>
          <a:bodyPr lIns="181341" tIns="90670" rIns="181341" bIns="90670" rtlCol="0" anchor="t">
            <a:noAutofit/>
          </a:bodyPr>
          <a:p>
            <a:pPr indent="0" algn="r">
              <a:lnSpc>
                <a:spcPct val="100000"/>
              </a:lnSpc>
              <a:defRPr/>
            </a:pPr>
            <a:endParaRPr lang="en-US" sz="2095">
              <a:latin typeface="Times New Roman" panose="02020603050405020304" charset="0"/>
              <a:ea typeface="Times New Roman" panose="02020603050405020304" charset="0"/>
            </a:endParaRPr>
          </a:p>
        </p:txBody>
      </p:sp>
      <p:sp>
        <p:nvSpPr>
          <p:cNvPr id="19" name="AutoShape 15"/>
          <p:cNvSpPr/>
          <p:nvPr>
            <p:custDataLst>
              <p:tags r:id="rId14"/>
            </p:custDataLst>
          </p:nvPr>
        </p:nvSpPr>
        <p:spPr>
          <a:xfrm>
            <a:off x="7906454" y="14603242"/>
            <a:ext cx="4344069" cy="556662"/>
          </a:xfrm>
          <a:prstGeom prst="rect">
            <a:avLst/>
          </a:prstGeom>
          <a:noFill/>
          <a:ln w="9525">
            <a:noFill/>
            <a:prstDash val="solid"/>
          </a:ln>
        </p:spPr>
        <p:txBody>
          <a:bodyPr lIns="181341" tIns="90670" rIns="181341" bIns="90670" rtlCol="0" anchor="t">
            <a:noAutofit/>
          </a:bodyPr>
          <a:p>
            <a:pPr indent="0" algn="r">
              <a:lnSpc>
                <a:spcPct val="100000"/>
              </a:lnSpc>
              <a:defRPr/>
            </a:pPr>
            <a:r>
              <a:rPr lang="en-US" sz="2425" b="1" i="0" u="none" strike="noStrike" spc="81">
                <a:solidFill>
                  <a:srgbClr val="6559ED"/>
                </a:solidFill>
                <a:latin typeface="Times New Roman" panose="02020603050405020304" charset="0"/>
                <a:ea typeface="Times New Roman" panose="02020603050405020304" charset="0"/>
              </a:rPr>
              <a:t>CHAPTER FIVE</a:t>
            </a:r>
            <a:endParaRPr lang="en-US" sz="2425" b="1" i="0" u="none" strike="noStrike" spc="81">
              <a:solidFill>
                <a:srgbClr val="6559ED"/>
              </a:solidFill>
              <a:latin typeface="Times New Roman" panose="02020603050405020304" charset="0"/>
              <a:ea typeface="Times New Roman" panose="02020603050405020304" charset="0"/>
            </a:endParaRPr>
          </a:p>
        </p:txBody>
      </p:sp>
      <p:sp>
        <p:nvSpPr>
          <p:cNvPr id="2" name="文本框 1"/>
          <p:cNvSpPr txBox="1"/>
          <p:nvPr>
            <p:custDataLst>
              <p:tags r:id="rId15"/>
            </p:custDataLst>
          </p:nvPr>
        </p:nvSpPr>
        <p:spPr>
          <a:xfrm>
            <a:off x="2693035" y="17968595"/>
            <a:ext cx="2182495" cy="3365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8790" tIns="8790" rIns="8790" bIns="8790" numCol="1" spcCol="38100" rtlCol="0" anchor="ctr" forceAA="0">
            <a:noAutofit/>
          </a:bodyPr>
          <a:p>
            <a:pPr marL="0" marR="0" indent="0" algn="l" defTabSz="3352800" rtl="0" fontAlgn="auto" latinLnBrk="0" hangingPunct="0">
              <a:lnSpc>
                <a:spcPct val="90000"/>
              </a:lnSpc>
              <a:spcBef>
                <a:spcPts val="6100"/>
              </a:spcBef>
              <a:spcAft>
                <a:spcPts val="0"/>
              </a:spcAft>
              <a:buClrTx/>
              <a:buSzTx/>
              <a:buFontTx/>
              <a:buNone/>
            </a:pPr>
            <a:r>
              <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rPr>
              <a:t>https://echotik.ai</a:t>
            </a:r>
            <a:endPar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endParaRPr>
          </a:p>
        </p:txBody>
      </p:sp>
      <p:sp>
        <p:nvSpPr>
          <p:cNvPr id="3" name="Freeform 8"/>
          <p:cNvSpPr/>
          <p:nvPr>
            <p:custDataLst>
              <p:tags r:id="rId16"/>
            </p:custDataLst>
          </p:nvPr>
        </p:nvSpPr>
        <p:spPr>
          <a:xfrm>
            <a:off x="941705" y="17797145"/>
            <a:ext cx="1655445" cy="672465"/>
          </a:xfrm>
          <a:prstGeom prst="rect">
            <a:avLst/>
          </a:prstGeom>
          <a:blipFill>
            <a:blip r:embed="rId17"/>
            <a:stretch>
              <a:fillRect/>
            </a:stretch>
          </a:blipFill>
          <a:ln w="12700">
            <a:miter lim="400000"/>
          </a:ln>
        </p:spPr>
        <p:txBody>
          <a:bodyPr lIns="0" tIns="0" rIns="0" bIns="0"/>
          <a:p>
            <a:pPr defTabSz="1219200">
              <a:lnSpc>
                <a:spcPct val="100000"/>
              </a:lnSpc>
              <a:spcBef>
                <a:spcPts val="0"/>
              </a:spcBef>
              <a:defRPr sz="2400">
                <a:latin typeface="Calibri" panose="020F0502020204030204"/>
                <a:ea typeface="Calibri" panose="020F0502020204030204"/>
                <a:cs typeface="Calibri" panose="020F0502020204030204"/>
                <a:sym typeface="Calibri" panose="020F0502020204030204"/>
              </a:defRPr>
            </a:pPr>
            <a:endParaRPr>
              <a:latin typeface="Arial Rounded MT Bold" panose="020F0704030504030204" charset="0"/>
              <a:ea typeface="Arial Rounded MT Bold" panose="020F0704030504030204" charset="0"/>
              <a:cs typeface="Arial Rounded MT Bold" panose="020F0704030504030204" charset="0"/>
              <a:sym typeface="Arial Rounded MT Bold" panose="020F0704030504030204" charset="0"/>
            </a:endParaRP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31" name="二维柱形图"/>
          <p:cNvGraphicFramePr/>
          <p:nvPr/>
        </p:nvGraphicFramePr>
        <p:xfrm>
          <a:off x="1808225" y="4845215"/>
          <a:ext cx="9880093" cy="5448301"/>
        </p:xfrm>
        <a:graphic>
          <a:graphicData uri="http://schemas.openxmlformats.org/drawingml/2006/chart">
            <c:chart xmlns:c="http://schemas.openxmlformats.org/drawingml/2006/chart" xmlns:r="http://schemas.openxmlformats.org/officeDocument/2006/relationships" r:id="rId1"/>
          </a:graphicData>
        </a:graphic>
      </p:graphicFrame>
      <p:sp>
        <p:nvSpPr>
          <p:cNvPr id="732" name="越南美妆个护占一级品类GMV总量22%，5月同比增长85%"/>
          <p:cNvSpPr txBox="1"/>
          <p:nvPr/>
        </p:nvSpPr>
        <p:spPr>
          <a:xfrm>
            <a:off x="1277620" y="588010"/>
            <a:ext cx="11162030" cy="1191260"/>
          </a:xfrm>
          <a:prstGeom prst="rect">
            <a:avLst/>
          </a:prstGeom>
          <a:ln w="12700">
            <a:miter lim="400000"/>
          </a:ln>
        </p:spPr>
        <p:txBody>
          <a:bodyPr wrap="none" lIns="8790" tIns="8790" rIns="8790" bIns="8790">
            <a:noAutofit/>
          </a:bodyPr>
          <a:lstStyle>
            <a:lvl1pPr>
              <a:lnSpc>
                <a:spcPct val="100000"/>
              </a:lnSpc>
              <a:spcBef>
                <a:spcPts val="0"/>
              </a:spcBef>
              <a:defRPr sz="3200">
                <a:latin typeface="Source Han Sans CN Bold Bold"/>
                <a:ea typeface="Source Han Sans CN Bold Bold"/>
                <a:cs typeface="Source Han Sans CN Bold Bold"/>
                <a:sym typeface="Source Han Sans CN Bold Bold"/>
              </a:defRPr>
            </a:lvl1pPr>
          </a:lstStyle>
          <a:p>
            <a:pPr algn="l"/>
            <a:r>
              <a:rPr sz="2500" b="1">
                <a:solidFill>
                  <a:srgbClr val="625AE3"/>
                </a:solidFill>
                <a:latin typeface="Times New Roman" panose="02020603050405020304" charset="0"/>
                <a:ea typeface="Times New Roman" panose="02020603050405020304" charset="0"/>
                <a:cs typeface="Times New Roman" panose="02020603050405020304" charset="0"/>
              </a:rPr>
              <a:t>The beauty and personal care category in Vietnam accounts for 22% of </a:t>
            </a:r>
            <a:endParaRPr sz="2500" b="1">
              <a:solidFill>
                <a:srgbClr val="625AE3"/>
              </a:solidFill>
              <a:latin typeface="Times New Roman" panose="02020603050405020304" charset="0"/>
              <a:ea typeface="Times New Roman" panose="02020603050405020304" charset="0"/>
              <a:cs typeface="Times New Roman" panose="02020603050405020304" charset="0"/>
            </a:endParaRPr>
          </a:p>
          <a:p>
            <a:pPr algn="l"/>
            <a:r>
              <a:rPr sz="2500" b="1">
                <a:solidFill>
                  <a:srgbClr val="625AE3"/>
                </a:solidFill>
                <a:latin typeface="Times New Roman" panose="02020603050405020304" charset="0"/>
                <a:ea typeface="Times New Roman" panose="02020603050405020304" charset="0"/>
                <a:cs typeface="Times New Roman" panose="02020603050405020304" charset="0"/>
              </a:rPr>
              <a:t>the total GMV of the first-level category, with an 85% year-on-year growth in May.</a:t>
            </a:r>
            <a:endParaRPr sz="2500" b="1">
              <a:solidFill>
                <a:srgbClr val="625AE3"/>
              </a:solidFill>
              <a:latin typeface="Times New Roman" panose="02020603050405020304" charset="0"/>
              <a:ea typeface="Times New Roman" panose="02020603050405020304" charset="0"/>
              <a:cs typeface="Times New Roman" panose="02020603050405020304" charset="0"/>
            </a:endParaRPr>
          </a:p>
          <a:p>
            <a:pPr algn="l"/>
            <a:endParaRPr sz="2500" b="1">
              <a:solidFill>
                <a:srgbClr val="625AE3"/>
              </a:solidFill>
              <a:latin typeface="Times New Roman" panose="02020603050405020304" charset="0"/>
              <a:ea typeface="Times New Roman" panose="02020603050405020304" charset="0"/>
              <a:cs typeface="Times New Roman" panose="02020603050405020304" charset="0"/>
            </a:endParaRPr>
          </a:p>
        </p:txBody>
      </p:sp>
      <p:sp>
        <p:nvSpPr>
          <p:cNvPr id="733" name="越南TikTok市场GMV最高的品类为：美妆个护、女士服装、男士服装，前三品类约占据所有以及品类GMV的51%；…"/>
          <p:cNvSpPr txBox="1"/>
          <p:nvPr/>
        </p:nvSpPr>
        <p:spPr>
          <a:xfrm>
            <a:off x="1277620" y="1503680"/>
            <a:ext cx="11265535" cy="2231390"/>
          </a:xfrm>
          <a:prstGeom prst="rect">
            <a:avLst/>
          </a:prstGeom>
          <a:ln w="12700">
            <a:miter lim="400000"/>
          </a:ln>
        </p:spPr>
        <p:txBody>
          <a:bodyPr wrap="square" lIns="8790" tIns="8790" rIns="8790" bIns="8790">
            <a:spAutoFit/>
          </a:bodyPr>
          <a:lstStyle/>
          <a:p>
            <a:pPr algn="l">
              <a:lnSpc>
                <a:spcPct val="120000"/>
              </a:lnSpc>
            </a:pPr>
            <a:r>
              <a:rPr sz="2400">
                <a:solidFill>
                  <a:schemeClr val="tx1"/>
                </a:solidFill>
                <a:latin typeface="Times New Roman" panose="02020603050405020304" charset="0"/>
                <a:ea typeface="Times New Roman" panose="02020603050405020304" charset="0"/>
                <a:cs typeface="Times New Roman" panose="02020603050405020304" charset="0"/>
                <a:sym typeface="+mn-ea"/>
              </a:rPr>
              <a:t>The highest GMV categories in the Vietnamese TikTok market are: beauty and personal care, women's clothing, and men's clothing. The top three categories account for approximately 51% of the GMV of all first-level categories.</a:t>
            </a:r>
            <a:r>
              <a:rPr lang="en-US" sz="2400">
                <a:solidFill>
                  <a:schemeClr val="tx1"/>
                </a:solidFill>
                <a:latin typeface="Times New Roman" panose="02020603050405020304" charset="0"/>
                <a:ea typeface="Times New Roman" panose="02020603050405020304" charset="0"/>
                <a:cs typeface="Times New Roman" panose="02020603050405020304" charset="0"/>
                <a:sym typeface="+mn-ea"/>
              </a:rPr>
              <a:t>T</a:t>
            </a:r>
            <a:r>
              <a:rPr sz="2400">
                <a:solidFill>
                  <a:schemeClr val="tx1"/>
                </a:solidFill>
                <a:latin typeface="Times New Roman" panose="02020603050405020304" charset="0"/>
                <a:ea typeface="Times New Roman" panose="02020603050405020304" charset="0"/>
                <a:cs typeface="Times New Roman" panose="02020603050405020304" charset="0"/>
                <a:sym typeface="+mn-ea"/>
              </a:rPr>
              <a:t>he growth of each first-level category is affected by the season. The GMV of the beauty and personal care category grew at a relatively fast rate in the first quarter and is currently in a state of decline.</a:t>
            </a:r>
            <a:endParaRPr sz="2400">
              <a:solidFill>
                <a:schemeClr val="tx1"/>
              </a:solidFill>
              <a:latin typeface="Times New Roman" panose="02020603050405020304" charset="0"/>
              <a:ea typeface="Times New Roman" panose="02020603050405020304" charset="0"/>
              <a:cs typeface="Times New Roman" panose="02020603050405020304" charset="0"/>
              <a:sym typeface="+mn-ea"/>
            </a:endParaRPr>
          </a:p>
        </p:txBody>
      </p:sp>
      <p:sp>
        <p:nvSpPr>
          <p:cNvPr id="734" name="矩形"/>
          <p:cNvSpPr/>
          <p:nvPr/>
        </p:nvSpPr>
        <p:spPr>
          <a:xfrm>
            <a:off x="1277767" y="4139353"/>
            <a:ext cx="10779466" cy="6295760"/>
          </a:xfrm>
          <a:prstGeom prst="rect">
            <a:avLst/>
          </a:prstGeom>
          <a:ln>
            <a:solidFill>
              <a:srgbClr val="000000"/>
            </a:solidFill>
            <a:miter lim="400000"/>
          </a:ln>
        </p:spPr>
        <p:txBody>
          <a:bodyPr lIns="8790" tIns="8790" rIns="8790" bIns="8790" anchor="ct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735" name="近一年TikTok越南市场各一级品类GMV（百万美元）"/>
          <p:cNvSpPr txBox="1"/>
          <p:nvPr/>
        </p:nvSpPr>
        <p:spPr>
          <a:xfrm>
            <a:off x="3392678" y="4293496"/>
            <a:ext cx="7447280" cy="755015"/>
          </a:xfrm>
          <a:prstGeom prst="rect">
            <a:avLst/>
          </a:prstGeom>
          <a:ln w="12700">
            <a:miter lim="400000"/>
          </a:ln>
        </p:spPr>
        <p:txBody>
          <a:bodyPr wrap="none" lIns="8790" tIns="8790" rIns="8790" bIns="8790" anchor="ctr">
            <a:spAutoFit/>
          </a:bodyPr>
          <a:lstStyle>
            <a:lvl1pPr algn="ctr">
              <a:lnSpc>
                <a:spcPct val="100000"/>
              </a:lnSpc>
              <a:spcBef>
                <a:spcPts val="0"/>
              </a:spcBef>
              <a:defRPr sz="2800">
                <a:latin typeface="Source Han Sans CN Bold Bold"/>
                <a:ea typeface="Source Han Sans CN Bold Bold"/>
                <a:cs typeface="Source Han Sans CN Bold Bold"/>
                <a:sym typeface="Source Han Sans CN Bold Bold"/>
              </a:defRPr>
            </a:lvl1pPr>
          </a:lstStyle>
          <a:p>
            <a:pPr algn="ctr"/>
            <a:r>
              <a:rPr sz="2400">
                <a:solidFill>
                  <a:srgbClr val="625AE3"/>
                </a:solidFill>
                <a:latin typeface="Times New Roman" panose="02020603050405020304" charset="0"/>
                <a:ea typeface="Times New Roman" panose="02020603050405020304" charset="0"/>
                <a:cs typeface="Times New Roman" panose="02020603050405020304" charset="0"/>
              </a:rPr>
              <a:t>GMV (in millions of US dollars) of each first-level category </a:t>
            </a:r>
            <a:endParaRPr sz="2400">
              <a:solidFill>
                <a:srgbClr val="625AE3"/>
              </a:solidFill>
              <a:latin typeface="Times New Roman" panose="02020603050405020304" charset="0"/>
              <a:ea typeface="Times New Roman" panose="02020603050405020304" charset="0"/>
              <a:cs typeface="Times New Roman" panose="02020603050405020304" charset="0"/>
            </a:endParaRPr>
          </a:p>
          <a:p>
            <a:pPr algn="ctr"/>
            <a:r>
              <a:rPr sz="2400">
                <a:solidFill>
                  <a:srgbClr val="625AE3"/>
                </a:solidFill>
                <a:latin typeface="Times New Roman" panose="02020603050405020304" charset="0"/>
                <a:ea typeface="Times New Roman" panose="02020603050405020304" charset="0"/>
                <a:cs typeface="Times New Roman" panose="02020603050405020304" charset="0"/>
              </a:rPr>
              <a:t>in the TikTok Vietnamese market in the recent year</a:t>
            </a:r>
            <a:endParaRPr sz="2400">
              <a:solidFill>
                <a:srgbClr val="625AE3"/>
              </a:solidFill>
              <a:latin typeface="Times New Roman" panose="02020603050405020304" charset="0"/>
              <a:ea typeface="Times New Roman" panose="02020603050405020304" charset="0"/>
              <a:cs typeface="Times New Roman" panose="02020603050405020304" charset="0"/>
            </a:endParaRPr>
          </a:p>
        </p:txBody>
      </p:sp>
      <p:graphicFrame>
        <p:nvGraphicFramePr>
          <p:cNvPr id="736" name="表格 2"/>
          <p:cNvGraphicFramePr/>
          <p:nvPr/>
        </p:nvGraphicFramePr>
        <p:xfrm>
          <a:off x="1273004" y="12037479"/>
          <a:ext cx="10337795" cy="5003346"/>
        </p:xfrm>
        <a:graphic>
          <a:graphicData uri="http://schemas.openxmlformats.org/drawingml/2006/table">
            <a:tbl>
              <a:tblPr>
                <a:tableStyleId>{4C3C2611-4C71-4FC5-86AE-919BDF0F9419}</a:tableStyleId>
              </a:tblPr>
              <a:tblGrid>
                <a:gridCol w="2388809"/>
                <a:gridCol w="1324831"/>
                <a:gridCol w="1324831"/>
                <a:gridCol w="1324831"/>
                <a:gridCol w="1324831"/>
                <a:gridCol w="1324831"/>
                <a:gridCol w="1324831"/>
              </a:tblGrid>
              <a:tr h="802141">
                <a:tc>
                  <a:txBody>
                    <a:bodyPr/>
                    <a:lstStyle/>
                    <a:p>
                      <a:pPr algn="ctr" defTabSz="914400">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914400">
                        <a:defRPr sz="1800"/>
                      </a:pPr>
                      <a:r>
                        <a:rPr sz="2400">
                          <a:latin typeface="Times New Roman" panose="02020603050405020304" charset="0"/>
                          <a:ea typeface="Times New Roman" panose="02020603050405020304" charset="0"/>
                          <a:cs typeface="Times New Roman" panose="02020603050405020304" charset="0"/>
                          <a:sym typeface="Times New Roman" panose="02020603050405020304" charset="0"/>
                        </a:rPr>
                        <a:t>2023.7</a:t>
                      </a:r>
                      <a:endParaRPr sz="24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0" marR="0" marT="0" marB="0" anchor="ctr" horzOverflow="overflow">
                    <a:lnL w="0">
                      <a:miter lim="400000"/>
                    </a:lnL>
                    <a:lnR w="0">
                      <a:miter lim="400000"/>
                    </a:lnR>
                    <a:lnT w="0">
                      <a:miter lim="400000"/>
                    </a:lnT>
                    <a:lnB w="0">
                      <a:miter lim="400000"/>
                    </a:lnB>
                  </a:tcPr>
                </a:tc>
                <a:tc>
                  <a:txBody>
                    <a:bodyPr/>
                    <a:lstStyle/>
                    <a:p>
                      <a:pPr algn="ctr" defTabSz="914400">
                        <a:defRPr sz="1800"/>
                      </a:pPr>
                      <a:r>
                        <a:rPr sz="2400">
                          <a:latin typeface="Times New Roman" panose="02020603050405020304" charset="0"/>
                          <a:ea typeface="Times New Roman" panose="02020603050405020304" charset="0"/>
                          <a:cs typeface="Times New Roman" panose="02020603050405020304" charset="0"/>
                          <a:sym typeface="Times New Roman" panose="02020603050405020304" charset="0"/>
                        </a:rPr>
                        <a:t>2023.9</a:t>
                      </a:r>
                      <a:endParaRPr sz="24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0" marR="0" marT="0" marB="0" anchor="ctr" horzOverflow="overflow">
                    <a:lnL w="0">
                      <a:miter lim="400000"/>
                    </a:lnL>
                    <a:lnR w="0">
                      <a:miter lim="400000"/>
                    </a:lnR>
                    <a:lnT w="0">
                      <a:miter lim="400000"/>
                    </a:lnT>
                    <a:lnB w="0">
                      <a:miter lim="400000"/>
                    </a:lnB>
                  </a:tcPr>
                </a:tc>
                <a:tc>
                  <a:txBody>
                    <a:bodyPr/>
                    <a:lstStyle/>
                    <a:p>
                      <a:pPr algn="ctr" defTabSz="914400">
                        <a:defRPr sz="1800"/>
                      </a:pPr>
                      <a:r>
                        <a:rPr sz="2400">
                          <a:latin typeface="Times New Roman" panose="02020603050405020304" charset="0"/>
                          <a:ea typeface="Times New Roman" panose="02020603050405020304" charset="0"/>
                          <a:cs typeface="Times New Roman" panose="02020603050405020304" charset="0"/>
                          <a:sym typeface="Times New Roman" panose="02020603050405020304" charset="0"/>
                        </a:rPr>
                        <a:t>2023.11</a:t>
                      </a:r>
                      <a:endParaRPr sz="24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0" marR="0" marT="0" marB="0" anchor="ctr" horzOverflow="overflow">
                    <a:lnL w="0">
                      <a:miter lim="400000"/>
                    </a:lnL>
                    <a:lnR w="0">
                      <a:miter lim="400000"/>
                    </a:lnR>
                    <a:lnT w="0">
                      <a:miter lim="400000"/>
                    </a:lnT>
                    <a:lnB w="0">
                      <a:miter lim="400000"/>
                    </a:lnB>
                  </a:tcPr>
                </a:tc>
                <a:tc>
                  <a:txBody>
                    <a:bodyPr/>
                    <a:lstStyle/>
                    <a:p>
                      <a:pPr algn="ctr" defTabSz="914400">
                        <a:defRPr sz="1800"/>
                      </a:pPr>
                      <a:r>
                        <a:rPr sz="2400">
                          <a:latin typeface="Times New Roman" panose="02020603050405020304" charset="0"/>
                          <a:ea typeface="Times New Roman" panose="02020603050405020304" charset="0"/>
                          <a:cs typeface="Times New Roman" panose="02020603050405020304" charset="0"/>
                          <a:sym typeface="Times New Roman" panose="02020603050405020304" charset="0"/>
                        </a:rPr>
                        <a:t>2024.1</a:t>
                      </a:r>
                      <a:endParaRPr sz="24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0" marR="0" marT="0" marB="0" anchor="ctr" horzOverflow="overflow">
                    <a:lnL w="0">
                      <a:miter lim="400000"/>
                    </a:lnL>
                    <a:lnR w="0">
                      <a:miter lim="400000"/>
                    </a:lnR>
                    <a:lnT w="0">
                      <a:miter lim="400000"/>
                    </a:lnT>
                    <a:lnB w="0">
                      <a:miter lim="400000"/>
                    </a:lnB>
                  </a:tcPr>
                </a:tc>
                <a:tc>
                  <a:txBody>
                    <a:bodyPr/>
                    <a:lstStyle/>
                    <a:p>
                      <a:pPr algn="ctr" defTabSz="914400">
                        <a:defRPr sz="1800"/>
                      </a:pPr>
                      <a:r>
                        <a:rPr sz="2400">
                          <a:latin typeface="Times New Roman" panose="02020603050405020304" charset="0"/>
                          <a:ea typeface="Times New Roman" panose="02020603050405020304" charset="0"/>
                          <a:cs typeface="Times New Roman" panose="02020603050405020304" charset="0"/>
                          <a:sym typeface="Times New Roman" panose="02020603050405020304" charset="0"/>
                        </a:rPr>
                        <a:t>2024.3</a:t>
                      </a:r>
                      <a:endParaRPr sz="24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0" marR="0" marT="0" marB="0" anchor="ctr" horzOverflow="overflow">
                    <a:lnL w="0">
                      <a:miter lim="400000"/>
                    </a:lnL>
                    <a:lnR w="0">
                      <a:miter lim="400000"/>
                    </a:lnR>
                    <a:lnT w="0">
                      <a:miter lim="400000"/>
                    </a:lnT>
                    <a:lnB w="0">
                      <a:miter lim="400000"/>
                    </a:lnB>
                  </a:tcPr>
                </a:tc>
                <a:tc>
                  <a:txBody>
                    <a:bodyPr/>
                    <a:lstStyle/>
                    <a:p>
                      <a:pPr algn="ctr" defTabSz="914400">
                        <a:defRPr sz="1800"/>
                      </a:pPr>
                      <a:r>
                        <a:rPr sz="2400">
                          <a:latin typeface="Times New Roman" panose="02020603050405020304" charset="0"/>
                          <a:ea typeface="Times New Roman" panose="02020603050405020304" charset="0"/>
                          <a:cs typeface="Times New Roman" panose="02020603050405020304" charset="0"/>
                          <a:sym typeface="Times New Roman" panose="02020603050405020304" charset="0"/>
                        </a:rPr>
                        <a:t>2024.5</a:t>
                      </a:r>
                      <a:endParaRPr sz="24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0" marR="0" marT="0" marB="0" anchor="ctr" horzOverflow="overflow">
                    <a:lnL w="0">
                      <a:miter lim="400000"/>
                    </a:lnL>
                    <a:lnR w="0">
                      <a:miter lim="400000"/>
                    </a:lnR>
                    <a:lnT w="0">
                      <a:miter lim="400000"/>
                    </a:lnT>
                    <a:lnB w="0">
                      <a:miter lim="400000"/>
                    </a:lnB>
                  </a:tcPr>
                </a:tc>
              </a:tr>
              <a:tr h="840241">
                <a:tc>
                  <a:txBody>
                    <a:bodyPr/>
                    <a:lstStyle/>
                    <a:p>
                      <a:pPr algn="ctr" defTabSz="914400">
                        <a:defRPr sz="1800"/>
                      </a:pPr>
                      <a:r>
                        <a:rPr sz="2400">
                          <a:latin typeface="Times New Roman" panose="02020603050405020304" charset="0"/>
                          <a:ea typeface="Times New Roman" panose="02020603050405020304" charset="0"/>
                          <a:cs typeface="Times New Roman" panose="02020603050405020304" charset="0"/>
                          <a:sym typeface="Times New Roman" panose="02020603050405020304" charset="0"/>
                        </a:rPr>
                        <a:t>Beauty &amp; Personal Care</a:t>
                      </a:r>
                      <a:endParaRPr sz="24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49.72%</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40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-25.63%</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F5BFC4">
                        <a:alpha val="40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22.12%</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25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56.50%</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40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45.06%</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40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-40.21%</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F5BFC4">
                        <a:alpha val="60000"/>
                      </a:srgbClr>
                    </a:solidFill>
                  </a:tcPr>
                </a:tc>
              </a:tr>
              <a:tr h="840241">
                <a:tc>
                  <a:txBody>
                    <a:bodyPr/>
                    <a:lstStyle/>
                    <a:p>
                      <a:pPr algn="ctr" defTabSz="914400">
                        <a:defRPr sz="1800"/>
                      </a:pPr>
                      <a:r>
                        <a:rPr sz="2400">
                          <a:latin typeface="Times New Roman" panose="02020603050405020304" charset="0"/>
                          <a:ea typeface="Times New Roman" panose="02020603050405020304" charset="0"/>
                          <a:cs typeface="Times New Roman" panose="02020603050405020304" charset="0"/>
                          <a:sym typeface="Times New Roman" panose="02020603050405020304" charset="0"/>
                        </a:rPr>
                        <a:t>Womenswear &amp; Underwear </a:t>
                      </a:r>
                      <a:endParaRPr sz="24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55.65%</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40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-43.25%</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F5BFC4">
                        <a:alpha val="60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95.24%</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80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95.99%</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80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-13.31%</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F5BFC4">
                        <a:alpha val="25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-57.43%</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F5BFC4">
                        <a:alpha val="60000"/>
                      </a:srgbClr>
                    </a:solidFill>
                  </a:tcPr>
                </a:tc>
              </a:tr>
              <a:tr h="840241">
                <a:tc>
                  <a:txBody>
                    <a:bodyPr/>
                    <a:lstStyle/>
                    <a:p>
                      <a:pPr algn="ctr" defTabSz="914400">
                        <a:defRPr sz="1800"/>
                      </a:pPr>
                      <a:r>
                        <a:rPr lang="en-US" sz="2400">
                          <a:latin typeface="Times New Roman" panose="02020603050405020304" charset="0"/>
                          <a:ea typeface="Times New Roman" panose="02020603050405020304" charset="0"/>
                          <a:cs typeface="Times New Roman" panose="02020603050405020304" charset="0"/>
                          <a:sym typeface="Times New Roman" panose="02020603050405020304" charset="0"/>
                        </a:rPr>
                        <a:t>Health</a:t>
                      </a:r>
                      <a:endParaRPr lang="en-US" sz="24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53.37%</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40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-33.13%</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F5BFC4">
                        <a:alpha val="40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73.48%</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60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119.30%</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80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-25.97%</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F5BFC4">
                        <a:alpha val="25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-49.00%</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F5BFC4">
                        <a:alpha val="60000"/>
                      </a:srgbClr>
                    </a:solidFill>
                  </a:tcPr>
                </a:tc>
              </a:tr>
              <a:tr h="840241">
                <a:tc>
                  <a:txBody>
                    <a:bodyPr/>
                    <a:lstStyle/>
                    <a:p>
                      <a:pPr algn="ctr" defTabSz="914400">
                        <a:defRPr sz="1800"/>
                      </a:pPr>
                      <a:r>
                        <a:rPr lang="en-US" sz="2400">
                          <a:latin typeface="Times New Roman" panose="02020603050405020304" charset="0"/>
                          <a:ea typeface="Times New Roman" panose="02020603050405020304" charset="0"/>
                          <a:cs typeface="Times New Roman" panose="02020603050405020304" charset="0"/>
                          <a:sym typeface="Times New Roman" panose="02020603050405020304" charset="0"/>
                        </a:rPr>
                        <a:t>Collections</a:t>
                      </a:r>
                      <a:endParaRPr lang="en-US" sz="24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7.18%</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10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-38.00%</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F5BFC4">
                        <a:alpha val="40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16.27%</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10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95.43%</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80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3.55%</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10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-12.07%</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F5BFC4">
                        <a:alpha val="25000"/>
                      </a:srgbClr>
                    </a:solidFill>
                  </a:tcPr>
                </a:tc>
              </a:tr>
              <a:tr h="840241">
                <a:tc>
                  <a:txBody>
                    <a:bodyPr/>
                    <a:lstStyle/>
                    <a:p>
                      <a:pPr algn="ctr" defTabSz="914400">
                        <a:defRPr sz="1800"/>
                      </a:pPr>
                      <a:r>
                        <a:rPr lang="en-US" sz="2400">
                          <a:latin typeface="Times New Roman" panose="02020603050405020304" charset="0"/>
                          <a:ea typeface="Times New Roman" panose="02020603050405020304" charset="0"/>
                          <a:cs typeface="Times New Roman" panose="02020603050405020304" charset="0"/>
                          <a:sym typeface="Times New Roman" panose="02020603050405020304" charset="0"/>
                        </a:rPr>
                        <a:t>Sports &amp; Outdoor</a:t>
                      </a:r>
                      <a:endParaRPr lang="en-US" sz="24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37.89%</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25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-17.29%</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F5BFC4">
                        <a:alpha val="25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37.12%</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25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68.13%</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60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1.39%</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10000"/>
                      </a:srgbClr>
                    </a:solidFill>
                  </a:tcPr>
                </a:tc>
                <a:tc>
                  <a:txBody>
                    <a:bodyPr/>
                    <a:lstStyle/>
                    <a:p>
                      <a:pPr algn="ctr" defTabSz="914400">
                        <a:defRPr sz="1800"/>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-34.39%</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F5BFC4">
                        <a:alpha val="40000"/>
                      </a:srgbClr>
                    </a:solidFill>
                  </a:tcPr>
                </a:tc>
              </a:tr>
            </a:tbl>
          </a:graphicData>
        </a:graphic>
      </p:graphicFrame>
      <p:sp>
        <p:nvSpPr>
          <p:cNvPr id="737" name="近一年TikTok越南市场各一级品类双月环比增速"/>
          <p:cNvSpPr txBox="1"/>
          <p:nvPr/>
        </p:nvSpPr>
        <p:spPr>
          <a:xfrm>
            <a:off x="3008598" y="11068476"/>
            <a:ext cx="8028940" cy="755015"/>
          </a:xfrm>
          <a:prstGeom prst="rect">
            <a:avLst/>
          </a:prstGeom>
          <a:ln w="12700">
            <a:miter lim="400000"/>
          </a:ln>
        </p:spPr>
        <p:txBody>
          <a:bodyPr wrap="none" lIns="8790" tIns="8790" rIns="8790" bIns="8790" anchor="ctr">
            <a:spAutoFit/>
          </a:bodyPr>
          <a:lstStyle>
            <a:lvl1pPr algn="ctr">
              <a:lnSpc>
                <a:spcPct val="100000"/>
              </a:lnSpc>
              <a:spcBef>
                <a:spcPts val="0"/>
              </a:spcBef>
              <a:defRPr sz="2800">
                <a:latin typeface="Source Han Sans CN Bold Bold"/>
                <a:ea typeface="Source Han Sans CN Bold Bold"/>
                <a:cs typeface="Source Han Sans CN Bold Bold"/>
                <a:sym typeface="Source Han Sans CN Bold Bold"/>
              </a:defRPr>
            </a:lvl1pPr>
          </a:lstStyle>
          <a:p>
            <a:pPr algn="ctr"/>
            <a:r>
              <a:rPr sz="2400">
                <a:solidFill>
                  <a:srgbClr val="625AE3"/>
                </a:solidFill>
                <a:latin typeface="Times New Roman" panose="02020603050405020304" charset="0"/>
                <a:ea typeface="Times New Roman" panose="02020603050405020304" charset="0"/>
                <a:cs typeface="Times New Roman" panose="02020603050405020304" charset="0"/>
              </a:rPr>
              <a:t>The bimonthly sequential growth rate of each first-level category </a:t>
            </a:r>
            <a:endParaRPr sz="2400">
              <a:solidFill>
                <a:srgbClr val="625AE3"/>
              </a:solidFill>
              <a:latin typeface="Times New Roman" panose="02020603050405020304" charset="0"/>
              <a:ea typeface="Times New Roman" panose="02020603050405020304" charset="0"/>
              <a:cs typeface="Times New Roman" panose="02020603050405020304" charset="0"/>
            </a:endParaRPr>
          </a:p>
          <a:p>
            <a:pPr algn="ctr"/>
            <a:r>
              <a:rPr sz="2400">
                <a:solidFill>
                  <a:srgbClr val="625AE3"/>
                </a:solidFill>
                <a:latin typeface="Times New Roman" panose="02020603050405020304" charset="0"/>
                <a:ea typeface="Times New Roman" panose="02020603050405020304" charset="0"/>
                <a:cs typeface="Times New Roman" panose="02020603050405020304" charset="0"/>
              </a:rPr>
              <a:t>in the TikTok Vietnamese market in recent year</a:t>
            </a:r>
            <a:endParaRPr sz="2400">
              <a:solidFill>
                <a:srgbClr val="625AE3"/>
              </a:solidFill>
              <a:latin typeface="Times New Roman" panose="02020603050405020304" charset="0"/>
              <a:ea typeface="Times New Roman" panose="02020603050405020304" charset="0"/>
              <a:cs typeface="Times New Roman" panose="02020603050405020304" charset="0"/>
            </a:endParaRPr>
          </a:p>
        </p:txBody>
      </p:sp>
      <p:sp>
        <p:nvSpPr>
          <p:cNvPr id="738" name="矩形"/>
          <p:cNvSpPr/>
          <p:nvPr/>
        </p:nvSpPr>
        <p:spPr>
          <a:xfrm>
            <a:off x="1277767" y="10839222"/>
            <a:ext cx="10779466" cy="6295760"/>
          </a:xfrm>
          <a:prstGeom prst="rect">
            <a:avLst/>
          </a:prstGeom>
          <a:ln>
            <a:solidFill>
              <a:srgbClr val="000000"/>
            </a:solidFill>
            <a:miter lim="400000"/>
          </a:ln>
        </p:spPr>
        <p:txBody>
          <a:bodyPr lIns="8790" tIns="8790" rIns="8790" bIns="8790" anchor="ct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48" name="文本框 47"/>
          <p:cNvSpPr txBox="1"/>
          <p:nvPr>
            <p:custDataLst>
              <p:tags r:id="rId2"/>
            </p:custDataLst>
          </p:nvPr>
        </p:nvSpPr>
        <p:spPr>
          <a:xfrm>
            <a:off x="2693035" y="17968595"/>
            <a:ext cx="2182495" cy="3365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8790" tIns="8790" rIns="8790" bIns="8790" numCol="1" spcCol="38100" rtlCol="0" anchor="ctr" forceAA="0">
            <a:noAutofit/>
          </a:bodyPr>
          <a:p>
            <a:pPr marL="0" marR="0" indent="0" algn="l" defTabSz="3352800" rtl="0" fontAlgn="auto" latinLnBrk="0" hangingPunct="0">
              <a:lnSpc>
                <a:spcPct val="90000"/>
              </a:lnSpc>
              <a:spcBef>
                <a:spcPts val="6100"/>
              </a:spcBef>
              <a:spcAft>
                <a:spcPts val="0"/>
              </a:spcAft>
              <a:buClrTx/>
              <a:buSzTx/>
              <a:buFontTx/>
              <a:buNone/>
            </a:pPr>
            <a:r>
              <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rPr>
              <a:t>https://echotik.ai</a:t>
            </a:r>
            <a:endPar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endParaRPr>
          </a:p>
        </p:txBody>
      </p:sp>
      <p:sp>
        <p:nvSpPr>
          <p:cNvPr id="174" name="Freeform 8"/>
          <p:cNvSpPr/>
          <p:nvPr>
            <p:custDataLst>
              <p:tags r:id="rId3"/>
            </p:custDataLst>
          </p:nvPr>
        </p:nvSpPr>
        <p:spPr>
          <a:xfrm>
            <a:off x="941705" y="17797145"/>
            <a:ext cx="1655445" cy="672465"/>
          </a:xfrm>
          <a:prstGeom prst="rect">
            <a:avLst/>
          </a:prstGeom>
          <a:blipFill>
            <a:blip r:embed="rId4"/>
            <a:stretch>
              <a:fillRect/>
            </a:stretch>
          </a:blipFill>
          <a:ln w="12700">
            <a:miter lim="400000"/>
          </a:ln>
        </p:spPr>
        <p:txBody>
          <a:bodyPr lIns="0" tIns="0" rIns="0" bIns="0"/>
          <a:p>
            <a:pPr defTabSz="1219200">
              <a:lnSpc>
                <a:spcPct val="100000"/>
              </a:lnSpc>
              <a:spcBef>
                <a:spcPts val="0"/>
              </a:spcBef>
              <a:defRPr sz="2400">
                <a:latin typeface="Calibri" panose="020F0502020204030204"/>
                <a:ea typeface="Calibri" panose="020F0502020204030204"/>
                <a:cs typeface="Calibri" panose="020F0502020204030204"/>
                <a:sym typeface="Calibri" panose="020F0502020204030204"/>
              </a:defRPr>
            </a:pPr>
            <a:endParaRPr>
              <a:latin typeface="Arial Rounded MT Bold" panose="020F0704030504030204" charset="0"/>
              <a:ea typeface="Arial Rounded MT Bold" panose="020F0704030504030204" charset="0"/>
              <a:cs typeface="Arial Rounded MT Bold" panose="020F0704030504030204" charset="0"/>
              <a:sym typeface="Arial Rounded MT Bold" panose="020F0704030504030204" charset="0"/>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主流市场"/>
          <p:cNvSpPr txBox="1"/>
          <p:nvPr/>
        </p:nvSpPr>
        <p:spPr>
          <a:xfrm>
            <a:off x="1324209" y="7473994"/>
            <a:ext cx="7303135" cy="929640"/>
          </a:xfrm>
          <a:prstGeom prst="rect">
            <a:avLst/>
          </a:prstGeom>
          <a:ln w="12700">
            <a:miter lim="400000"/>
          </a:ln>
        </p:spPr>
        <p:txBody>
          <a:bodyPr wrap="none" lIns="8790" tIns="8790" rIns="8790" bIns="8790" anchor="ctr">
            <a:spAutoFit/>
          </a:bodyPr>
          <a:lstStyle>
            <a:lvl1pPr>
              <a:spcBef>
                <a:spcPts val="2000"/>
              </a:spcBef>
              <a:defRPr sz="5600">
                <a:solidFill>
                  <a:srgbClr val="5849EB"/>
                </a:solidFill>
                <a:latin typeface="Source Han Sans CN Medium" panose="020B0500000000000000" charset="-122"/>
                <a:ea typeface="Source Han Sans CN Medium" panose="020B0500000000000000" charset="-122"/>
                <a:cs typeface="Source Han Sans CN Medium" panose="020B0500000000000000" charset="-122"/>
                <a:sym typeface="Source Han Sans CN Medium" panose="020B0500000000000000" charset="-122"/>
              </a:defRPr>
            </a:lvl1pPr>
          </a:lstStyle>
          <a:p>
            <a:pPr algn="l"/>
            <a:r>
              <a:rPr sz="6600" b="1">
                <a:latin typeface="Times New Roman" panose="02020603050405020304" charset="0"/>
                <a:ea typeface="Times New Roman" panose="02020603050405020304" charset="0"/>
              </a:rPr>
              <a:t>Mainstream Market</a:t>
            </a:r>
            <a:endParaRPr sz="6600" b="1">
              <a:latin typeface="Times New Roman" panose="02020603050405020304" charset="0"/>
              <a:ea typeface="Times New Roman" panose="02020603050405020304" charset="0"/>
            </a:endParaRPr>
          </a:p>
        </p:txBody>
      </p:sp>
      <p:sp>
        <p:nvSpPr>
          <p:cNvPr id="210" name="美妆个护表现及趋势分析"/>
          <p:cNvSpPr txBox="1"/>
          <p:nvPr/>
        </p:nvSpPr>
        <p:spPr>
          <a:xfrm>
            <a:off x="1355353" y="8822756"/>
            <a:ext cx="10895330" cy="607060"/>
          </a:xfrm>
          <a:prstGeom prst="rect">
            <a:avLst/>
          </a:prstGeom>
          <a:ln w="12700">
            <a:miter lim="400000"/>
          </a:ln>
        </p:spPr>
        <p:txBody>
          <a:bodyPr wrap="none" lIns="8790" tIns="8790" rIns="8790" bIns="8790" anchor="ctr">
            <a:spAutoFit/>
          </a:bodyPr>
          <a:lstStyle>
            <a:lvl1pPr>
              <a:lnSpc>
                <a:spcPct val="120000"/>
              </a:lnSpc>
              <a:defRPr sz="3600">
                <a:latin typeface="Source Han Sans CN Medium" panose="020B0500000000000000" charset="-122"/>
                <a:ea typeface="Source Han Sans CN Medium" panose="020B0500000000000000" charset="-122"/>
                <a:cs typeface="Source Han Sans CN Medium" panose="020B0500000000000000" charset="-122"/>
                <a:sym typeface="Source Han Sans CN Medium" panose="020B0500000000000000" charset="-122"/>
              </a:defRPr>
            </a:lvl1pPr>
          </a:lstStyle>
          <a:p>
            <a:pPr algn="l"/>
            <a:r>
              <a:rPr sz="3200">
                <a:latin typeface="Times New Roman" panose="02020603050405020304" charset="0"/>
                <a:ea typeface="Times New Roman" panose="02020603050405020304" charset="0"/>
              </a:rPr>
              <a:t>Analysis of the Performance and Trend of Beauty &amp; Personal Care</a:t>
            </a:r>
            <a:endParaRPr sz="3200">
              <a:latin typeface="Times New Roman" panose="02020603050405020304" charset="0"/>
              <a:ea typeface="Times New Roman" panose="02020603050405020304" charset="0"/>
            </a:endParaRPr>
          </a:p>
        </p:txBody>
      </p:sp>
      <p:grpSp>
        <p:nvGrpSpPr>
          <p:cNvPr id="4" name="Group 4"/>
          <p:cNvGrpSpPr/>
          <p:nvPr/>
        </p:nvGrpSpPr>
        <p:grpSpPr>
          <a:xfrm>
            <a:off x="0" y="12569825"/>
            <a:ext cx="3168650" cy="3801110"/>
            <a:chOff x="3186" y="6627256"/>
            <a:chExt cx="1530264" cy="1835719"/>
          </a:xfrm>
        </p:grpSpPr>
        <p:sp>
          <p:nvSpPr>
            <p:cNvPr id="5" name="Freeform 5"/>
            <p:cNvSpPr/>
            <p:nvPr>
              <p:custDataLst>
                <p:tags r:id="rId1"/>
              </p:custDataLst>
            </p:nvPr>
          </p:nvSpPr>
          <p:spPr>
            <a:xfrm>
              <a:off x="3186" y="6627256"/>
              <a:ext cx="1530264" cy="1835719"/>
            </a:xfrm>
            <a:custGeom>
              <a:avLst/>
              <a:gdLst/>
              <a:ahLst/>
              <a:cxnLst/>
              <a:rect l="l" t="t" r="r" b="b"/>
              <a:pathLst>
                <a:path w="1530264" h="1835719">
                  <a:moveTo>
                    <a:pt x="612366" y="1835719"/>
                  </a:moveTo>
                  <a:lnTo>
                    <a:pt x="0" y="1835719"/>
                  </a:lnTo>
                  <a:moveTo>
                    <a:pt x="0" y="0"/>
                  </a:moveTo>
                  <a:lnTo>
                    <a:pt x="612366" y="0"/>
                  </a:lnTo>
                  <a:lnTo>
                    <a:pt x="636396" y="310"/>
                  </a:lnTo>
                  <a:lnTo>
                    <a:pt x="660274" y="1234"/>
                  </a:lnTo>
                  <a:lnTo>
                    <a:pt x="683994" y="2767"/>
                  </a:lnTo>
                  <a:lnTo>
                    <a:pt x="707549" y="4898"/>
                  </a:lnTo>
                  <a:lnTo>
                    <a:pt x="730931" y="7622"/>
                  </a:lnTo>
                  <a:lnTo>
                    <a:pt x="754133" y="10930"/>
                  </a:lnTo>
                  <a:lnTo>
                    <a:pt x="777146" y="14814"/>
                  </a:lnTo>
                  <a:lnTo>
                    <a:pt x="799963" y="19268"/>
                  </a:lnTo>
                  <a:lnTo>
                    <a:pt x="822576" y="24283"/>
                  </a:lnTo>
                  <a:lnTo>
                    <a:pt x="844978" y="29852"/>
                  </a:lnTo>
                  <a:lnTo>
                    <a:pt x="867162" y="35968"/>
                  </a:lnTo>
                  <a:lnTo>
                    <a:pt x="889119" y="42622"/>
                  </a:lnTo>
                  <a:lnTo>
                    <a:pt x="910841" y="49807"/>
                  </a:lnTo>
                  <a:lnTo>
                    <a:pt x="932323" y="57516"/>
                  </a:lnTo>
                  <a:lnTo>
                    <a:pt x="953555" y="65741"/>
                  </a:lnTo>
                  <a:lnTo>
                    <a:pt x="974530" y="74473"/>
                  </a:lnTo>
                  <a:lnTo>
                    <a:pt x="995241" y="83707"/>
                  </a:lnTo>
                  <a:lnTo>
                    <a:pt x="1015679" y="93433"/>
                  </a:lnTo>
                  <a:lnTo>
                    <a:pt x="1035838" y="103644"/>
                  </a:lnTo>
                  <a:lnTo>
                    <a:pt x="1055709" y="114334"/>
                  </a:lnTo>
                  <a:lnTo>
                    <a:pt x="1075286" y="125494"/>
                  </a:lnTo>
                  <a:lnTo>
                    <a:pt x="1094560" y="137116"/>
                  </a:lnTo>
                  <a:lnTo>
                    <a:pt x="1113524" y="149193"/>
                  </a:lnTo>
                  <a:lnTo>
                    <a:pt x="1132169" y="161717"/>
                  </a:lnTo>
                  <a:lnTo>
                    <a:pt x="1150490" y="174681"/>
                  </a:lnTo>
                  <a:lnTo>
                    <a:pt x="1168477" y="188077"/>
                  </a:lnTo>
                  <a:lnTo>
                    <a:pt x="1186123" y="201898"/>
                  </a:lnTo>
                  <a:lnTo>
                    <a:pt x="1203422" y="216135"/>
                  </a:lnTo>
                  <a:lnTo>
                    <a:pt x="1220364" y="230781"/>
                  </a:lnTo>
                  <a:lnTo>
                    <a:pt x="1236943" y="245829"/>
                  </a:lnTo>
                  <a:lnTo>
                    <a:pt x="1253151" y="261272"/>
                  </a:lnTo>
                  <a:lnTo>
                    <a:pt x="1268981" y="277100"/>
                  </a:lnTo>
                  <a:lnTo>
                    <a:pt x="1284422" y="293307"/>
                  </a:lnTo>
                  <a:lnTo>
                    <a:pt x="1299471" y="309885"/>
                  </a:lnTo>
                  <a:lnTo>
                    <a:pt x="1314119" y="326828"/>
                  </a:lnTo>
                  <a:lnTo>
                    <a:pt x="1328357" y="344125"/>
                  </a:lnTo>
                  <a:lnTo>
                    <a:pt x="1342177" y="361771"/>
                  </a:lnTo>
                  <a:lnTo>
                    <a:pt x="1355574" y="379758"/>
                  </a:lnTo>
                  <a:lnTo>
                    <a:pt x="1368539" y="398077"/>
                  </a:lnTo>
                  <a:lnTo>
                    <a:pt x="1381063" y="416723"/>
                  </a:lnTo>
                  <a:lnTo>
                    <a:pt x="1393141" y="435686"/>
                  </a:lnTo>
                  <a:lnTo>
                    <a:pt x="1404763" y="454959"/>
                  </a:lnTo>
                  <a:lnTo>
                    <a:pt x="1415924" y="474536"/>
                  </a:lnTo>
                  <a:lnTo>
                    <a:pt x="1426614" y="494406"/>
                  </a:lnTo>
                  <a:lnTo>
                    <a:pt x="1436825" y="514564"/>
                  </a:lnTo>
                  <a:lnTo>
                    <a:pt x="1446552" y="535002"/>
                  </a:lnTo>
                  <a:lnTo>
                    <a:pt x="1455787" y="555712"/>
                  </a:lnTo>
                  <a:lnTo>
                    <a:pt x="1464519" y="576687"/>
                  </a:lnTo>
                  <a:lnTo>
                    <a:pt x="1472744" y="597919"/>
                  </a:lnTo>
                  <a:lnTo>
                    <a:pt x="1480454" y="619399"/>
                  </a:lnTo>
                  <a:lnTo>
                    <a:pt x="1487639" y="641122"/>
                  </a:lnTo>
                  <a:lnTo>
                    <a:pt x="1494293" y="663078"/>
                  </a:lnTo>
                  <a:lnTo>
                    <a:pt x="1500409" y="685262"/>
                  </a:lnTo>
                  <a:lnTo>
                    <a:pt x="1505979" y="707664"/>
                  </a:lnTo>
                  <a:lnTo>
                    <a:pt x="1510995" y="730277"/>
                  </a:lnTo>
                  <a:lnTo>
                    <a:pt x="1515448" y="753094"/>
                  </a:lnTo>
                  <a:lnTo>
                    <a:pt x="1519334" y="776107"/>
                  </a:lnTo>
                  <a:lnTo>
                    <a:pt x="1522642" y="799308"/>
                  </a:lnTo>
                  <a:lnTo>
                    <a:pt x="1525366" y="822689"/>
                  </a:lnTo>
                  <a:lnTo>
                    <a:pt x="1527497" y="846244"/>
                  </a:lnTo>
                  <a:lnTo>
                    <a:pt x="1529029" y="869965"/>
                  </a:lnTo>
                  <a:lnTo>
                    <a:pt x="1529954" y="893843"/>
                  </a:lnTo>
                  <a:lnTo>
                    <a:pt x="1530264" y="917872"/>
                  </a:lnTo>
                  <a:lnTo>
                    <a:pt x="1529954" y="941900"/>
                  </a:lnTo>
                  <a:lnTo>
                    <a:pt x="1529029" y="965777"/>
                  </a:lnTo>
                  <a:lnTo>
                    <a:pt x="1527497" y="989496"/>
                  </a:lnTo>
                  <a:lnTo>
                    <a:pt x="1525366" y="1013049"/>
                  </a:lnTo>
                  <a:lnTo>
                    <a:pt x="1522642" y="1036430"/>
                  </a:lnTo>
                  <a:lnTo>
                    <a:pt x="1519334" y="1059631"/>
                  </a:lnTo>
                  <a:lnTo>
                    <a:pt x="1515448" y="1082643"/>
                  </a:lnTo>
                  <a:lnTo>
                    <a:pt x="1510995" y="1105458"/>
                  </a:lnTo>
                  <a:lnTo>
                    <a:pt x="1505979" y="1128071"/>
                  </a:lnTo>
                  <a:lnTo>
                    <a:pt x="1500409" y="1150472"/>
                  </a:lnTo>
                  <a:lnTo>
                    <a:pt x="1494293" y="1172654"/>
                  </a:lnTo>
                  <a:lnTo>
                    <a:pt x="1487639" y="1194610"/>
                  </a:lnTo>
                  <a:lnTo>
                    <a:pt x="1480454" y="1216332"/>
                  </a:lnTo>
                  <a:lnTo>
                    <a:pt x="1472744" y="1237812"/>
                  </a:lnTo>
                  <a:lnTo>
                    <a:pt x="1464519" y="1259043"/>
                  </a:lnTo>
                  <a:lnTo>
                    <a:pt x="1455787" y="1280016"/>
                  </a:lnTo>
                  <a:lnTo>
                    <a:pt x="1446552" y="1300726"/>
                  </a:lnTo>
                  <a:lnTo>
                    <a:pt x="1436825" y="1321164"/>
                  </a:lnTo>
                  <a:lnTo>
                    <a:pt x="1426614" y="1341321"/>
                  </a:lnTo>
                  <a:lnTo>
                    <a:pt x="1415924" y="1361191"/>
                  </a:lnTo>
                  <a:lnTo>
                    <a:pt x="1404763" y="1380767"/>
                  </a:lnTo>
                  <a:lnTo>
                    <a:pt x="1393141" y="1400040"/>
                  </a:lnTo>
                  <a:lnTo>
                    <a:pt x="1381063" y="1419002"/>
                  </a:lnTo>
                  <a:lnTo>
                    <a:pt x="1368539" y="1437647"/>
                  </a:lnTo>
                  <a:lnTo>
                    <a:pt x="1355574" y="1455966"/>
                  </a:lnTo>
                  <a:lnTo>
                    <a:pt x="1342177" y="1473953"/>
                  </a:lnTo>
                  <a:lnTo>
                    <a:pt x="1328357" y="1491598"/>
                  </a:lnTo>
                  <a:lnTo>
                    <a:pt x="1314119" y="1508896"/>
                  </a:lnTo>
                  <a:lnTo>
                    <a:pt x="1299471" y="1525837"/>
                  </a:lnTo>
                  <a:lnTo>
                    <a:pt x="1284422" y="1542416"/>
                  </a:lnTo>
                  <a:lnTo>
                    <a:pt x="1268981" y="1558622"/>
                  </a:lnTo>
                  <a:lnTo>
                    <a:pt x="1253151" y="1574450"/>
                  </a:lnTo>
                  <a:lnTo>
                    <a:pt x="1236943" y="1589892"/>
                  </a:lnTo>
                  <a:lnTo>
                    <a:pt x="1220364" y="1604940"/>
                  </a:lnTo>
                  <a:lnTo>
                    <a:pt x="1203422" y="1619586"/>
                  </a:lnTo>
                  <a:lnTo>
                    <a:pt x="1186123" y="1633823"/>
                  </a:lnTo>
                  <a:lnTo>
                    <a:pt x="1168477" y="1647643"/>
                  </a:lnTo>
                  <a:lnTo>
                    <a:pt x="1150490" y="1661039"/>
                  </a:lnTo>
                  <a:lnTo>
                    <a:pt x="1132169" y="1674004"/>
                  </a:lnTo>
                  <a:lnTo>
                    <a:pt x="1113524" y="1686527"/>
                  </a:lnTo>
                  <a:lnTo>
                    <a:pt x="1094560" y="1698604"/>
                  </a:lnTo>
                  <a:lnTo>
                    <a:pt x="1075286" y="1710225"/>
                  </a:lnTo>
                  <a:lnTo>
                    <a:pt x="1055709" y="1721386"/>
                  </a:lnTo>
                  <a:lnTo>
                    <a:pt x="1035838" y="1732075"/>
                  </a:lnTo>
                  <a:lnTo>
                    <a:pt x="1015679" y="1742286"/>
                  </a:lnTo>
                  <a:lnTo>
                    <a:pt x="995241" y="1752012"/>
                  </a:lnTo>
                  <a:lnTo>
                    <a:pt x="974530" y="1761246"/>
                  </a:lnTo>
                  <a:lnTo>
                    <a:pt x="953555" y="1769978"/>
                  </a:lnTo>
                  <a:lnTo>
                    <a:pt x="932323" y="1778202"/>
                  </a:lnTo>
                  <a:lnTo>
                    <a:pt x="910841" y="1785912"/>
                  </a:lnTo>
                  <a:lnTo>
                    <a:pt x="889119" y="1793096"/>
                  </a:lnTo>
                  <a:lnTo>
                    <a:pt x="867162" y="1799751"/>
                  </a:lnTo>
                  <a:lnTo>
                    <a:pt x="844978" y="1805867"/>
                  </a:lnTo>
                  <a:lnTo>
                    <a:pt x="822576" y="1811435"/>
                  </a:lnTo>
                  <a:lnTo>
                    <a:pt x="799963" y="1816451"/>
                  </a:lnTo>
                  <a:lnTo>
                    <a:pt x="777146" y="1820905"/>
                  </a:lnTo>
                  <a:lnTo>
                    <a:pt x="754133" y="1824789"/>
                  </a:lnTo>
                  <a:lnTo>
                    <a:pt x="730931" y="1828097"/>
                  </a:lnTo>
                  <a:lnTo>
                    <a:pt x="707549" y="1830820"/>
                  </a:lnTo>
                  <a:lnTo>
                    <a:pt x="683994" y="1832952"/>
                  </a:lnTo>
                  <a:lnTo>
                    <a:pt x="660274" y="1834484"/>
                  </a:lnTo>
                  <a:lnTo>
                    <a:pt x="636396" y="1835409"/>
                  </a:lnTo>
                  <a:lnTo>
                    <a:pt x="612366" y="1835719"/>
                  </a:lnTo>
                </a:path>
              </a:pathLst>
            </a:custGeom>
            <a:noFill/>
            <a:ln w="9525">
              <a:solidFill>
                <a:srgbClr val="A49AFF">
                  <a:alpha val="100000"/>
                </a:srgbClr>
              </a:solidFill>
              <a:prstDash val="solid"/>
            </a:ln>
          </p:spPr>
          <p:txBody>
            <a:bodyPr lIns="0" tIns="0" rIns="0" bIns="0" rtlCol="0" anchor="t">
              <a:noAutofit/>
            </a:bodyPr>
            <a:p>
              <a:pPr algn="l">
                <a:defRPr/>
              </a:pPr>
            </a:p>
          </p:txBody>
        </p:sp>
        <p:sp>
          <p:nvSpPr>
            <p:cNvPr id="6" name="Freeform 6"/>
            <p:cNvSpPr/>
            <p:nvPr>
              <p:custDataLst>
                <p:tags r:id="rId2"/>
              </p:custDataLst>
            </p:nvPr>
          </p:nvSpPr>
          <p:spPr>
            <a:xfrm>
              <a:off x="3186" y="6749211"/>
              <a:ext cx="1408307" cy="1591831"/>
            </a:xfrm>
            <a:custGeom>
              <a:avLst/>
              <a:gdLst/>
              <a:ahLst/>
              <a:cxnLst/>
              <a:rect l="l" t="t" r="r" b="b"/>
              <a:pathLst>
                <a:path w="1408307" h="1591831">
                  <a:moveTo>
                    <a:pt x="612366" y="1591831"/>
                  </a:moveTo>
                  <a:lnTo>
                    <a:pt x="0" y="1591831"/>
                  </a:lnTo>
                  <a:moveTo>
                    <a:pt x="0" y="0"/>
                  </a:moveTo>
                  <a:lnTo>
                    <a:pt x="612366" y="0"/>
                  </a:lnTo>
                  <a:lnTo>
                    <a:pt x="636663" y="365"/>
                  </a:lnTo>
                  <a:lnTo>
                    <a:pt x="660781" y="1455"/>
                  </a:lnTo>
                  <a:lnTo>
                    <a:pt x="684708" y="3259"/>
                  </a:lnTo>
                  <a:lnTo>
                    <a:pt x="708437" y="5765"/>
                  </a:lnTo>
                  <a:lnTo>
                    <a:pt x="731955" y="8965"/>
                  </a:lnTo>
                  <a:lnTo>
                    <a:pt x="755252" y="12846"/>
                  </a:lnTo>
                  <a:lnTo>
                    <a:pt x="778318" y="17400"/>
                  </a:lnTo>
                  <a:lnTo>
                    <a:pt x="801142" y="22615"/>
                  </a:lnTo>
                  <a:lnTo>
                    <a:pt x="823713" y="28481"/>
                  </a:lnTo>
                  <a:lnTo>
                    <a:pt x="846022" y="34986"/>
                  </a:lnTo>
                  <a:lnTo>
                    <a:pt x="868058" y="42122"/>
                  </a:lnTo>
                  <a:lnTo>
                    <a:pt x="889809" y="49878"/>
                  </a:lnTo>
                  <a:lnTo>
                    <a:pt x="911267" y="58242"/>
                  </a:lnTo>
                  <a:lnTo>
                    <a:pt x="932420" y="67204"/>
                  </a:lnTo>
                  <a:lnTo>
                    <a:pt x="953258" y="76753"/>
                  </a:lnTo>
                  <a:lnTo>
                    <a:pt x="973770" y="86880"/>
                  </a:lnTo>
                  <a:lnTo>
                    <a:pt x="993946" y="97575"/>
                  </a:lnTo>
                  <a:lnTo>
                    <a:pt x="1013775" y="108826"/>
                  </a:lnTo>
                  <a:lnTo>
                    <a:pt x="1033247" y="120622"/>
                  </a:lnTo>
                  <a:lnTo>
                    <a:pt x="1052352" y="132955"/>
                  </a:lnTo>
                  <a:lnTo>
                    <a:pt x="1071078" y="145812"/>
                  </a:lnTo>
                  <a:lnTo>
                    <a:pt x="1089416" y="159182"/>
                  </a:lnTo>
                  <a:lnTo>
                    <a:pt x="1107355" y="173058"/>
                  </a:lnTo>
                  <a:lnTo>
                    <a:pt x="1124883" y="187426"/>
                  </a:lnTo>
                  <a:lnTo>
                    <a:pt x="1141992" y="202279"/>
                  </a:lnTo>
                  <a:lnTo>
                    <a:pt x="1158671" y="217602"/>
                  </a:lnTo>
                  <a:lnTo>
                    <a:pt x="1174909" y="233388"/>
                  </a:lnTo>
                  <a:lnTo>
                    <a:pt x="1190695" y="249625"/>
                  </a:lnTo>
                  <a:lnTo>
                    <a:pt x="1206018" y="266305"/>
                  </a:lnTo>
                  <a:lnTo>
                    <a:pt x="1220870" y="283414"/>
                  </a:lnTo>
                  <a:lnTo>
                    <a:pt x="1235238" y="300943"/>
                  </a:lnTo>
                  <a:lnTo>
                    <a:pt x="1249114" y="318882"/>
                  </a:lnTo>
                  <a:lnTo>
                    <a:pt x="1262485" y="337219"/>
                  </a:lnTo>
                  <a:lnTo>
                    <a:pt x="1275342" y="355945"/>
                  </a:lnTo>
                  <a:lnTo>
                    <a:pt x="1287674" y="375050"/>
                  </a:lnTo>
                  <a:lnTo>
                    <a:pt x="1299471" y="394522"/>
                  </a:lnTo>
                  <a:lnTo>
                    <a:pt x="1310721" y="414351"/>
                  </a:lnTo>
                  <a:lnTo>
                    <a:pt x="1321416" y="434527"/>
                  </a:lnTo>
                  <a:lnTo>
                    <a:pt x="1331543" y="455039"/>
                  </a:lnTo>
                  <a:lnTo>
                    <a:pt x="1341093" y="475876"/>
                  </a:lnTo>
                  <a:lnTo>
                    <a:pt x="1350056" y="497028"/>
                  </a:lnTo>
                  <a:lnTo>
                    <a:pt x="1358420" y="518485"/>
                  </a:lnTo>
                  <a:lnTo>
                    <a:pt x="1366176" y="540236"/>
                  </a:lnTo>
                  <a:lnTo>
                    <a:pt x="1373312" y="562271"/>
                  </a:lnTo>
                  <a:lnTo>
                    <a:pt x="1379818" y="584580"/>
                  </a:lnTo>
                  <a:lnTo>
                    <a:pt x="1385684" y="607150"/>
                  </a:lnTo>
                  <a:lnTo>
                    <a:pt x="1390900" y="629974"/>
                  </a:lnTo>
                  <a:lnTo>
                    <a:pt x="1395453" y="653038"/>
                  </a:lnTo>
                  <a:lnTo>
                    <a:pt x="1399337" y="676334"/>
                  </a:lnTo>
                  <a:lnTo>
                    <a:pt x="1402537" y="699851"/>
                  </a:lnTo>
                  <a:lnTo>
                    <a:pt x="1405045" y="723578"/>
                  </a:lnTo>
                  <a:lnTo>
                    <a:pt x="1406849" y="747505"/>
                  </a:lnTo>
                  <a:lnTo>
                    <a:pt x="1407941" y="771621"/>
                  </a:lnTo>
                  <a:lnTo>
                    <a:pt x="1408307" y="795916"/>
                  </a:lnTo>
                  <a:lnTo>
                    <a:pt x="1407942" y="820210"/>
                  </a:lnTo>
                  <a:lnTo>
                    <a:pt x="1406852" y="844326"/>
                  </a:lnTo>
                  <a:lnTo>
                    <a:pt x="1405048" y="868253"/>
                  </a:lnTo>
                  <a:lnTo>
                    <a:pt x="1402542" y="891981"/>
                  </a:lnTo>
                  <a:lnTo>
                    <a:pt x="1399343" y="915498"/>
                  </a:lnTo>
                  <a:lnTo>
                    <a:pt x="1395460" y="938794"/>
                  </a:lnTo>
                  <a:lnTo>
                    <a:pt x="1390907" y="961859"/>
                  </a:lnTo>
                  <a:lnTo>
                    <a:pt x="1385692" y="984682"/>
                  </a:lnTo>
                  <a:lnTo>
                    <a:pt x="1379827" y="1007253"/>
                  </a:lnTo>
                  <a:lnTo>
                    <a:pt x="1373321" y="1029562"/>
                  </a:lnTo>
                  <a:lnTo>
                    <a:pt x="1366185" y="1051596"/>
                  </a:lnTo>
                  <a:lnTo>
                    <a:pt x="1358430" y="1073347"/>
                  </a:lnTo>
                  <a:lnTo>
                    <a:pt x="1350067" y="1094805"/>
                  </a:lnTo>
                  <a:lnTo>
                    <a:pt x="1341105" y="1115958"/>
                  </a:lnTo>
                  <a:lnTo>
                    <a:pt x="1331554" y="1136795"/>
                  </a:lnTo>
                  <a:lnTo>
                    <a:pt x="1321427" y="1157307"/>
                  </a:lnTo>
                  <a:lnTo>
                    <a:pt x="1310732" y="1177482"/>
                  </a:lnTo>
                  <a:lnTo>
                    <a:pt x="1299482" y="1197312"/>
                  </a:lnTo>
                  <a:lnTo>
                    <a:pt x="1287686" y="1216784"/>
                  </a:lnTo>
                  <a:lnTo>
                    <a:pt x="1275353" y="1235888"/>
                  </a:lnTo>
                  <a:lnTo>
                    <a:pt x="1262497" y="1254614"/>
                  </a:lnTo>
                  <a:lnTo>
                    <a:pt x="1249125" y="1272951"/>
                  </a:lnTo>
                  <a:lnTo>
                    <a:pt x="1235250" y="1290890"/>
                  </a:lnTo>
                  <a:lnTo>
                    <a:pt x="1220880" y="1308420"/>
                  </a:lnTo>
                  <a:lnTo>
                    <a:pt x="1206029" y="1325529"/>
                  </a:lnTo>
                  <a:lnTo>
                    <a:pt x="1190705" y="1342207"/>
                  </a:lnTo>
                  <a:lnTo>
                    <a:pt x="1174918" y="1358445"/>
                  </a:lnTo>
                  <a:lnTo>
                    <a:pt x="1158680" y="1374231"/>
                  </a:lnTo>
                  <a:lnTo>
                    <a:pt x="1142001" y="1389555"/>
                  </a:lnTo>
                  <a:lnTo>
                    <a:pt x="1124892" y="1404406"/>
                  </a:lnTo>
                  <a:lnTo>
                    <a:pt x="1107362" y="1418775"/>
                  </a:lnTo>
                  <a:lnTo>
                    <a:pt x="1089424" y="1432650"/>
                  </a:lnTo>
                  <a:lnTo>
                    <a:pt x="1071085" y="1446022"/>
                  </a:lnTo>
                  <a:lnTo>
                    <a:pt x="1052358" y="1458879"/>
                  </a:lnTo>
                  <a:lnTo>
                    <a:pt x="1033253" y="1471210"/>
                  </a:lnTo>
                  <a:lnTo>
                    <a:pt x="1013781" y="1483006"/>
                  </a:lnTo>
                  <a:lnTo>
                    <a:pt x="993951" y="1494256"/>
                  </a:lnTo>
                  <a:lnTo>
                    <a:pt x="973775" y="1504951"/>
                  </a:lnTo>
                  <a:lnTo>
                    <a:pt x="953262" y="1515078"/>
                  </a:lnTo>
                  <a:lnTo>
                    <a:pt x="932424" y="1524629"/>
                  </a:lnTo>
                  <a:lnTo>
                    <a:pt x="911271" y="1533591"/>
                  </a:lnTo>
                  <a:lnTo>
                    <a:pt x="889812" y="1541954"/>
                  </a:lnTo>
                  <a:lnTo>
                    <a:pt x="868061" y="1549709"/>
                  </a:lnTo>
                  <a:lnTo>
                    <a:pt x="846024" y="1556844"/>
                  </a:lnTo>
                  <a:lnTo>
                    <a:pt x="823715" y="1563351"/>
                  </a:lnTo>
                  <a:lnTo>
                    <a:pt x="801143" y="1569216"/>
                  </a:lnTo>
                  <a:lnTo>
                    <a:pt x="778319" y="1574430"/>
                  </a:lnTo>
                  <a:lnTo>
                    <a:pt x="755253" y="1578984"/>
                  </a:lnTo>
                  <a:lnTo>
                    <a:pt x="731955" y="1582865"/>
                  </a:lnTo>
                  <a:lnTo>
                    <a:pt x="708437" y="1586065"/>
                  </a:lnTo>
                  <a:lnTo>
                    <a:pt x="684709" y="1588572"/>
                  </a:lnTo>
                  <a:lnTo>
                    <a:pt x="660781" y="1590376"/>
                  </a:lnTo>
                  <a:lnTo>
                    <a:pt x="636663" y="1591466"/>
                  </a:lnTo>
                  <a:lnTo>
                    <a:pt x="612366" y="1591831"/>
                  </a:lnTo>
                </a:path>
              </a:pathLst>
            </a:custGeom>
            <a:noFill/>
            <a:ln w="9525">
              <a:solidFill>
                <a:srgbClr val="A49AFF">
                  <a:alpha val="100000"/>
                </a:srgbClr>
              </a:solidFill>
              <a:prstDash val="solid"/>
            </a:ln>
          </p:spPr>
          <p:txBody>
            <a:bodyPr lIns="0" tIns="0" rIns="0" bIns="0" rtlCol="0" anchor="t">
              <a:noAutofit/>
            </a:bodyPr>
            <a:p>
              <a:pPr algn="l">
                <a:defRPr/>
              </a:pPr>
            </a:p>
          </p:txBody>
        </p:sp>
        <p:sp>
          <p:nvSpPr>
            <p:cNvPr id="7" name="Freeform 7"/>
            <p:cNvSpPr/>
            <p:nvPr>
              <p:custDataLst>
                <p:tags r:id="rId3"/>
              </p:custDataLst>
            </p:nvPr>
          </p:nvSpPr>
          <p:spPr>
            <a:xfrm>
              <a:off x="3186" y="6871203"/>
              <a:ext cx="1286319" cy="1347854"/>
            </a:xfrm>
            <a:custGeom>
              <a:avLst/>
              <a:gdLst/>
              <a:ahLst/>
              <a:cxnLst/>
              <a:rect l="l" t="t" r="r" b="b"/>
              <a:pathLst>
                <a:path w="1286319" h="1347854">
                  <a:moveTo>
                    <a:pt x="612366" y="1347854"/>
                  </a:moveTo>
                  <a:lnTo>
                    <a:pt x="0" y="1347854"/>
                  </a:lnTo>
                  <a:moveTo>
                    <a:pt x="0" y="0"/>
                  </a:moveTo>
                  <a:lnTo>
                    <a:pt x="612392" y="0"/>
                  </a:lnTo>
                  <a:lnTo>
                    <a:pt x="636526" y="426"/>
                  </a:lnTo>
                  <a:lnTo>
                    <a:pt x="660450" y="1694"/>
                  </a:lnTo>
                  <a:lnTo>
                    <a:pt x="684148" y="3793"/>
                  </a:lnTo>
                  <a:lnTo>
                    <a:pt x="707607" y="6705"/>
                  </a:lnTo>
                  <a:lnTo>
                    <a:pt x="730813" y="10417"/>
                  </a:lnTo>
                  <a:lnTo>
                    <a:pt x="753749" y="14913"/>
                  </a:lnTo>
                  <a:lnTo>
                    <a:pt x="776404" y="20182"/>
                  </a:lnTo>
                  <a:lnTo>
                    <a:pt x="798761" y="26206"/>
                  </a:lnTo>
                  <a:lnTo>
                    <a:pt x="820806" y="32973"/>
                  </a:lnTo>
                  <a:lnTo>
                    <a:pt x="842526" y="40468"/>
                  </a:lnTo>
                  <a:lnTo>
                    <a:pt x="863906" y="48677"/>
                  </a:lnTo>
                  <a:lnTo>
                    <a:pt x="884932" y="57584"/>
                  </a:lnTo>
                  <a:lnTo>
                    <a:pt x="905588" y="67177"/>
                  </a:lnTo>
                  <a:lnTo>
                    <a:pt x="925861" y="77440"/>
                  </a:lnTo>
                  <a:lnTo>
                    <a:pt x="945737" y="88360"/>
                  </a:lnTo>
                  <a:lnTo>
                    <a:pt x="965202" y="99921"/>
                  </a:lnTo>
                  <a:lnTo>
                    <a:pt x="984239" y="112109"/>
                  </a:lnTo>
                  <a:lnTo>
                    <a:pt x="1002836" y="124911"/>
                  </a:lnTo>
                  <a:lnTo>
                    <a:pt x="1020978" y="138311"/>
                  </a:lnTo>
                  <a:lnTo>
                    <a:pt x="1038650" y="152295"/>
                  </a:lnTo>
                  <a:lnTo>
                    <a:pt x="1055839" y="166850"/>
                  </a:lnTo>
                  <a:lnTo>
                    <a:pt x="1072529" y="181960"/>
                  </a:lnTo>
                  <a:lnTo>
                    <a:pt x="1088708" y="197611"/>
                  </a:lnTo>
                  <a:lnTo>
                    <a:pt x="1104359" y="213790"/>
                  </a:lnTo>
                  <a:lnTo>
                    <a:pt x="1119468" y="230480"/>
                  </a:lnTo>
                  <a:lnTo>
                    <a:pt x="1134023" y="247669"/>
                  </a:lnTo>
                  <a:lnTo>
                    <a:pt x="1148007" y="265341"/>
                  </a:lnTo>
                  <a:lnTo>
                    <a:pt x="1161408" y="283483"/>
                  </a:lnTo>
                  <a:lnTo>
                    <a:pt x="1174210" y="302080"/>
                  </a:lnTo>
                  <a:lnTo>
                    <a:pt x="1186398" y="321117"/>
                  </a:lnTo>
                  <a:lnTo>
                    <a:pt x="1197959" y="340582"/>
                  </a:lnTo>
                  <a:lnTo>
                    <a:pt x="1208879" y="360457"/>
                  </a:lnTo>
                  <a:lnTo>
                    <a:pt x="1219142" y="380730"/>
                  </a:lnTo>
                  <a:lnTo>
                    <a:pt x="1228735" y="401387"/>
                  </a:lnTo>
                  <a:lnTo>
                    <a:pt x="1237642" y="422413"/>
                  </a:lnTo>
                  <a:lnTo>
                    <a:pt x="1245850" y="443793"/>
                  </a:lnTo>
                  <a:lnTo>
                    <a:pt x="1253345" y="465512"/>
                  </a:lnTo>
                  <a:lnTo>
                    <a:pt x="1260113" y="487558"/>
                  </a:lnTo>
                  <a:lnTo>
                    <a:pt x="1266137" y="509915"/>
                  </a:lnTo>
                  <a:lnTo>
                    <a:pt x="1271406" y="532569"/>
                  </a:lnTo>
                  <a:lnTo>
                    <a:pt x="1275902" y="555507"/>
                  </a:lnTo>
                  <a:lnTo>
                    <a:pt x="1279614" y="578711"/>
                  </a:lnTo>
                  <a:lnTo>
                    <a:pt x="1282526" y="602170"/>
                  </a:lnTo>
                  <a:lnTo>
                    <a:pt x="1284623" y="625869"/>
                  </a:lnTo>
                  <a:lnTo>
                    <a:pt x="1285892" y="649793"/>
                  </a:lnTo>
                  <a:lnTo>
                    <a:pt x="1286319" y="673927"/>
                  </a:lnTo>
                  <a:lnTo>
                    <a:pt x="1285892" y="698062"/>
                  </a:lnTo>
                  <a:lnTo>
                    <a:pt x="1284623" y="721985"/>
                  </a:lnTo>
                  <a:lnTo>
                    <a:pt x="1282526" y="745684"/>
                  </a:lnTo>
                  <a:lnTo>
                    <a:pt x="1279614" y="769143"/>
                  </a:lnTo>
                  <a:lnTo>
                    <a:pt x="1275902" y="792348"/>
                  </a:lnTo>
                  <a:lnTo>
                    <a:pt x="1271406" y="815285"/>
                  </a:lnTo>
                  <a:lnTo>
                    <a:pt x="1266137" y="837938"/>
                  </a:lnTo>
                  <a:lnTo>
                    <a:pt x="1260113" y="860295"/>
                  </a:lnTo>
                  <a:lnTo>
                    <a:pt x="1253345" y="882342"/>
                  </a:lnTo>
                  <a:lnTo>
                    <a:pt x="1245850" y="904062"/>
                  </a:lnTo>
                  <a:lnTo>
                    <a:pt x="1237642" y="925441"/>
                  </a:lnTo>
                  <a:lnTo>
                    <a:pt x="1228734" y="946467"/>
                  </a:lnTo>
                  <a:lnTo>
                    <a:pt x="1219141" y="967124"/>
                  </a:lnTo>
                  <a:lnTo>
                    <a:pt x="1208878" y="987397"/>
                  </a:lnTo>
                  <a:lnTo>
                    <a:pt x="1197958" y="1007273"/>
                  </a:lnTo>
                  <a:lnTo>
                    <a:pt x="1186397" y="1026736"/>
                  </a:lnTo>
                  <a:lnTo>
                    <a:pt x="1174209" y="1045774"/>
                  </a:lnTo>
                  <a:lnTo>
                    <a:pt x="1161406" y="1064370"/>
                  </a:lnTo>
                  <a:lnTo>
                    <a:pt x="1148006" y="1082512"/>
                  </a:lnTo>
                  <a:lnTo>
                    <a:pt x="1134021" y="1100185"/>
                  </a:lnTo>
                  <a:lnTo>
                    <a:pt x="1119467" y="1117374"/>
                  </a:lnTo>
                  <a:lnTo>
                    <a:pt x="1104356" y="1134065"/>
                  </a:lnTo>
                  <a:lnTo>
                    <a:pt x="1088705" y="1150243"/>
                  </a:lnTo>
                  <a:lnTo>
                    <a:pt x="1072525" y="1165894"/>
                  </a:lnTo>
                  <a:lnTo>
                    <a:pt x="1055835" y="1181004"/>
                  </a:lnTo>
                  <a:lnTo>
                    <a:pt x="1038645" y="1195559"/>
                  </a:lnTo>
                  <a:lnTo>
                    <a:pt x="1020972" y="1209543"/>
                  </a:lnTo>
                  <a:lnTo>
                    <a:pt x="1002830" y="1222942"/>
                  </a:lnTo>
                  <a:lnTo>
                    <a:pt x="984233" y="1235744"/>
                  </a:lnTo>
                  <a:lnTo>
                    <a:pt x="965194" y="1247933"/>
                  </a:lnTo>
                  <a:lnTo>
                    <a:pt x="945730" y="1259494"/>
                  </a:lnTo>
                  <a:lnTo>
                    <a:pt x="925853" y="1270413"/>
                  </a:lnTo>
                  <a:lnTo>
                    <a:pt x="905579" y="1280676"/>
                  </a:lnTo>
                  <a:lnTo>
                    <a:pt x="884921" y="1290270"/>
                  </a:lnTo>
                  <a:lnTo>
                    <a:pt x="863895" y="1299177"/>
                  </a:lnTo>
                  <a:lnTo>
                    <a:pt x="842514" y="1307385"/>
                  </a:lnTo>
                  <a:lnTo>
                    <a:pt x="820793" y="1314881"/>
                  </a:lnTo>
                  <a:lnTo>
                    <a:pt x="798746" y="1321648"/>
                  </a:lnTo>
                  <a:lnTo>
                    <a:pt x="776388" y="1327673"/>
                  </a:lnTo>
                  <a:lnTo>
                    <a:pt x="753732" y="1332941"/>
                  </a:lnTo>
                  <a:lnTo>
                    <a:pt x="730795" y="1337438"/>
                  </a:lnTo>
                  <a:lnTo>
                    <a:pt x="707588" y="1341150"/>
                  </a:lnTo>
                  <a:lnTo>
                    <a:pt x="684128" y="1344060"/>
                  </a:lnTo>
                  <a:lnTo>
                    <a:pt x="660428" y="1346159"/>
                  </a:lnTo>
                  <a:lnTo>
                    <a:pt x="636503" y="1347427"/>
                  </a:lnTo>
                  <a:lnTo>
                    <a:pt x="612366" y="1347854"/>
                  </a:lnTo>
                </a:path>
              </a:pathLst>
            </a:custGeom>
            <a:noFill/>
            <a:ln w="9525">
              <a:solidFill>
                <a:srgbClr val="A49AFF">
                  <a:alpha val="100000"/>
                </a:srgbClr>
              </a:solidFill>
              <a:prstDash val="solid"/>
            </a:ln>
          </p:spPr>
          <p:txBody>
            <a:bodyPr lIns="0" tIns="0" rIns="0" bIns="0" rtlCol="0" anchor="t">
              <a:noAutofit/>
            </a:bodyPr>
            <a:p>
              <a:pPr algn="l">
                <a:defRPr/>
              </a:pPr>
            </a:p>
          </p:txBody>
        </p:sp>
        <p:sp>
          <p:nvSpPr>
            <p:cNvPr id="8" name="Freeform 8"/>
            <p:cNvSpPr/>
            <p:nvPr>
              <p:custDataLst>
                <p:tags r:id="rId4"/>
              </p:custDataLst>
            </p:nvPr>
          </p:nvSpPr>
          <p:spPr>
            <a:xfrm>
              <a:off x="3186" y="6993184"/>
              <a:ext cx="1164335" cy="1103888"/>
            </a:xfrm>
            <a:custGeom>
              <a:avLst/>
              <a:gdLst/>
              <a:ahLst/>
              <a:cxnLst/>
              <a:rect l="l" t="t" r="r" b="b"/>
              <a:pathLst>
                <a:path w="1164335" h="1103888">
                  <a:moveTo>
                    <a:pt x="612392" y="1103888"/>
                  </a:moveTo>
                  <a:lnTo>
                    <a:pt x="0" y="1103888"/>
                  </a:lnTo>
                  <a:moveTo>
                    <a:pt x="0" y="0"/>
                  </a:moveTo>
                  <a:lnTo>
                    <a:pt x="612392" y="0"/>
                  </a:lnTo>
                  <a:lnTo>
                    <a:pt x="636299" y="511"/>
                  </a:lnTo>
                  <a:lnTo>
                    <a:pt x="659948" y="2030"/>
                  </a:lnTo>
                  <a:lnTo>
                    <a:pt x="683320" y="4536"/>
                  </a:lnTo>
                  <a:lnTo>
                    <a:pt x="706394" y="8008"/>
                  </a:lnTo>
                  <a:lnTo>
                    <a:pt x="729148" y="12425"/>
                  </a:lnTo>
                  <a:lnTo>
                    <a:pt x="751563" y="17768"/>
                  </a:lnTo>
                  <a:lnTo>
                    <a:pt x="773616" y="24014"/>
                  </a:lnTo>
                  <a:lnTo>
                    <a:pt x="795287" y="31142"/>
                  </a:lnTo>
                  <a:lnTo>
                    <a:pt x="816555" y="39133"/>
                  </a:lnTo>
                  <a:lnTo>
                    <a:pt x="837400" y="47964"/>
                  </a:lnTo>
                  <a:lnTo>
                    <a:pt x="857801" y="57616"/>
                  </a:lnTo>
                  <a:lnTo>
                    <a:pt x="877735" y="68067"/>
                  </a:lnTo>
                  <a:lnTo>
                    <a:pt x="897185" y="79297"/>
                  </a:lnTo>
                  <a:lnTo>
                    <a:pt x="916126" y="91283"/>
                  </a:lnTo>
                  <a:lnTo>
                    <a:pt x="934539" y="104006"/>
                  </a:lnTo>
                  <a:lnTo>
                    <a:pt x="952404" y="117445"/>
                  </a:lnTo>
                  <a:lnTo>
                    <a:pt x="969699" y="131579"/>
                  </a:lnTo>
                  <a:lnTo>
                    <a:pt x="986403" y="146388"/>
                  </a:lnTo>
                  <a:lnTo>
                    <a:pt x="1002496" y="161849"/>
                  </a:lnTo>
                  <a:lnTo>
                    <a:pt x="1017957" y="177942"/>
                  </a:lnTo>
                  <a:lnTo>
                    <a:pt x="1032764" y="194647"/>
                  </a:lnTo>
                  <a:lnTo>
                    <a:pt x="1046898" y="211943"/>
                  </a:lnTo>
                  <a:lnTo>
                    <a:pt x="1060336" y="229808"/>
                  </a:lnTo>
                  <a:lnTo>
                    <a:pt x="1073059" y="248221"/>
                  </a:lnTo>
                  <a:lnTo>
                    <a:pt x="1085045" y="267163"/>
                  </a:lnTo>
                  <a:lnTo>
                    <a:pt x="1096273" y="286612"/>
                  </a:lnTo>
                  <a:lnTo>
                    <a:pt x="1106724" y="306546"/>
                  </a:lnTo>
                  <a:lnTo>
                    <a:pt x="1116375" y="326947"/>
                  </a:lnTo>
                  <a:lnTo>
                    <a:pt x="1125205" y="347791"/>
                  </a:lnTo>
                  <a:lnTo>
                    <a:pt x="1133196" y="369059"/>
                  </a:lnTo>
                  <a:lnTo>
                    <a:pt x="1140323" y="390729"/>
                  </a:lnTo>
                  <a:lnTo>
                    <a:pt x="1146569" y="412782"/>
                  </a:lnTo>
                  <a:lnTo>
                    <a:pt x="1151911" y="435195"/>
                  </a:lnTo>
                  <a:lnTo>
                    <a:pt x="1156328" y="457948"/>
                  </a:lnTo>
                  <a:lnTo>
                    <a:pt x="1159800" y="481021"/>
                  </a:lnTo>
                  <a:lnTo>
                    <a:pt x="1162306" y="504392"/>
                  </a:lnTo>
                  <a:lnTo>
                    <a:pt x="1163825" y="528039"/>
                  </a:lnTo>
                  <a:lnTo>
                    <a:pt x="1164335" y="551944"/>
                  </a:lnTo>
                  <a:lnTo>
                    <a:pt x="1163825" y="575849"/>
                  </a:lnTo>
                  <a:lnTo>
                    <a:pt x="1162306" y="599497"/>
                  </a:lnTo>
                  <a:lnTo>
                    <a:pt x="1159799" y="622867"/>
                  </a:lnTo>
                  <a:lnTo>
                    <a:pt x="1156327" y="645940"/>
                  </a:lnTo>
                  <a:lnTo>
                    <a:pt x="1151910" y="668693"/>
                  </a:lnTo>
                  <a:lnTo>
                    <a:pt x="1146567" y="691106"/>
                  </a:lnTo>
                  <a:lnTo>
                    <a:pt x="1140322" y="713159"/>
                  </a:lnTo>
                  <a:lnTo>
                    <a:pt x="1133193" y="734829"/>
                  </a:lnTo>
                  <a:lnTo>
                    <a:pt x="1125203" y="756097"/>
                  </a:lnTo>
                  <a:lnTo>
                    <a:pt x="1116371" y="776942"/>
                  </a:lnTo>
                  <a:lnTo>
                    <a:pt x="1106719" y="797342"/>
                  </a:lnTo>
                  <a:lnTo>
                    <a:pt x="1096268" y="817276"/>
                  </a:lnTo>
                  <a:lnTo>
                    <a:pt x="1085039" y="836726"/>
                  </a:lnTo>
                  <a:lnTo>
                    <a:pt x="1073052" y="855667"/>
                  </a:lnTo>
                  <a:lnTo>
                    <a:pt x="1060329" y="874081"/>
                  </a:lnTo>
                  <a:lnTo>
                    <a:pt x="1046890" y="891946"/>
                  </a:lnTo>
                  <a:lnTo>
                    <a:pt x="1032756" y="909241"/>
                  </a:lnTo>
                  <a:lnTo>
                    <a:pt x="1017948" y="925946"/>
                  </a:lnTo>
                  <a:lnTo>
                    <a:pt x="1002486" y="942040"/>
                  </a:lnTo>
                  <a:lnTo>
                    <a:pt x="986393" y="957501"/>
                  </a:lnTo>
                  <a:lnTo>
                    <a:pt x="969689" y="972309"/>
                  </a:lnTo>
                  <a:lnTo>
                    <a:pt x="952393" y="986442"/>
                  </a:lnTo>
                  <a:lnTo>
                    <a:pt x="934528" y="999882"/>
                  </a:lnTo>
                  <a:lnTo>
                    <a:pt x="916115" y="1012606"/>
                  </a:lnTo>
                  <a:lnTo>
                    <a:pt x="897173" y="1024592"/>
                  </a:lnTo>
                  <a:lnTo>
                    <a:pt x="877724" y="1035822"/>
                  </a:lnTo>
                  <a:lnTo>
                    <a:pt x="857789" y="1046273"/>
                  </a:lnTo>
                  <a:lnTo>
                    <a:pt x="837389" y="1055923"/>
                  </a:lnTo>
                  <a:lnTo>
                    <a:pt x="816545" y="1064756"/>
                  </a:lnTo>
                  <a:lnTo>
                    <a:pt x="795277" y="1072746"/>
                  </a:lnTo>
                  <a:lnTo>
                    <a:pt x="773606" y="1079875"/>
                  </a:lnTo>
                  <a:lnTo>
                    <a:pt x="751554" y="1086121"/>
                  </a:lnTo>
                  <a:lnTo>
                    <a:pt x="729141" y="1091462"/>
                  </a:lnTo>
                  <a:lnTo>
                    <a:pt x="706387" y="1095881"/>
                  </a:lnTo>
                  <a:lnTo>
                    <a:pt x="683315" y="1099353"/>
                  </a:lnTo>
                  <a:lnTo>
                    <a:pt x="659944" y="1101859"/>
                  </a:lnTo>
                  <a:lnTo>
                    <a:pt x="636297" y="1103377"/>
                  </a:lnTo>
                  <a:lnTo>
                    <a:pt x="612392" y="1103888"/>
                  </a:lnTo>
                </a:path>
              </a:pathLst>
            </a:custGeom>
            <a:noFill/>
            <a:ln w="9525">
              <a:solidFill>
                <a:srgbClr val="A49AFF">
                  <a:alpha val="100000"/>
                </a:srgbClr>
              </a:solidFill>
              <a:prstDash val="solid"/>
            </a:ln>
          </p:spPr>
          <p:txBody>
            <a:bodyPr lIns="0" tIns="0" rIns="0" bIns="0" rtlCol="0" anchor="t">
              <a:noAutofit/>
            </a:bodyPr>
            <a:p>
              <a:pPr algn="l">
                <a:defRPr/>
              </a:pPr>
            </a:p>
          </p:txBody>
        </p:sp>
        <p:sp>
          <p:nvSpPr>
            <p:cNvPr id="9" name="Freeform 9"/>
            <p:cNvSpPr/>
            <p:nvPr>
              <p:custDataLst>
                <p:tags r:id="rId5"/>
              </p:custDataLst>
            </p:nvPr>
          </p:nvSpPr>
          <p:spPr>
            <a:xfrm>
              <a:off x="3186" y="7115195"/>
              <a:ext cx="1042353" cy="859891"/>
            </a:xfrm>
            <a:custGeom>
              <a:avLst/>
              <a:gdLst/>
              <a:ahLst/>
              <a:cxnLst/>
              <a:rect l="l" t="t" r="r" b="b"/>
              <a:pathLst>
                <a:path w="1042353" h="859891">
                  <a:moveTo>
                    <a:pt x="612392" y="859891"/>
                  </a:moveTo>
                  <a:lnTo>
                    <a:pt x="0" y="859891"/>
                  </a:lnTo>
                  <a:moveTo>
                    <a:pt x="0" y="0"/>
                  </a:moveTo>
                  <a:lnTo>
                    <a:pt x="612366" y="0"/>
                  </a:lnTo>
                  <a:lnTo>
                    <a:pt x="636730" y="681"/>
                  </a:lnTo>
                  <a:lnTo>
                    <a:pt x="660742" y="2703"/>
                  </a:lnTo>
                  <a:lnTo>
                    <a:pt x="684366" y="6026"/>
                  </a:lnTo>
                  <a:lnTo>
                    <a:pt x="707563" y="10617"/>
                  </a:lnTo>
                  <a:lnTo>
                    <a:pt x="730300" y="16436"/>
                  </a:lnTo>
                  <a:lnTo>
                    <a:pt x="752538" y="23450"/>
                  </a:lnTo>
                  <a:lnTo>
                    <a:pt x="774241" y="31618"/>
                  </a:lnTo>
                  <a:lnTo>
                    <a:pt x="795373" y="40908"/>
                  </a:lnTo>
                  <a:lnTo>
                    <a:pt x="815896" y="51281"/>
                  </a:lnTo>
                  <a:lnTo>
                    <a:pt x="835775" y="62700"/>
                  </a:lnTo>
                  <a:lnTo>
                    <a:pt x="854973" y="75129"/>
                  </a:lnTo>
                  <a:lnTo>
                    <a:pt x="873453" y="88533"/>
                  </a:lnTo>
                  <a:lnTo>
                    <a:pt x="891179" y="102873"/>
                  </a:lnTo>
                  <a:lnTo>
                    <a:pt x="908114" y="118114"/>
                  </a:lnTo>
                  <a:lnTo>
                    <a:pt x="924220" y="134220"/>
                  </a:lnTo>
                  <a:lnTo>
                    <a:pt x="939464" y="151151"/>
                  </a:lnTo>
                  <a:lnTo>
                    <a:pt x="953807" y="168874"/>
                  </a:lnTo>
                  <a:lnTo>
                    <a:pt x="967211" y="187352"/>
                  </a:lnTo>
                  <a:lnTo>
                    <a:pt x="979643" y="206548"/>
                  </a:lnTo>
                  <a:lnTo>
                    <a:pt x="991064" y="226424"/>
                  </a:lnTo>
                  <a:lnTo>
                    <a:pt x="1001438" y="246945"/>
                  </a:lnTo>
                  <a:lnTo>
                    <a:pt x="1010729" y="268074"/>
                  </a:lnTo>
                  <a:lnTo>
                    <a:pt x="1018900" y="289774"/>
                  </a:lnTo>
                  <a:lnTo>
                    <a:pt x="1025914" y="312009"/>
                  </a:lnTo>
                  <a:lnTo>
                    <a:pt x="1031735" y="334743"/>
                  </a:lnTo>
                  <a:lnTo>
                    <a:pt x="1036325" y="357938"/>
                  </a:lnTo>
                  <a:lnTo>
                    <a:pt x="1039650" y="381559"/>
                  </a:lnTo>
                  <a:lnTo>
                    <a:pt x="1041671" y="405568"/>
                  </a:lnTo>
                  <a:lnTo>
                    <a:pt x="1042353" y="429930"/>
                  </a:lnTo>
                  <a:lnTo>
                    <a:pt x="1041671" y="454293"/>
                  </a:lnTo>
                  <a:lnTo>
                    <a:pt x="1039650" y="478305"/>
                  </a:lnTo>
                  <a:lnTo>
                    <a:pt x="1036325" y="501928"/>
                  </a:lnTo>
                  <a:lnTo>
                    <a:pt x="1031735" y="525126"/>
                  </a:lnTo>
                  <a:lnTo>
                    <a:pt x="1025914" y="547861"/>
                  </a:lnTo>
                  <a:lnTo>
                    <a:pt x="1018900" y="570098"/>
                  </a:lnTo>
                  <a:lnTo>
                    <a:pt x="1010729" y="591801"/>
                  </a:lnTo>
                  <a:lnTo>
                    <a:pt x="1001439" y="612931"/>
                  </a:lnTo>
                  <a:lnTo>
                    <a:pt x="991065" y="633453"/>
                  </a:lnTo>
                  <a:lnTo>
                    <a:pt x="979644" y="653331"/>
                  </a:lnTo>
                  <a:lnTo>
                    <a:pt x="967213" y="672528"/>
                  </a:lnTo>
                  <a:lnTo>
                    <a:pt x="953808" y="691006"/>
                  </a:lnTo>
                  <a:lnTo>
                    <a:pt x="939466" y="708731"/>
                  </a:lnTo>
                  <a:lnTo>
                    <a:pt x="924224" y="725665"/>
                  </a:lnTo>
                  <a:lnTo>
                    <a:pt x="908117" y="741771"/>
                  </a:lnTo>
                  <a:lnTo>
                    <a:pt x="891183" y="757013"/>
                  </a:lnTo>
                  <a:lnTo>
                    <a:pt x="873458" y="771354"/>
                  </a:lnTo>
                  <a:lnTo>
                    <a:pt x="854979" y="784757"/>
                  </a:lnTo>
                  <a:lnTo>
                    <a:pt x="835783" y="797188"/>
                  </a:lnTo>
                  <a:lnTo>
                    <a:pt x="815905" y="808608"/>
                  </a:lnTo>
                  <a:lnTo>
                    <a:pt x="795382" y="818981"/>
                  </a:lnTo>
                  <a:lnTo>
                    <a:pt x="774252" y="828271"/>
                  </a:lnTo>
                  <a:lnTo>
                    <a:pt x="752550" y="836441"/>
                  </a:lnTo>
                  <a:lnTo>
                    <a:pt x="730314" y="843453"/>
                  </a:lnTo>
                  <a:lnTo>
                    <a:pt x="707580" y="849274"/>
                  </a:lnTo>
                  <a:lnTo>
                    <a:pt x="684384" y="853864"/>
                  </a:lnTo>
                  <a:lnTo>
                    <a:pt x="660763" y="857188"/>
                  </a:lnTo>
                  <a:lnTo>
                    <a:pt x="636753" y="859209"/>
                  </a:lnTo>
                  <a:lnTo>
                    <a:pt x="612392" y="859891"/>
                  </a:lnTo>
                </a:path>
              </a:pathLst>
            </a:custGeom>
            <a:noFill/>
            <a:ln w="9525">
              <a:solidFill>
                <a:srgbClr val="A49AFF">
                  <a:alpha val="100000"/>
                </a:srgbClr>
              </a:solidFill>
              <a:prstDash val="solid"/>
            </a:ln>
          </p:spPr>
          <p:txBody>
            <a:bodyPr lIns="0" tIns="0" rIns="0" bIns="0" rtlCol="0" anchor="t">
              <a:noAutofit/>
            </a:bodyPr>
            <a:p>
              <a:pPr algn="l">
                <a:defRPr/>
              </a:pPr>
            </a:p>
          </p:txBody>
        </p:sp>
        <p:sp>
          <p:nvSpPr>
            <p:cNvPr id="10" name="Freeform 10"/>
            <p:cNvSpPr/>
            <p:nvPr>
              <p:custDataLst>
                <p:tags r:id="rId6"/>
              </p:custDataLst>
            </p:nvPr>
          </p:nvSpPr>
          <p:spPr>
            <a:xfrm>
              <a:off x="3186" y="7237152"/>
              <a:ext cx="920370" cy="615969"/>
            </a:xfrm>
            <a:custGeom>
              <a:avLst/>
              <a:gdLst/>
              <a:ahLst/>
              <a:cxnLst/>
              <a:rect l="l" t="t" r="r" b="b"/>
              <a:pathLst>
                <a:path w="920370" h="615969">
                  <a:moveTo>
                    <a:pt x="612391" y="615952"/>
                  </a:moveTo>
                  <a:lnTo>
                    <a:pt x="0" y="615969"/>
                  </a:lnTo>
                  <a:moveTo>
                    <a:pt x="0" y="0"/>
                  </a:moveTo>
                  <a:lnTo>
                    <a:pt x="612391" y="0"/>
                  </a:lnTo>
                  <a:lnTo>
                    <a:pt x="636424" y="929"/>
                  </a:lnTo>
                  <a:lnTo>
                    <a:pt x="659959" y="3668"/>
                  </a:lnTo>
                  <a:lnTo>
                    <a:pt x="682923" y="8149"/>
                  </a:lnTo>
                  <a:lnTo>
                    <a:pt x="705251" y="14303"/>
                  </a:lnTo>
                  <a:lnTo>
                    <a:pt x="726871" y="22061"/>
                  </a:lnTo>
                  <a:lnTo>
                    <a:pt x="747715" y="31353"/>
                  </a:lnTo>
                  <a:lnTo>
                    <a:pt x="767715" y="42112"/>
                  </a:lnTo>
                  <a:lnTo>
                    <a:pt x="786800" y="54267"/>
                  </a:lnTo>
                  <a:lnTo>
                    <a:pt x="804904" y="67749"/>
                  </a:lnTo>
                  <a:lnTo>
                    <a:pt x="821955" y="82490"/>
                  </a:lnTo>
                  <a:lnTo>
                    <a:pt x="837886" y="98421"/>
                  </a:lnTo>
                  <a:lnTo>
                    <a:pt x="852627" y="115473"/>
                  </a:lnTo>
                  <a:lnTo>
                    <a:pt x="866108" y="133576"/>
                  </a:lnTo>
                  <a:lnTo>
                    <a:pt x="878263" y="152661"/>
                  </a:lnTo>
                  <a:lnTo>
                    <a:pt x="889021" y="172661"/>
                  </a:lnTo>
                  <a:lnTo>
                    <a:pt x="898312" y="193504"/>
                  </a:lnTo>
                  <a:lnTo>
                    <a:pt x="906069" y="215123"/>
                  </a:lnTo>
                  <a:lnTo>
                    <a:pt x="912223" y="237449"/>
                  </a:lnTo>
                  <a:lnTo>
                    <a:pt x="916703" y="260412"/>
                  </a:lnTo>
                  <a:lnTo>
                    <a:pt x="919442" y="283942"/>
                  </a:lnTo>
                  <a:lnTo>
                    <a:pt x="920370" y="307973"/>
                  </a:lnTo>
                  <a:lnTo>
                    <a:pt x="919442" y="332006"/>
                  </a:lnTo>
                  <a:lnTo>
                    <a:pt x="916703" y="355541"/>
                  </a:lnTo>
                  <a:lnTo>
                    <a:pt x="912223" y="378506"/>
                  </a:lnTo>
                  <a:lnTo>
                    <a:pt x="906069" y="400835"/>
                  </a:lnTo>
                  <a:lnTo>
                    <a:pt x="898312" y="422456"/>
                  </a:lnTo>
                  <a:lnTo>
                    <a:pt x="889021" y="443302"/>
                  </a:lnTo>
                  <a:lnTo>
                    <a:pt x="878263" y="463303"/>
                  </a:lnTo>
                  <a:lnTo>
                    <a:pt x="866108" y="482389"/>
                  </a:lnTo>
                  <a:lnTo>
                    <a:pt x="852627" y="500494"/>
                  </a:lnTo>
                  <a:lnTo>
                    <a:pt x="837886" y="517546"/>
                  </a:lnTo>
                  <a:lnTo>
                    <a:pt x="821955" y="533477"/>
                  </a:lnTo>
                  <a:lnTo>
                    <a:pt x="804904" y="548219"/>
                  </a:lnTo>
                  <a:lnTo>
                    <a:pt x="786800" y="561701"/>
                  </a:lnTo>
                  <a:lnTo>
                    <a:pt x="767715" y="573856"/>
                  </a:lnTo>
                  <a:lnTo>
                    <a:pt x="747715" y="584613"/>
                  </a:lnTo>
                  <a:lnTo>
                    <a:pt x="726871" y="593904"/>
                  </a:lnTo>
                  <a:lnTo>
                    <a:pt x="705251" y="601660"/>
                  </a:lnTo>
                  <a:lnTo>
                    <a:pt x="682923" y="607812"/>
                  </a:lnTo>
                  <a:lnTo>
                    <a:pt x="659959" y="612291"/>
                  </a:lnTo>
                  <a:lnTo>
                    <a:pt x="636424" y="615027"/>
                  </a:lnTo>
                  <a:lnTo>
                    <a:pt x="612391" y="615952"/>
                  </a:lnTo>
                </a:path>
              </a:pathLst>
            </a:custGeom>
            <a:noFill/>
            <a:ln w="9525">
              <a:solidFill>
                <a:srgbClr val="A49AFF">
                  <a:alpha val="100000"/>
                </a:srgbClr>
              </a:solidFill>
              <a:prstDash val="solid"/>
            </a:ln>
          </p:spPr>
          <p:txBody>
            <a:bodyPr lIns="0" tIns="0" rIns="0" bIns="0" rtlCol="0" anchor="t">
              <a:noAutofit/>
            </a:bodyPr>
            <a:p>
              <a:pPr algn="l">
                <a:defRPr/>
              </a:pPr>
            </a:p>
          </p:txBody>
        </p:sp>
        <p:sp>
          <p:nvSpPr>
            <p:cNvPr id="11" name="Freeform 11"/>
            <p:cNvSpPr/>
            <p:nvPr>
              <p:custDataLst>
                <p:tags r:id="rId7"/>
              </p:custDataLst>
            </p:nvPr>
          </p:nvSpPr>
          <p:spPr>
            <a:xfrm>
              <a:off x="3186" y="7359139"/>
              <a:ext cx="798407" cy="372006"/>
            </a:xfrm>
            <a:custGeom>
              <a:avLst/>
              <a:gdLst/>
              <a:ahLst/>
              <a:cxnLst/>
              <a:rect l="l" t="t" r="r" b="b"/>
              <a:pathLst>
                <a:path w="798407" h="372006">
                  <a:moveTo>
                    <a:pt x="612392" y="372006"/>
                  </a:moveTo>
                  <a:lnTo>
                    <a:pt x="0" y="372006"/>
                  </a:lnTo>
                  <a:moveTo>
                    <a:pt x="0" y="0"/>
                  </a:moveTo>
                  <a:lnTo>
                    <a:pt x="612366" y="0"/>
                  </a:lnTo>
                  <a:lnTo>
                    <a:pt x="635673" y="1452"/>
                  </a:lnTo>
                  <a:lnTo>
                    <a:pt x="658124" y="5690"/>
                  </a:lnTo>
                  <a:lnTo>
                    <a:pt x="679545" y="12540"/>
                  </a:lnTo>
                  <a:lnTo>
                    <a:pt x="699759" y="21825"/>
                  </a:lnTo>
                  <a:lnTo>
                    <a:pt x="718590" y="33369"/>
                  </a:lnTo>
                  <a:lnTo>
                    <a:pt x="735863" y="46997"/>
                  </a:lnTo>
                  <a:lnTo>
                    <a:pt x="751403" y="62534"/>
                  </a:lnTo>
                  <a:lnTo>
                    <a:pt x="765035" y="79802"/>
                  </a:lnTo>
                  <a:lnTo>
                    <a:pt x="776581" y="98629"/>
                  </a:lnTo>
                  <a:lnTo>
                    <a:pt x="785866" y="118837"/>
                  </a:lnTo>
                  <a:lnTo>
                    <a:pt x="792716" y="140250"/>
                  </a:lnTo>
                  <a:lnTo>
                    <a:pt x="796956" y="162693"/>
                  </a:lnTo>
                  <a:lnTo>
                    <a:pt x="798407" y="185991"/>
                  </a:lnTo>
                  <a:lnTo>
                    <a:pt x="796956" y="209293"/>
                  </a:lnTo>
                  <a:lnTo>
                    <a:pt x="792716" y="231739"/>
                  </a:lnTo>
                  <a:lnTo>
                    <a:pt x="785867" y="253156"/>
                  </a:lnTo>
                  <a:lnTo>
                    <a:pt x="776581" y="273367"/>
                  </a:lnTo>
                  <a:lnTo>
                    <a:pt x="765036" y="292196"/>
                  </a:lnTo>
                  <a:lnTo>
                    <a:pt x="751406" y="309466"/>
                  </a:lnTo>
                  <a:lnTo>
                    <a:pt x="735867" y="325005"/>
                  </a:lnTo>
                  <a:lnTo>
                    <a:pt x="718596" y="338635"/>
                  </a:lnTo>
                  <a:lnTo>
                    <a:pt x="699767" y="350181"/>
                  </a:lnTo>
                  <a:lnTo>
                    <a:pt x="679556" y="359466"/>
                  </a:lnTo>
                  <a:lnTo>
                    <a:pt x="658140" y="366316"/>
                  </a:lnTo>
                  <a:lnTo>
                    <a:pt x="635693" y="370555"/>
                  </a:lnTo>
                  <a:lnTo>
                    <a:pt x="612392" y="372006"/>
                  </a:lnTo>
                </a:path>
              </a:pathLst>
            </a:custGeom>
            <a:noFill/>
            <a:ln w="9525">
              <a:solidFill>
                <a:srgbClr val="A49AFF">
                  <a:alpha val="100000"/>
                </a:srgbClr>
              </a:solidFill>
              <a:prstDash val="solid"/>
            </a:ln>
          </p:spPr>
          <p:txBody>
            <a:bodyPr lIns="0" tIns="0" rIns="0" bIns="0" rtlCol="0" anchor="t">
              <a:noAutofit/>
            </a:bodyPr>
            <a:p>
              <a:pPr algn="l">
                <a:defRPr/>
              </a:pPr>
            </a:p>
          </p:txBody>
        </p:sp>
        <p:sp>
          <p:nvSpPr>
            <p:cNvPr id="12" name="Freeform 12"/>
            <p:cNvSpPr/>
            <p:nvPr>
              <p:custDataLst>
                <p:tags r:id="rId8"/>
              </p:custDataLst>
            </p:nvPr>
          </p:nvSpPr>
          <p:spPr>
            <a:xfrm>
              <a:off x="3186" y="7481101"/>
              <a:ext cx="676425" cy="128061"/>
            </a:xfrm>
            <a:custGeom>
              <a:avLst/>
              <a:gdLst/>
              <a:ahLst/>
              <a:cxnLst/>
              <a:rect l="l" t="t" r="r" b="b"/>
              <a:pathLst>
                <a:path w="676425" h="128061">
                  <a:moveTo>
                    <a:pt x="676425" y="64026"/>
                  </a:moveTo>
                  <a:lnTo>
                    <a:pt x="671391" y="88954"/>
                  </a:lnTo>
                  <a:lnTo>
                    <a:pt x="657665" y="109308"/>
                  </a:lnTo>
                  <a:lnTo>
                    <a:pt x="637311" y="123030"/>
                  </a:lnTo>
                  <a:lnTo>
                    <a:pt x="612391" y="128061"/>
                  </a:lnTo>
                  <a:lnTo>
                    <a:pt x="0" y="128061"/>
                  </a:lnTo>
                  <a:moveTo>
                    <a:pt x="0" y="0"/>
                  </a:moveTo>
                  <a:lnTo>
                    <a:pt x="612391" y="17"/>
                  </a:lnTo>
                  <a:lnTo>
                    <a:pt x="637311" y="5038"/>
                  </a:lnTo>
                  <a:lnTo>
                    <a:pt x="657665" y="18758"/>
                  </a:lnTo>
                  <a:lnTo>
                    <a:pt x="671391" y="39110"/>
                  </a:lnTo>
                  <a:lnTo>
                    <a:pt x="676425" y="64026"/>
                  </a:lnTo>
                </a:path>
              </a:pathLst>
            </a:custGeom>
            <a:noFill/>
            <a:ln w="9525">
              <a:solidFill>
                <a:srgbClr val="A49AFF">
                  <a:alpha val="100000"/>
                </a:srgbClr>
              </a:solidFill>
              <a:prstDash val="solid"/>
            </a:ln>
          </p:spPr>
          <p:txBody>
            <a:bodyPr lIns="0" tIns="0" rIns="0" bIns="0" rtlCol="0" anchor="t">
              <a:noAutofit/>
            </a:bodyPr>
            <a:p>
              <a:pPr algn="l">
                <a:defRPr/>
              </a:pPr>
            </a:p>
          </p:txBody>
        </p:sp>
      </p:grpSp>
      <p:pic>
        <p:nvPicPr>
          <p:cNvPr id="13" name="Picture 17"/>
          <p:cNvPicPr>
            <a:picLocks noChangeAspect="1"/>
          </p:cNvPicPr>
          <p:nvPr>
            <p:custDataLst>
              <p:tags r:id="rId9"/>
            </p:custDataLst>
          </p:nvPr>
        </p:nvPicPr>
        <p:blipFill>
          <a:blip r:embed="rId10"/>
          <a:srcRect/>
          <a:stretch>
            <a:fillRect/>
          </a:stretch>
        </p:blipFill>
        <p:spPr>
          <a:xfrm>
            <a:off x="8426715" y="0"/>
            <a:ext cx="4769074" cy="5120748"/>
          </a:xfrm>
          <a:prstGeom prst="rect">
            <a:avLst/>
          </a:prstGeom>
          <a:ln w="9525">
            <a:noFill/>
            <a:prstDash val="solid"/>
          </a:ln>
        </p:spPr>
      </p:pic>
      <p:sp>
        <p:nvSpPr>
          <p:cNvPr id="14" name="AutoShape 3"/>
          <p:cNvSpPr/>
          <p:nvPr>
            <p:custDataLst>
              <p:tags r:id="rId11"/>
            </p:custDataLst>
          </p:nvPr>
        </p:nvSpPr>
        <p:spPr>
          <a:xfrm>
            <a:off x="1350060" y="8309066"/>
            <a:ext cx="4102981" cy="360548"/>
          </a:xfrm>
          <a:prstGeom prst="rect">
            <a:avLst/>
          </a:prstGeom>
          <a:gradFill>
            <a:gsLst>
              <a:gs pos="0">
                <a:srgbClr val="FFFFFF">
                  <a:alpha val="100000"/>
                </a:srgbClr>
              </a:gs>
              <a:gs pos="100000">
                <a:srgbClr val="A49AFF">
                  <a:alpha val="100000"/>
                </a:srgbClr>
              </a:gs>
            </a:gsLst>
            <a:lin ang="10800000"/>
          </a:gradFill>
          <a:ln w="9525">
            <a:noFill/>
            <a:prstDash val="solid"/>
          </a:ln>
        </p:spPr>
        <p:txBody>
          <a:bodyPr lIns="181341" tIns="90670" rIns="181341" bIns="90670" rtlCol="0" anchor="ctr">
            <a:noAutofit/>
          </a:bodyPr>
          <a:p>
            <a:pPr algn="ctr">
              <a:defRPr/>
            </a:pPr>
            <a:endParaRPr sz="11425"/>
          </a:p>
        </p:txBody>
      </p:sp>
      <p:sp>
        <p:nvSpPr>
          <p:cNvPr id="16" name="AutoShape 2"/>
          <p:cNvSpPr/>
          <p:nvPr>
            <p:custDataLst>
              <p:tags r:id="rId12"/>
            </p:custDataLst>
          </p:nvPr>
        </p:nvSpPr>
        <p:spPr>
          <a:xfrm>
            <a:off x="9897286" y="12194940"/>
            <a:ext cx="1958030" cy="4913024"/>
          </a:xfrm>
          <a:prstGeom prst="rect">
            <a:avLst/>
          </a:prstGeom>
          <a:noFill/>
          <a:ln w="9525">
            <a:noFill/>
            <a:prstDash val="solid"/>
          </a:ln>
        </p:spPr>
        <p:txBody>
          <a:bodyPr lIns="181341" tIns="90670" rIns="181341" bIns="90670" rtlCol="0" anchor="ctr">
            <a:noAutofit/>
          </a:bodyPr>
          <a:p>
            <a:pPr indent="0" algn="r">
              <a:lnSpc>
                <a:spcPct val="100000"/>
              </a:lnSpc>
              <a:defRPr/>
            </a:pPr>
            <a:r>
              <a:rPr lang="en-US" sz="30700" b="1" i="0" u="none" strike="noStrike" spc="81">
                <a:solidFill>
                  <a:srgbClr val="EEEFFF"/>
                </a:solidFill>
                <a:latin typeface="Arial" panose="020B0604020202020204"/>
              </a:rPr>
              <a:t>1</a:t>
            </a:r>
            <a:endParaRPr lang="en-US" sz="2095"/>
          </a:p>
        </p:txBody>
      </p:sp>
      <p:sp>
        <p:nvSpPr>
          <p:cNvPr id="18" name="AutoShape 14"/>
          <p:cNvSpPr/>
          <p:nvPr>
            <p:custDataLst>
              <p:tags r:id="rId13"/>
            </p:custDataLst>
          </p:nvPr>
        </p:nvSpPr>
        <p:spPr>
          <a:xfrm>
            <a:off x="9167572" y="14364837"/>
            <a:ext cx="2913408" cy="747098"/>
          </a:xfrm>
          <a:prstGeom prst="rect">
            <a:avLst/>
          </a:prstGeom>
          <a:noFill/>
          <a:ln w="9525">
            <a:noFill/>
            <a:prstDash val="solid"/>
          </a:ln>
        </p:spPr>
        <p:txBody>
          <a:bodyPr lIns="181341" tIns="90670" rIns="181341" bIns="90670" rtlCol="0" anchor="t">
            <a:noAutofit/>
          </a:bodyPr>
          <a:p>
            <a:pPr indent="0" algn="r">
              <a:lnSpc>
                <a:spcPct val="100000"/>
              </a:lnSpc>
              <a:defRPr/>
            </a:pPr>
            <a:endParaRPr lang="en-US" sz="3715" b="1" i="0" u="none" strike="noStrike" spc="81">
              <a:solidFill>
                <a:srgbClr val="262626"/>
              </a:solidFill>
              <a:latin typeface="Times New Roman" panose="02020603050405020304" charset="0"/>
              <a:ea typeface="Times New Roman" panose="02020603050405020304" charset="0"/>
            </a:endParaRPr>
          </a:p>
        </p:txBody>
      </p:sp>
      <p:sp>
        <p:nvSpPr>
          <p:cNvPr id="19" name="AutoShape 15"/>
          <p:cNvSpPr/>
          <p:nvPr>
            <p:custDataLst>
              <p:tags r:id="rId14"/>
            </p:custDataLst>
          </p:nvPr>
        </p:nvSpPr>
        <p:spPr>
          <a:xfrm>
            <a:off x="7736909" y="14803902"/>
            <a:ext cx="4344069" cy="556662"/>
          </a:xfrm>
          <a:prstGeom prst="rect">
            <a:avLst/>
          </a:prstGeom>
          <a:noFill/>
          <a:ln w="9525">
            <a:noFill/>
            <a:prstDash val="solid"/>
          </a:ln>
        </p:spPr>
        <p:txBody>
          <a:bodyPr lIns="181341" tIns="90670" rIns="181341" bIns="90670" rtlCol="0" anchor="t">
            <a:noAutofit/>
          </a:bodyPr>
          <a:p>
            <a:pPr indent="0" algn="r">
              <a:lnSpc>
                <a:spcPct val="100000"/>
              </a:lnSpc>
              <a:defRPr/>
            </a:pPr>
            <a:r>
              <a:rPr lang="en-US" sz="3200" b="1" i="0" u="none" strike="noStrike" spc="81">
                <a:solidFill>
                  <a:srgbClr val="6559ED"/>
                </a:solidFill>
                <a:latin typeface="Times New Roman" panose="02020603050405020304" charset="0"/>
                <a:ea typeface="Times New Roman" panose="02020603050405020304" charset="0"/>
              </a:rPr>
              <a:t>CHAPTER ONE</a:t>
            </a:r>
            <a:endParaRPr lang="en-US" sz="3200" b="1" i="0" u="none" strike="noStrike" spc="81">
              <a:solidFill>
                <a:srgbClr val="6559ED"/>
              </a:solidFill>
              <a:latin typeface="Times New Roman" panose="02020603050405020304" charset="0"/>
              <a:ea typeface="Times New Roman" panose="02020603050405020304" charset="0"/>
            </a:endParaRPr>
          </a:p>
        </p:txBody>
      </p:sp>
      <p:sp>
        <p:nvSpPr>
          <p:cNvPr id="48" name="文本框 47"/>
          <p:cNvSpPr txBox="1"/>
          <p:nvPr>
            <p:custDataLst>
              <p:tags r:id="rId15"/>
            </p:custDataLst>
          </p:nvPr>
        </p:nvSpPr>
        <p:spPr>
          <a:xfrm>
            <a:off x="2693035" y="17968595"/>
            <a:ext cx="2182495" cy="3365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8790" tIns="8790" rIns="8790" bIns="8790" numCol="1" spcCol="38100" rtlCol="0" anchor="ctr" forceAA="0">
            <a:noAutofit/>
          </a:bodyPr>
          <a:p>
            <a:pPr marL="0" marR="0" indent="0" algn="l" defTabSz="3352800" rtl="0" fontAlgn="auto" latinLnBrk="0" hangingPunct="0">
              <a:lnSpc>
                <a:spcPct val="90000"/>
              </a:lnSpc>
              <a:spcBef>
                <a:spcPts val="6100"/>
              </a:spcBef>
              <a:spcAft>
                <a:spcPts val="0"/>
              </a:spcAft>
              <a:buClrTx/>
              <a:buSzTx/>
              <a:buFontTx/>
              <a:buNone/>
            </a:pPr>
            <a:r>
              <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rPr>
              <a:t>https://echotik.ai</a:t>
            </a:r>
            <a:endPar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endParaRPr>
          </a:p>
        </p:txBody>
      </p:sp>
      <p:sp>
        <p:nvSpPr>
          <p:cNvPr id="174" name="Freeform 8"/>
          <p:cNvSpPr/>
          <p:nvPr>
            <p:custDataLst>
              <p:tags r:id="rId16"/>
            </p:custDataLst>
          </p:nvPr>
        </p:nvSpPr>
        <p:spPr>
          <a:xfrm>
            <a:off x="941705" y="17797145"/>
            <a:ext cx="1655445" cy="672465"/>
          </a:xfrm>
          <a:prstGeom prst="rect">
            <a:avLst/>
          </a:prstGeom>
          <a:blipFill>
            <a:blip r:embed="rId17"/>
            <a:stretch>
              <a:fillRect/>
            </a:stretch>
          </a:blipFill>
          <a:ln w="12700">
            <a:miter lim="400000"/>
          </a:ln>
        </p:spPr>
        <p:txBody>
          <a:bodyPr lIns="0" tIns="0" rIns="0" bIns="0"/>
          <a:p>
            <a:pPr defTabSz="1219200">
              <a:lnSpc>
                <a:spcPct val="100000"/>
              </a:lnSpc>
              <a:spcBef>
                <a:spcPts val="0"/>
              </a:spcBef>
              <a:defRPr sz="2400">
                <a:latin typeface="Calibri" panose="020F0502020204030204"/>
                <a:ea typeface="Calibri" panose="020F0502020204030204"/>
                <a:cs typeface="Calibri" panose="020F0502020204030204"/>
                <a:sym typeface="Calibri" panose="020F0502020204030204"/>
              </a:defRPr>
            </a:pPr>
            <a:endParaRPr>
              <a:latin typeface="Arial Rounded MT Bold" panose="020F0704030504030204" charset="0"/>
              <a:ea typeface="Arial Rounded MT Bold" panose="020F0704030504030204" charset="0"/>
              <a:cs typeface="Arial Rounded MT Bold" panose="020F0704030504030204" charset="0"/>
              <a:sym typeface="Arial Rounded MT Bold" panose="020F0704030504030204" charset="0"/>
            </a:endParaRP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0" name="二维柱形图"/>
          <p:cNvGraphicFramePr/>
          <p:nvPr/>
        </p:nvGraphicFramePr>
        <p:xfrm>
          <a:off x="1786147" y="5119527"/>
          <a:ext cx="9902171" cy="5173989"/>
        </p:xfrm>
        <a:graphic>
          <a:graphicData uri="http://schemas.openxmlformats.org/drawingml/2006/chart">
            <c:chart xmlns:c="http://schemas.openxmlformats.org/drawingml/2006/chart" xmlns:r="http://schemas.openxmlformats.org/officeDocument/2006/relationships" r:id="rId1"/>
          </a:graphicData>
        </a:graphic>
      </p:graphicFrame>
      <p:sp>
        <p:nvSpPr>
          <p:cNvPr id="741" name="矩形"/>
          <p:cNvSpPr/>
          <p:nvPr/>
        </p:nvSpPr>
        <p:spPr>
          <a:xfrm>
            <a:off x="1277767" y="4139353"/>
            <a:ext cx="10779466" cy="6295760"/>
          </a:xfrm>
          <a:prstGeom prst="rect">
            <a:avLst/>
          </a:prstGeom>
          <a:ln>
            <a:solidFill>
              <a:srgbClr val="000000"/>
            </a:solidFill>
            <a:miter lim="400000"/>
          </a:ln>
        </p:spPr>
        <p:txBody>
          <a:bodyPr lIns="8790" tIns="8790" rIns="8790" bIns="8790" anchor="ct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742" name="越南市场美妆个护二级品类GMV分布"/>
          <p:cNvSpPr txBox="1"/>
          <p:nvPr/>
        </p:nvSpPr>
        <p:spPr>
          <a:xfrm>
            <a:off x="3499295" y="4179260"/>
            <a:ext cx="6497955" cy="755015"/>
          </a:xfrm>
          <a:prstGeom prst="rect">
            <a:avLst/>
          </a:prstGeom>
          <a:ln w="12700">
            <a:miter lim="400000"/>
          </a:ln>
        </p:spPr>
        <p:txBody>
          <a:bodyPr wrap="none" lIns="8790" tIns="8790" rIns="8790" bIns="8790" anchor="ctr">
            <a:spAutoFit/>
          </a:bodyPr>
          <a:lstStyle>
            <a:lvl1pPr algn="ctr">
              <a:lnSpc>
                <a:spcPct val="100000"/>
              </a:lnSpc>
              <a:spcBef>
                <a:spcPts val="0"/>
              </a:spcBef>
              <a:defRPr sz="2800">
                <a:latin typeface="Source Han Sans CN Bold Bold"/>
                <a:ea typeface="Source Han Sans CN Bold Bold"/>
                <a:cs typeface="Source Han Sans CN Bold Bold"/>
                <a:sym typeface="Source Han Sans CN Bold Bold"/>
              </a:defRPr>
            </a:lvl1pPr>
          </a:lstStyle>
          <a:p>
            <a:pPr algn="ctr"/>
            <a:r>
              <a:rPr sz="2400">
                <a:latin typeface="Times New Roman" panose="02020603050405020304" charset="0"/>
                <a:ea typeface="Times New Roman" panose="02020603050405020304" charset="0"/>
                <a:cs typeface="Times New Roman" panose="02020603050405020304" charset="0"/>
              </a:rPr>
              <a:t>The GMV distribution of the second-level category </a:t>
            </a:r>
            <a:endParaRPr sz="2400">
              <a:latin typeface="Times New Roman" panose="02020603050405020304" charset="0"/>
              <a:ea typeface="Times New Roman" panose="02020603050405020304" charset="0"/>
              <a:cs typeface="Times New Roman" panose="02020603050405020304" charset="0"/>
            </a:endParaRPr>
          </a:p>
          <a:p>
            <a:pPr algn="ctr"/>
            <a:r>
              <a:rPr sz="2400">
                <a:latin typeface="Times New Roman" panose="02020603050405020304" charset="0"/>
                <a:ea typeface="Times New Roman" panose="02020603050405020304" charset="0"/>
                <a:cs typeface="Times New Roman" panose="02020603050405020304" charset="0"/>
              </a:rPr>
              <a:t>of Beauty &amp; Personal Care in the Vietnamese market</a:t>
            </a:r>
            <a:endParaRPr sz="2400">
              <a:latin typeface="Times New Roman" panose="02020603050405020304" charset="0"/>
              <a:ea typeface="Times New Roman" panose="02020603050405020304" charset="0"/>
              <a:cs typeface="Times New Roman" panose="02020603050405020304" charset="0"/>
            </a:endParaRPr>
          </a:p>
        </p:txBody>
      </p:sp>
      <p:sp>
        <p:nvSpPr>
          <p:cNvPr id="743" name="矩形"/>
          <p:cNvSpPr/>
          <p:nvPr/>
        </p:nvSpPr>
        <p:spPr>
          <a:xfrm>
            <a:off x="1277767" y="10839222"/>
            <a:ext cx="10779466" cy="6295760"/>
          </a:xfrm>
          <a:prstGeom prst="rect">
            <a:avLst/>
          </a:prstGeom>
          <a:ln>
            <a:solidFill>
              <a:srgbClr val="000000"/>
            </a:solidFill>
            <a:miter lim="400000"/>
          </a:ln>
        </p:spPr>
        <p:txBody>
          <a:bodyPr lIns="8790" tIns="8790" rIns="8790" bIns="8790" anchor="ct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744" name="越南消费者最偏好护肤品，关注皮肤问题与护肤"/>
          <p:cNvSpPr txBox="1"/>
          <p:nvPr/>
        </p:nvSpPr>
        <p:spPr>
          <a:xfrm>
            <a:off x="1273175" y="690245"/>
            <a:ext cx="11460480" cy="1001395"/>
          </a:xfrm>
          <a:prstGeom prst="rect">
            <a:avLst/>
          </a:prstGeom>
          <a:ln w="12700">
            <a:miter lim="400000"/>
          </a:ln>
        </p:spPr>
        <p:txBody>
          <a:bodyPr wrap="square" lIns="8790" tIns="8790" rIns="8790" bIns="8790">
            <a:spAutoFit/>
          </a:bodyPr>
          <a:lstStyle>
            <a:lvl1pPr>
              <a:lnSpc>
                <a:spcPct val="100000"/>
              </a:lnSpc>
              <a:spcBef>
                <a:spcPts val="0"/>
              </a:spcBef>
              <a:defRPr sz="3200">
                <a:latin typeface="Source Han Sans CN Bold Bold"/>
                <a:ea typeface="Source Han Sans CN Bold Bold"/>
                <a:cs typeface="Source Han Sans CN Bold Bold"/>
                <a:sym typeface="Source Han Sans CN Bold Bold"/>
              </a:defRPr>
            </a:lvl1pPr>
          </a:lstStyle>
          <a:p>
            <a:pPr algn="l"/>
            <a:r>
              <a:rPr b="1">
                <a:solidFill>
                  <a:srgbClr val="625AE3"/>
                </a:solidFill>
                <a:latin typeface="Times New Roman" panose="02020603050405020304" charset="0"/>
                <a:ea typeface="Times New Roman" panose="02020603050405020304" charset="0"/>
              </a:rPr>
              <a:t>Vietnamese consumers have the greatest preference for skin care products</a:t>
            </a:r>
            <a:r>
              <a:rPr lang="en-US" b="1">
                <a:solidFill>
                  <a:srgbClr val="625AE3"/>
                </a:solidFill>
                <a:latin typeface="Times New Roman" panose="02020603050405020304" charset="0"/>
                <a:ea typeface="Times New Roman" panose="02020603050405020304" charset="0"/>
              </a:rPr>
              <a:t> </a:t>
            </a:r>
            <a:r>
              <a:rPr b="1">
                <a:solidFill>
                  <a:srgbClr val="625AE3"/>
                </a:solidFill>
                <a:latin typeface="Times New Roman" panose="02020603050405020304" charset="0"/>
                <a:ea typeface="Times New Roman" panose="02020603050405020304" charset="0"/>
              </a:rPr>
              <a:t>and pay attention to skin problems and skin care.</a:t>
            </a:r>
            <a:endParaRPr b="1">
              <a:solidFill>
                <a:srgbClr val="625AE3"/>
              </a:solidFill>
              <a:latin typeface="Times New Roman" panose="02020603050405020304" charset="0"/>
              <a:ea typeface="Times New Roman" panose="02020603050405020304" charset="0"/>
            </a:endParaRPr>
          </a:p>
        </p:txBody>
      </p:sp>
      <p:sp>
        <p:nvSpPr>
          <p:cNvPr id="745" name="在美妆个护二级品类中，泰国消费者关注度较分散，最偏好护肤品，GMV占比约34%，其次是化妆和香水，GMV占比约21.0%；…"/>
          <p:cNvSpPr txBox="1"/>
          <p:nvPr/>
        </p:nvSpPr>
        <p:spPr>
          <a:xfrm>
            <a:off x="1277620" y="1692910"/>
            <a:ext cx="11170920" cy="2042160"/>
          </a:xfrm>
          <a:prstGeom prst="rect">
            <a:avLst/>
          </a:prstGeom>
          <a:ln w="12700">
            <a:miter lim="400000"/>
          </a:ln>
        </p:spPr>
        <p:txBody>
          <a:bodyPr lIns="8790" tIns="8790" rIns="8790" bIns="8790">
            <a:noAutofit/>
          </a:bodyPr>
          <a:lstStyle/>
          <a:p>
            <a:pPr>
              <a:lnSpc>
                <a:spcPct val="11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Among the second-level categories of Beauty &amp; Personal Care, the attention of Thai consumers is relatively scattered. They have the greatest preference for skin care products, with a GMV share of approximately 34%, followed by makeup and perfume, with a GMV share of approximately 21.0%;</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1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200">
                <a:latin typeface="Times New Roman" panose="02020603050405020304" charset="0"/>
                <a:ea typeface="Times New Roman" panose="02020603050405020304" charset="0"/>
                <a:cs typeface="Times New Roman" panose="02020603050405020304" charset="0"/>
                <a:sym typeface="Times New Roman" panose="02020603050405020304" charset="0"/>
              </a:rPr>
              <a:t>For skin care products, Indonesian consumers pay the most attention to the effects of sun protection and moisturizing. In addition, they are more concerned about skin problems such as acne.。</a:t>
            </a:r>
            <a:endParaRPr sz="2200">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746" name="矩形"/>
          <p:cNvSpPr/>
          <p:nvPr/>
        </p:nvSpPr>
        <p:spPr>
          <a:xfrm>
            <a:off x="1680152" y="12219873"/>
            <a:ext cx="4907521" cy="4142445"/>
          </a:xfrm>
          <a:prstGeom prst="rect">
            <a:avLst/>
          </a:prstGeom>
          <a:ln w="25400">
            <a:solidFill>
              <a:srgbClr val="6559E9"/>
            </a:solidFill>
            <a:miter lim="400000"/>
          </a:ln>
        </p:spPr>
        <p:txBody>
          <a:bodyPr lIns="8790" tIns="8790" rIns="8790" bIns="8790" anchor="ct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747" name="护肤品"/>
          <p:cNvSpPr/>
          <p:nvPr/>
        </p:nvSpPr>
        <p:spPr>
          <a:xfrm>
            <a:off x="2734650" y="11884727"/>
            <a:ext cx="2950979" cy="714126"/>
          </a:xfrm>
          <a:prstGeom prst="rect">
            <a:avLst/>
          </a:prstGeom>
          <a:solidFill>
            <a:srgbClr val="6559E9"/>
          </a:solidFill>
          <a:ln w="12700">
            <a:miter lim="400000"/>
          </a:ln>
        </p:spPr>
        <p:txBody>
          <a:bodyPr lIns="0" tIns="0" rIns="0" bIns="0" anchor="b" anchorCtr="0"/>
          <a:lstStyle>
            <a:lvl1pPr algn="ctr" defTabSz="1134745">
              <a:lnSpc>
                <a:spcPct val="60000"/>
              </a:lnSpc>
              <a:spcBef>
                <a:spcPts val="0"/>
              </a:spcBef>
              <a:defRPr sz="24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Skincare</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750" name="矩形"/>
          <p:cNvSpPr/>
          <p:nvPr/>
        </p:nvSpPr>
        <p:spPr>
          <a:xfrm>
            <a:off x="6886792" y="12219873"/>
            <a:ext cx="4907522" cy="4142445"/>
          </a:xfrm>
          <a:prstGeom prst="rect">
            <a:avLst/>
          </a:prstGeom>
          <a:ln w="25400">
            <a:solidFill>
              <a:srgbClr val="6559E9"/>
            </a:solidFill>
            <a:miter lim="400000"/>
          </a:ln>
        </p:spPr>
        <p:txBody>
          <a:bodyPr lIns="8790" tIns="8790" rIns="8790" bIns="8790" anchor="ct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751" name="化妆和香水"/>
          <p:cNvSpPr/>
          <p:nvPr/>
        </p:nvSpPr>
        <p:spPr>
          <a:xfrm>
            <a:off x="7865063" y="11884727"/>
            <a:ext cx="2950979" cy="714126"/>
          </a:xfrm>
          <a:prstGeom prst="rect">
            <a:avLst/>
          </a:prstGeom>
          <a:solidFill>
            <a:srgbClr val="6559E9"/>
          </a:solidFill>
          <a:ln w="12700">
            <a:miter lim="400000"/>
          </a:ln>
        </p:spPr>
        <p:txBody>
          <a:bodyPr lIns="0" tIns="0" rIns="0" bIns="0" anchor="b" anchorCtr="0"/>
          <a:lstStyle>
            <a:lvl1pPr algn="ctr" defTabSz="1134745">
              <a:lnSpc>
                <a:spcPct val="60000"/>
              </a:lnSpc>
              <a:spcBef>
                <a:spcPts val="0"/>
              </a:spcBef>
              <a:defRPr sz="24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Makeup &amp; Perfume</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48" name="文本框 47"/>
          <p:cNvSpPr txBox="1"/>
          <p:nvPr>
            <p:custDataLst>
              <p:tags r:id="rId2"/>
            </p:custDataLst>
          </p:nvPr>
        </p:nvSpPr>
        <p:spPr>
          <a:xfrm>
            <a:off x="2693035" y="17968595"/>
            <a:ext cx="2182495" cy="3365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8790" tIns="8790" rIns="8790" bIns="8790" numCol="1" spcCol="38100" rtlCol="0" anchor="ctr" forceAA="0">
            <a:noAutofit/>
          </a:bodyPr>
          <a:p>
            <a:pPr marL="0" marR="0" indent="0" algn="l" defTabSz="3352800" rtl="0" fontAlgn="auto" latinLnBrk="0" hangingPunct="0">
              <a:lnSpc>
                <a:spcPct val="90000"/>
              </a:lnSpc>
              <a:spcBef>
                <a:spcPts val="6100"/>
              </a:spcBef>
              <a:spcAft>
                <a:spcPts val="0"/>
              </a:spcAft>
              <a:buClrTx/>
              <a:buSzTx/>
              <a:buFontTx/>
              <a:buNone/>
            </a:pPr>
            <a:r>
              <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rPr>
              <a:t>https://echotik.ai</a:t>
            </a:r>
            <a:endPar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endParaRPr>
          </a:p>
        </p:txBody>
      </p:sp>
      <p:sp>
        <p:nvSpPr>
          <p:cNvPr id="174" name="Freeform 8"/>
          <p:cNvSpPr/>
          <p:nvPr>
            <p:custDataLst>
              <p:tags r:id="rId3"/>
            </p:custDataLst>
          </p:nvPr>
        </p:nvSpPr>
        <p:spPr>
          <a:xfrm>
            <a:off x="941705" y="17797145"/>
            <a:ext cx="1655445" cy="672465"/>
          </a:xfrm>
          <a:prstGeom prst="rect">
            <a:avLst/>
          </a:prstGeom>
          <a:blipFill>
            <a:blip r:embed="rId4"/>
            <a:stretch>
              <a:fillRect/>
            </a:stretch>
          </a:blipFill>
          <a:ln w="12700">
            <a:miter lim="400000"/>
          </a:ln>
        </p:spPr>
        <p:txBody>
          <a:bodyPr lIns="0" tIns="0" rIns="0" bIns="0"/>
          <a:p>
            <a:pPr defTabSz="1219200">
              <a:lnSpc>
                <a:spcPct val="100000"/>
              </a:lnSpc>
              <a:spcBef>
                <a:spcPts val="0"/>
              </a:spcBef>
              <a:defRPr sz="2400">
                <a:latin typeface="Calibri" panose="020F0502020204030204"/>
                <a:ea typeface="Calibri" panose="020F0502020204030204"/>
                <a:cs typeface="Calibri" panose="020F0502020204030204"/>
                <a:sym typeface="Calibri" panose="020F0502020204030204"/>
              </a:defRPr>
            </a:pPr>
            <a:endParaRPr>
              <a:latin typeface="Arial Rounded MT Bold" panose="020F0704030504030204" charset="0"/>
              <a:ea typeface="Arial Rounded MT Bold" panose="020F0704030504030204" charset="0"/>
              <a:cs typeface="Arial Rounded MT Bold" panose="020F0704030504030204" charset="0"/>
              <a:sym typeface="Arial Rounded MT Bold" panose="020F0704030504030204" charset="0"/>
            </a:endParaRPr>
          </a:p>
        </p:txBody>
      </p:sp>
      <p:pic>
        <p:nvPicPr>
          <p:cNvPr id="2" name="图片 1"/>
          <p:cNvPicPr>
            <a:picLocks noChangeAspect="1"/>
          </p:cNvPicPr>
          <p:nvPr>
            <p:custDataLst>
              <p:tags r:id="rId5"/>
            </p:custDataLst>
          </p:nvPr>
        </p:nvPicPr>
        <p:blipFill>
          <a:blip r:embed="rId6"/>
          <a:srcRect l="-2961" t="3583" r="2961"/>
          <a:stretch>
            <a:fillRect/>
          </a:stretch>
        </p:blipFill>
        <p:spPr>
          <a:xfrm>
            <a:off x="2033270" y="13073380"/>
            <a:ext cx="4303395" cy="2665095"/>
          </a:xfrm>
          <a:prstGeom prst="rect">
            <a:avLst/>
          </a:prstGeom>
        </p:spPr>
      </p:pic>
      <p:pic>
        <p:nvPicPr>
          <p:cNvPr id="3" name="图片 2"/>
          <p:cNvPicPr>
            <a:picLocks noChangeAspect="1"/>
          </p:cNvPicPr>
          <p:nvPr>
            <p:custDataLst>
              <p:tags r:id="rId7"/>
            </p:custDataLst>
          </p:nvPr>
        </p:nvPicPr>
        <p:blipFill>
          <a:blip r:embed="rId8"/>
          <a:stretch>
            <a:fillRect/>
          </a:stretch>
        </p:blipFill>
        <p:spPr>
          <a:xfrm>
            <a:off x="7206615" y="13073380"/>
            <a:ext cx="4267835" cy="2772410"/>
          </a:xfrm>
          <a:prstGeom prst="rect">
            <a:avLst/>
          </a:prstGeom>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53" name="表格 2"/>
          <p:cNvGraphicFramePr/>
          <p:nvPr/>
        </p:nvGraphicFramePr>
        <p:xfrm>
          <a:off x="1888320" y="6889386"/>
          <a:ext cx="9558355" cy="10405352"/>
        </p:xfrm>
        <a:graphic>
          <a:graphicData uri="http://schemas.openxmlformats.org/drawingml/2006/table">
            <a:tbl>
              <a:tblPr>
                <a:tableStyleId>{4C3C2611-4C71-4FC5-86AE-919BDF0F9419}</a:tableStyleId>
              </a:tblPr>
              <a:tblGrid>
                <a:gridCol w="2032000"/>
                <a:gridCol w="1505271"/>
                <a:gridCol w="1505271"/>
                <a:gridCol w="1505271"/>
                <a:gridCol w="1505271"/>
                <a:gridCol w="1505271"/>
              </a:tblGrid>
              <a:tr h="1223032">
                <a:tc>
                  <a:txBody>
                    <a:bodyPr/>
                    <a:lstStyle/>
                    <a:p>
                      <a:pPr algn="ctr" defTabSz="914400">
                        <a:lnSpc>
                          <a:spcPct val="80000"/>
                        </a:lnSpc>
                        <a:defRPr sz="1800"/>
                      </a:pPr>
                      <a:r>
                        <a:rPr lang="en-US"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rPr>
                        <a:t>Name</a:t>
                      </a:r>
                      <a:endParaRPr lang="en-US"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50800">
                      <a:solidFill>
                        <a:srgbClr val="6559E9"/>
                      </a:solidFill>
                      <a:miter lim="400000"/>
                    </a:lnT>
                    <a:lnB w="12700">
                      <a:solidFill>
                        <a:srgbClr val="6559E9">
                          <a:alpha val="50000"/>
                        </a:srgbClr>
                      </a:solidFill>
                      <a:miter lim="400000"/>
                    </a:lnB>
                    <a:solidFill>
                      <a:srgbClr val="6559EA">
                        <a:alpha val="30000"/>
                      </a:srgbClr>
                    </a:solidFill>
                  </a:tcPr>
                </a:tc>
                <a:tc>
                  <a:txBody>
                    <a:bodyPr/>
                    <a:lstStyle/>
                    <a:p>
                      <a:pPr algn="ctr" defTabSz="914400">
                        <a:lnSpc>
                          <a:spcPct val="80000"/>
                        </a:lnSpc>
                        <a:defRPr sz="1800"/>
                      </a:pPr>
                      <a:r>
                        <a:rPr lang="en-US"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Category</a:t>
                      </a:r>
                      <a:endParaRPr lang="en-US"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50800">
                      <a:solidFill>
                        <a:srgbClr val="6559E9"/>
                      </a:solidFill>
                      <a:miter lim="400000"/>
                    </a:lnT>
                    <a:lnB w="12700">
                      <a:solidFill>
                        <a:srgbClr val="6559E9">
                          <a:alpha val="50000"/>
                        </a:srgbClr>
                      </a:solidFill>
                      <a:miter lim="400000"/>
                    </a:lnB>
                    <a:solidFill>
                      <a:srgbClr val="6559EA">
                        <a:alpha val="30000"/>
                      </a:srgbClr>
                    </a:solidFill>
                  </a:tcPr>
                </a:tc>
                <a:tc>
                  <a:txBody>
                    <a:bodyPr/>
                    <a:lstStyle/>
                    <a:p>
                      <a:pPr algn="ctr" defTabSz="914400">
                        <a:lnSpc>
                          <a:spcPct val="80000"/>
                        </a:lnSpc>
                        <a:defRPr sz="1800"/>
                      </a:pPr>
                      <a:r>
                        <a:rPr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rPr>
                        <a:t>Number of products</a:t>
                      </a:r>
                      <a:endParaRPr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50800">
                      <a:solidFill>
                        <a:srgbClr val="6559E9"/>
                      </a:solidFill>
                      <a:miter lim="400000"/>
                    </a:lnT>
                    <a:lnB w="12700">
                      <a:solidFill>
                        <a:srgbClr val="6559E9">
                          <a:alpha val="50000"/>
                        </a:srgbClr>
                      </a:solidFill>
                      <a:miter lim="400000"/>
                    </a:lnB>
                    <a:solidFill>
                      <a:srgbClr val="6559EA">
                        <a:alpha val="30000"/>
                      </a:srgbClr>
                    </a:solidFill>
                  </a:tcPr>
                </a:tc>
                <a:tc>
                  <a:txBody>
                    <a:bodyPr/>
                    <a:lstStyle/>
                    <a:p>
                      <a:pPr algn="ctr" defTabSz="914400">
                        <a:lnSpc>
                          <a:spcPct val="80000"/>
                        </a:lnSpc>
                        <a:defRPr sz="1800"/>
                      </a:pPr>
                      <a:r>
                        <a:rPr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Sales volume (thousand pieces)</a:t>
                      </a:r>
                      <a:endParaRPr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50800">
                      <a:solidFill>
                        <a:srgbClr val="6559E9"/>
                      </a:solidFill>
                      <a:miter lim="400000"/>
                    </a:lnT>
                    <a:lnB w="12700">
                      <a:solidFill>
                        <a:srgbClr val="6559E9">
                          <a:alpha val="50000"/>
                        </a:srgbClr>
                      </a:solidFill>
                      <a:miter lim="400000"/>
                    </a:lnB>
                    <a:solidFill>
                      <a:srgbClr val="6559EA">
                        <a:alpha val="30000"/>
                      </a:srgbClr>
                    </a:solidFill>
                  </a:tcPr>
                </a:tc>
                <a:tc>
                  <a:txBody>
                    <a:bodyPr/>
                    <a:lstStyle/>
                    <a:p>
                      <a:pPr algn="ctr" defTabSz="914400">
                        <a:lnSpc>
                          <a:spcPct val="80000"/>
                        </a:lnSpc>
                        <a:defRPr sz="1800"/>
                      </a:pPr>
                      <a:r>
                        <a:rPr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rPr>
                        <a:t>GMV
（</a:t>
                      </a:r>
                      <a:r>
                        <a:rPr lang="en-US"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t>
                      </a:r>
                      <a:r>
                        <a:rPr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t>
                      </a:r>
                      <a:endParaRPr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50800">
                      <a:solidFill>
                        <a:srgbClr val="6559E9"/>
                      </a:solidFill>
                      <a:miter lim="400000"/>
                    </a:lnT>
                    <a:lnB w="12700">
                      <a:solidFill>
                        <a:srgbClr val="6559E9">
                          <a:alpha val="50000"/>
                        </a:srgbClr>
                      </a:solidFill>
                      <a:miter lim="400000"/>
                    </a:lnB>
                    <a:solidFill>
                      <a:srgbClr val="6559EA">
                        <a:alpha val="30000"/>
                      </a:srgbClr>
                    </a:solidFill>
                  </a:tcPr>
                </a:tc>
                <a:tc>
                  <a:txBody>
                    <a:bodyPr/>
                    <a:lstStyle/>
                    <a:p>
                      <a:pPr algn="ctr" defTabSz="914400">
                        <a:lnSpc>
                          <a:spcPct val="80000"/>
                        </a:lnSpc>
                        <a:defRPr sz="1800"/>
                      </a:pPr>
                      <a:r>
                        <a:rPr sz="20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rPr>
                        <a:t>Proportion of Beauty &amp; Personal Care in the total store sales）</a:t>
                      </a:r>
                      <a:endParaRPr sz="20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50800">
                      <a:solidFill>
                        <a:srgbClr val="6559E9"/>
                      </a:solidFill>
                      <a:miter lim="400000"/>
                    </a:lnT>
                    <a:lnB w="12700">
                      <a:solidFill>
                        <a:srgbClr val="6559E9">
                          <a:alpha val="50000"/>
                        </a:srgbClr>
                      </a:solidFill>
                      <a:miter lim="400000"/>
                    </a:lnB>
                    <a:solidFill>
                      <a:srgbClr val="6559EA">
                        <a:alpha val="30000"/>
                      </a:srgbClr>
                    </a:solidFill>
                  </a:tcPr>
                </a:tc>
              </a:tr>
              <a:tr h="918232">
                <a:tc>
                  <a:txBody>
                    <a:bodyPr/>
                    <a:lstStyle/>
                    <a:p>
                      <a:pPr algn="ctr" defTabSz="914400">
                        <a:lnSpc>
                          <a:spcPct val="80000"/>
                        </a:lnSpc>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eHerb Viet Nam</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lang="en-US"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Local</a:t>
                      </a:r>
                      <a:endParaRPr lang="en-US"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53</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325.69</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1.31M</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99.96%</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918232">
                <a:tc>
                  <a:txBody>
                    <a:bodyPr/>
                    <a:lstStyle/>
                    <a:p>
                      <a:pPr algn="ctr" defTabSz="914400">
                        <a:lnSpc>
                          <a:spcPct val="80000"/>
                        </a:lnSpc>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COLORKEY Việt Nam</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lang="en-US"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Local</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89</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137.11</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1.04M</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100.00%</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918232">
                <a:tc>
                  <a:txBody>
                    <a:bodyPr/>
                    <a:lstStyle/>
                    <a:p>
                      <a:pPr algn="ctr" defTabSz="914400">
                        <a:lnSpc>
                          <a:spcPct val="80000"/>
                        </a:lnSpc>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HASAKI BEAUTY</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lang="en-US"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Local</a:t>
                      </a:r>
                      <a:endParaRPr lang="en-US"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1623</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147.60</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1.03M</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93.41%</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918232">
                <a:tc>
                  <a:txBody>
                    <a:bodyPr/>
                    <a:lstStyle/>
                    <a:p>
                      <a:pPr algn="ctr" defTabSz="914400">
                        <a:lnSpc>
                          <a:spcPct val="80000"/>
                        </a:lnSpc>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GMEELAN Beauty Store</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lang="en-US"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Local</a:t>
                      </a:r>
                      <a:endParaRPr lang="en-US"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83</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144.52</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909.05k</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6459E9"/>
                          </a:solidFill>
                          <a:latin typeface="Times New Roman" panose="02020603050405020304" charset="0"/>
                          <a:ea typeface="Times New Roman" panose="02020603050405020304" charset="0"/>
                          <a:cs typeface="Times New Roman" panose="02020603050405020304" charset="0"/>
                          <a:sym typeface="Times New Roman" panose="02020603050405020304" charset="0"/>
                        </a:rPr>
                        <a:t>47.46%</a:t>
                      </a:r>
                      <a:endParaRPr sz="2300">
                        <a:solidFill>
                          <a:srgbClr val="6459E9"/>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918232">
                <a:tc>
                  <a:txBody>
                    <a:bodyPr/>
                    <a:lstStyle/>
                    <a:p>
                      <a:pPr algn="ctr" defTabSz="914400">
                        <a:lnSpc>
                          <a:spcPct val="80000"/>
                        </a:lnSpc>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MYLAI SKIN SHOP</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lang="en-US"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Local</a:t>
                      </a:r>
                      <a:endParaRPr lang="en-US"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486</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30.27</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697.41k</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6459E9"/>
                          </a:solidFill>
                          <a:latin typeface="Times New Roman" panose="02020603050405020304" charset="0"/>
                          <a:ea typeface="Times New Roman" panose="02020603050405020304" charset="0"/>
                          <a:cs typeface="Times New Roman" panose="02020603050405020304" charset="0"/>
                          <a:sym typeface="Times New Roman" panose="02020603050405020304" charset="0"/>
                        </a:rPr>
                        <a:t>61.63%</a:t>
                      </a:r>
                      <a:endParaRPr sz="2300">
                        <a:solidFill>
                          <a:srgbClr val="6459E9"/>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918232">
                <a:tc>
                  <a:txBody>
                    <a:bodyPr/>
                    <a:lstStyle/>
                    <a:p>
                      <a:pPr algn="ctr" defTabSz="914400">
                        <a:lnSpc>
                          <a:spcPct val="80000"/>
                        </a:lnSpc>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Carslan.VN</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lang="en-US"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Cross-border</a:t>
                      </a:r>
                      <a:endParaRPr lang="en-US" sz="2300">
                        <a:solidFill>
                          <a:srgbClr val="6559E9"/>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36</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55.00</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496.94k</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99.85%</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918232">
                <a:tc>
                  <a:txBody>
                    <a:bodyPr/>
                    <a:lstStyle/>
                    <a:p>
                      <a:pPr algn="ctr" defTabSz="914400">
                        <a:lnSpc>
                          <a:spcPct val="80000"/>
                        </a:lnSpc>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DrCung Store</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lang="en-US"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Local</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196</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31.31</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489.25k</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6459E9"/>
                          </a:solidFill>
                          <a:latin typeface="Times New Roman" panose="02020603050405020304" charset="0"/>
                          <a:ea typeface="Times New Roman" panose="02020603050405020304" charset="0"/>
                          <a:cs typeface="Times New Roman" panose="02020603050405020304" charset="0"/>
                          <a:sym typeface="Times New Roman" panose="02020603050405020304" charset="0"/>
                        </a:rPr>
                        <a:t>29.43%</a:t>
                      </a:r>
                      <a:endParaRPr sz="2300">
                        <a:solidFill>
                          <a:srgbClr val="6459E9"/>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918232">
                <a:tc>
                  <a:txBody>
                    <a:bodyPr/>
                    <a:lstStyle/>
                    <a:p>
                      <a:pPr algn="ctr" defTabSz="914400">
                        <a:lnSpc>
                          <a:spcPct val="80000"/>
                        </a:lnSpc>
                        <a:defRPr sz="1800"/>
                      </a:pPr>
                      <a:r>
                        <a:rPr sz="22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Thế Giới Skinfood Store</a:t>
                      </a:r>
                      <a:endParaRPr sz="22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0" marR="0" marT="0" marB="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lang="en-US"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Local</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1275</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89.17</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453.83k</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99.35%</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918232">
                <a:tc>
                  <a:txBody>
                    <a:bodyPr/>
                    <a:lstStyle/>
                    <a:p>
                      <a:pPr algn="ctr" defTabSz="914400">
                        <a:lnSpc>
                          <a:spcPct val="80000"/>
                        </a:lnSpc>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L'oreal Paris Việt Nam</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lang="en-US"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Local</a:t>
                      </a:r>
                      <a:endParaRPr lang="en-US"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190</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44.15</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447.58k</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100.00%</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918232">
                <a:tc>
                  <a:txBody>
                    <a:bodyPr/>
                    <a:lstStyle/>
                    <a:p>
                      <a:pPr algn="ctr" defTabSz="914400">
                        <a:lnSpc>
                          <a:spcPct val="80000"/>
                        </a:lnSpc>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TMV MAILISA</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50800">
                      <a:solidFill>
                        <a:srgbClr val="6559E9"/>
                      </a:solidFill>
                      <a:miter lim="400000"/>
                    </a:lnB>
                  </a:tcPr>
                </a:tc>
                <a:tc>
                  <a:txBody>
                    <a:bodyPr/>
                    <a:lstStyle/>
                    <a:p>
                      <a:pPr algn="ctr" defTabSz="914400">
                        <a:defRPr sz="1800"/>
                      </a:pPr>
                      <a:r>
                        <a:rPr lang="en-US"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Local</a:t>
                      </a:r>
                      <a:endParaRPr lang="en-US"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50800">
                      <a:solidFill>
                        <a:srgbClr val="6559E9"/>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29</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50800">
                      <a:solidFill>
                        <a:srgbClr val="6559E9"/>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12.79</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50800">
                      <a:solidFill>
                        <a:srgbClr val="6559E9"/>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444.90k</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50800">
                      <a:solidFill>
                        <a:srgbClr val="6559E9"/>
                      </a:solidFill>
                      <a:miter lim="400000"/>
                    </a:lnB>
                  </a:tcPr>
                </a:tc>
                <a:tc>
                  <a:txBody>
                    <a:bodyPr/>
                    <a:lstStyle/>
                    <a:p>
                      <a:pPr algn="ctr" defTabSz="914400">
                        <a:defRPr sz="1800"/>
                      </a:pPr>
                      <a:r>
                        <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100.00%</a:t>
                      </a:r>
                      <a:endParaRPr sz="23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50800">
                      <a:solidFill>
                        <a:srgbClr val="6559E9"/>
                      </a:solidFill>
                      <a:miter lim="400000"/>
                    </a:lnB>
                  </a:tcPr>
                </a:tc>
              </a:tr>
            </a:tbl>
          </a:graphicData>
        </a:graphic>
      </p:graphicFrame>
      <p:sp>
        <p:nvSpPr>
          <p:cNvPr id="754" name="2024年5月美妆个护品类TOP10店铺"/>
          <p:cNvSpPr/>
          <p:nvPr/>
        </p:nvSpPr>
        <p:spPr>
          <a:xfrm>
            <a:off x="1885145" y="6100800"/>
            <a:ext cx="9564710" cy="763626"/>
          </a:xfrm>
          <a:prstGeom prst="rect">
            <a:avLst/>
          </a:prstGeom>
          <a:solidFill>
            <a:srgbClr val="6559E9"/>
          </a:solidFill>
          <a:ln w="12700">
            <a:miter lim="400000"/>
          </a:ln>
        </p:spPr>
        <p:txBody>
          <a:bodyPr lIns="8790" tIns="8790" rIns="8790" bIns="8790" anchor="ctr"/>
          <a:lstStyle>
            <a:lvl1pPr algn="ctr" defTabSz="1134745">
              <a:lnSpc>
                <a:spcPct val="100000"/>
              </a:lnSpc>
              <a:spcBef>
                <a:spcPts val="0"/>
              </a:spcBef>
              <a:defRPr sz="28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sz="2400">
                <a:latin typeface="Times New Roman" panose="02020603050405020304" charset="0"/>
                <a:ea typeface="Times New Roman" panose="02020603050405020304" charset="0"/>
                <a:cs typeface="Times New Roman" panose="02020603050405020304" charset="0"/>
                <a:sym typeface="Times New Roman" panose="02020603050405020304" charset="0"/>
              </a:rPr>
              <a:t>Top 10 stores in the Beauty &amp; Personal Care category in May 2024</a:t>
            </a:r>
            <a:endParaRPr sz="2400">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755" name="越南市场…"/>
          <p:cNvSpPr txBox="1"/>
          <p:nvPr/>
        </p:nvSpPr>
        <p:spPr>
          <a:xfrm>
            <a:off x="1273175" y="515620"/>
            <a:ext cx="10660380" cy="2478405"/>
          </a:xfrm>
          <a:prstGeom prst="rect">
            <a:avLst/>
          </a:prstGeom>
          <a:ln w="12700">
            <a:miter lim="400000"/>
          </a:ln>
        </p:spPr>
        <p:txBody>
          <a:bodyPr wrap="square" lIns="8790" tIns="8790" rIns="8790" bIns="8790">
            <a:spAutoFit/>
          </a:bodyPr>
          <a:lstStyle/>
          <a:p>
            <a:pPr algn="l">
              <a:lnSpc>
                <a:spcPct val="100000"/>
              </a:lnSpc>
              <a:spcBef>
                <a:spcPts val="0"/>
              </a:spcBef>
              <a:defRPr sz="3200" u="sng">
                <a:latin typeface="Source Han Sans CN Bold Bold"/>
                <a:ea typeface="Source Han Sans CN Bold Bold"/>
                <a:cs typeface="Source Han Sans CN Bold Bold"/>
                <a:sym typeface="Source Han Sans CN Bold Bold"/>
              </a:defRPr>
            </a:pPr>
            <a:r>
              <a:rPr b="1" u="none">
                <a:solidFill>
                  <a:srgbClr val="625AE3"/>
                </a:solidFill>
                <a:latin typeface="Times New Roman" panose="02020603050405020304" charset="0"/>
                <a:ea typeface="Times New Roman" panose="02020603050405020304" charset="0"/>
                <a:cs typeface="Times New Roman" panose="02020603050405020304" charset="0"/>
              </a:rPr>
              <a:t>Vietnamese market</a:t>
            </a:r>
            <a:endParaRPr b="1" u="none">
              <a:solidFill>
                <a:srgbClr val="625AE3"/>
              </a:solidFill>
              <a:latin typeface="Times New Roman" panose="02020603050405020304" charset="0"/>
              <a:ea typeface="Times New Roman" panose="02020603050405020304" charset="0"/>
              <a:cs typeface="Times New Roman" panose="02020603050405020304" charset="0"/>
            </a:endParaRPr>
          </a:p>
          <a:p>
            <a:pPr algn="l">
              <a:lnSpc>
                <a:spcPct val="100000"/>
              </a:lnSpc>
              <a:spcBef>
                <a:spcPts val="0"/>
              </a:spcBef>
              <a:defRPr sz="3200" u="sng">
                <a:latin typeface="Source Han Sans CN Bold Bold"/>
                <a:ea typeface="Source Han Sans CN Bold Bold"/>
                <a:cs typeface="Source Han Sans CN Bold Bold"/>
                <a:sym typeface="Source Han Sans CN Bold Bold"/>
              </a:defRPr>
            </a:pPr>
            <a:r>
              <a:rPr b="1" u="none">
                <a:solidFill>
                  <a:srgbClr val="625AE3"/>
                </a:solidFill>
                <a:latin typeface="Times New Roman" panose="02020603050405020304" charset="0"/>
                <a:ea typeface="Times New Roman" panose="02020603050405020304" charset="0"/>
                <a:cs typeface="Times New Roman" panose="02020603050405020304" charset="0"/>
              </a:rPr>
              <a:t>The threshold of the top 10 stores in the GMV of Beauty &amp; Personal Care is about 400,000.</a:t>
            </a:r>
            <a:endParaRPr b="1" u="none">
              <a:solidFill>
                <a:srgbClr val="625AE3"/>
              </a:solidFill>
              <a:latin typeface="Times New Roman" panose="02020603050405020304" charset="0"/>
              <a:ea typeface="Times New Roman" panose="02020603050405020304" charset="0"/>
              <a:cs typeface="Times New Roman" panose="02020603050405020304" charset="0"/>
            </a:endParaRPr>
          </a:p>
          <a:p>
            <a:pPr algn="l">
              <a:lnSpc>
                <a:spcPct val="100000"/>
              </a:lnSpc>
              <a:spcBef>
                <a:spcPts val="0"/>
              </a:spcBef>
              <a:defRPr sz="3200" u="sng">
                <a:latin typeface="Source Han Sans CN Bold Bold"/>
                <a:ea typeface="Source Han Sans CN Bold Bold"/>
                <a:cs typeface="Source Han Sans CN Bold Bold"/>
                <a:sym typeface="Source Han Sans CN Bold Bold"/>
              </a:defRPr>
            </a:pPr>
            <a:r>
              <a:rPr b="1" u="none">
                <a:solidFill>
                  <a:srgbClr val="625AE3"/>
                </a:solidFill>
                <a:latin typeface="Times New Roman" panose="02020603050405020304" charset="0"/>
                <a:ea typeface="Times New Roman" panose="02020603050405020304" charset="0"/>
                <a:cs typeface="Times New Roman" panose="02020603050405020304" charset="0"/>
              </a:rPr>
              <a:t>Seventy percent of the shops mainly focus on the sales of the Beauty &amp; Personal Care category.</a:t>
            </a:r>
            <a:endParaRPr b="1" u="none">
              <a:solidFill>
                <a:srgbClr val="625AE3"/>
              </a:solidFill>
              <a:latin typeface="Times New Roman" panose="02020603050405020304" charset="0"/>
              <a:ea typeface="Times New Roman" panose="02020603050405020304" charset="0"/>
              <a:cs typeface="Times New Roman" panose="02020603050405020304" charset="0"/>
            </a:endParaRPr>
          </a:p>
        </p:txBody>
      </p:sp>
      <p:sp>
        <p:nvSpPr>
          <p:cNvPr id="756" name="泰国美妆个护品类top4小店GMV在100万美元左右，后六名断层明显，GMV在400万到700万美元之间；…"/>
          <p:cNvSpPr txBox="1"/>
          <p:nvPr/>
        </p:nvSpPr>
        <p:spPr>
          <a:xfrm>
            <a:off x="1273004" y="3118439"/>
            <a:ext cx="10788992" cy="2857500"/>
          </a:xfrm>
          <a:prstGeom prst="rect">
            <a:avLst/>
          </a:prstGeom>
          <a:ln w="12700">
            <a:miter lim="400000"/>
          </a:ln>
        </p:spPr>
        <p:txBody>
          <a:bodyPr lIns="8790" tIns="8790" rIns="8790" bIns="8790">
            <a:spAutoFit/>
          </a:bodyPr>
          <a:lstStyle/>
          <a:p>
            <a:pPr>
              <a:lnSpc>
                <a:spcPct val="11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The GMV of the top 4 shops in the Beauty &amp; Personal Care category in Thailand is around 1 million dollars, and there is a significant gap for the last six stores, with the GMV ranging from 4 million to 7 million dollars;</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1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Among the top 10 shops, 9 are local shops. 7 shops mainly focus on the sales of the Beauty &amp; Personal Care category, and the GMV ratio exceeds 90%. The proportion of the Beauty &amp; Personal Care category in the total sales of other shops is approximately 30% to 60%.</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48" name="文本框 47"/>
          <p:cNvSpPr txBox="1"/>
          <p:nvPr>
            <p:custDataLst>
              <p:tags r:id="rId1"/>
            </p:custDataLst>
          </p:nvPr>
        </p:nvSpPr>
        <p:spPr>
          <a:xfrm>
            <a:off x="2693035" y="17968595"/>
            <a:ext cx="2182495" cy="3365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8790" tIns="8790" rIns="8790" bIns="8790" numCol="1" spcCol="38100" rtlCol="0" anchor="ctr" forceAA="0">
            <a:noAutofit/>
          </a:bodyPr>
          <a:p>
            <a:pPr marL="0" marR="0" indent="0" algn="l" defTabSz="3352800" rtl="0" fontAlgn="auto" latinLnBrk="0" hangingPunct="0">
              <a:lnSpc>
                <a:spcPct val="90000"/>
              </a:lnSpc>
              <a:spcBef>
                <a:spcPts val="6100"/>
              </a:spcBef>
              <a:spcAft>
                <a:spcPts val="0"/>
              </a:spcAft>
              <a:buClrTx/>
              <a:buSzTx/>
              <a:buFontTx/>
              <a:buNone/>
            </a:pPr>
            <a:r>
              <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rPr>
              <a:t>https://echotik.ai</a:t>
            </a:r>
            <a:endPar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endParaRPr>
          </a:p>
        </p:txBody>
      </p:sp>
      <p:sp>
        <p:nvSpPr>
          <p:cNvPr id="174" name="Freeform 8"/>
          <p:cNvSpPr/>
          <p:nvPr>
            <p:custDataLst>
              <p:tags r:id="rId2"/>
            </p:custDataLst>
          </p:nvPr>
        </p:nvSpPr>
        <p:spPr>
          <a:xfrm>
            <a:off x="941705" y="17797145"/>
            <a:ext cx="1655445" cy="672465"/>
          </a:xfrm>
          <a:prstGeom prst="rect">
            <a:avLst/>
          </a:prstGeom>
          <a:blipFill>
            <a:blip r:embed="rId3"/>
            <a:stretch>
              <a:fillRect/>
            </a:stretch>
          </a:blipFill>
          <a:ln w="12700">
            <a:miter lim="400000"/>
          </a:ln>
        </p:spPr>
        <p:txBody>
          <a:bodyPr lIns="0" tIns="0" rIns="0" bIns="0"/>
          <a:p>
            <a:pPr defTabSz="1219200">
              <a:lnSpc>
                <a:spcPct val="100000"/>
              </a:lnSpc>
              <a:spcBef>
                <a:spcPts val="0"/>
              </a:spcBef>
              <a:defRPr sz="2400">
                <a:latin typeface="Calibri" panose="020F0502020204030204"/>
                <a:ea typeface="Calibri" panose="020F0502020204030204"/>
                <a:cs typeface="Calibri" panose="020F0502020204030204"/>
                <a:sym typeface="Calibri" panose="020F0502020204030204"/>
              </a:defRPr>
            </a:pPr>
            <a:endParaRPr>
              <a:latin typeface="Arial Rounded MT Bold" panose="020F0704030504030204" charset="0"/>
              <a:ea typeface="Arial Rounded MT Bold" panose="020F0704030504030204" charset="0"/>
              <a:cs typeface="Arial Rounded MT Bold" panose="020F0704030504030204" charset="0"/>
              <a:sym typeface="Arial Rounded MT Bold" panose="020F0704030504030204" charset="0"/>
            </a:endParaRP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 name="越南市场"/>
          <p:cNvSpPr txBox="1"/>
          <p:nvPr/>
        </p:nvSpPr>
        <p:spPr>
          <a:xfrm>
            <a:off x="1273004" y="1817058"/>
            <a:ext cx="3164840" cy="508635"/>
          </a:xfrm>
          <a:prstGeom prst="rect">
            <a:avLst/>
          </a:prstGeom>
          <a:ln w="12700">
            <a:miter lim="400000"/>
          </a:ln>
        </p:spPr>
        <p:txBody>
          <a:bodyPr wrap="none" lIns="8790" tIns="8790" rIns="8790" bIns="8790">
            <a:spAutoFit/>
          </a:bodyPr>
          <a:lstStyle>
            <a:lvl1pPr>
              <a:lnSpc>
                <a:spcPct val="100000"/>
              </a:lnSpc>
              <a:spcBef>
                <a:spcPts val="0"/>
              </a:spcBef>
              <a:defRPr sz="3200" u="sng">
                <a:latin typeface="Source Han Sans CN Bold Bold"/>
                <a:ea typeface="Source Han Sans CN Bold Bold"/>
                <a:cs typeface="Source Han Sans CN Bold Bold"/>
                <a:sym typeface="Source Han Sans CN Bold Bold"/>
              </a:defRPr>
            </a:lvl1pPr>
          </a:lstStyle>
          <a:p>
            <a:pPr algn="l"/>
            <a:r>
              <a:rPr>
                <a:solidFill>
                  <a:srgbClr val="625AE3"/>
                </a:solidFill>
                <a:latin typeface="Times New Roman" panose="02020603050405020304" charset="0"/>
                <a:ea typeface="Times New Roman" panose="02020603050405020304" charset="0"/>
              </a:rPr>
              <a:t>Vietnamese market</a:t>
            </a:r>
            <a:endParaRPr>
              <a:solidFill>
                <a:srgbClr val="625AE3"/>
              </a:solidFill>
              <a:latin typeface="Times New Roman" panose="02020603050405020304" charset="0"/>
              <a:ea typeface="Times New Roman" panose="02020603050405020304" charset="0"/>
            </a:endParaRPr>
          </a:p>
        </p:txBody>
      </p:sp>
      <p:sp>
        <p:nvSpPr>
          <p:cNvPr id="759" name="TOP1：Tarte Cosmetics"/>
          <p:cNvSpPr/>
          <p:nvPr/>
        </p:nvSpPr>
        <p:spPr>
          <a:xfrm>
            <a:off x="3720070" y="2984500"/>
            <a:ext cx="8063427" cy="895947"/>
          </a:xfrm>
          <a:prstGeom prst="roundRect">
            <a:avLst>
              <a:gd name="adj" fmla="val 0"/>
            </a:avLst>
          </a:prstGeom>
          <a:solidFill>
            <a:srgbClr val="6559E9">
              <a:alpha val="74433"/>
            </a:srgbClr>
          </a:solidFill>
          <a:ln w="12700">
            <a:miter lim="400000"/>
          </a:ln>
        </p:spPr>
        <p:txBody>
          <a:bodyPr lIns="228600" tIns="228600" rIns="228600" bIns="228600" anchor="ctr"/>
          <a:lstStyle>
            <a:lvl1pPr algn="ctr" defTabSz="1134745">
              <a:lnSpc>
                <a:spcPct val="100000"/>
              </a:lnSpc>
              <a:spcBef>
                <a:spcPts val="0"/>
              </a:spcBef>
              <a:defRPr sz="28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TOP</a:t>
            </a:r>
            <a:r>
              <a:rPr lang="en-US">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a:latin typeface="Times New Roman" panose="02020603050405020304" charset="0"/>
                <a:ea typeface="Times New Roman" panose="02020603050405020304" charset="0"/>
                <a:cs typeface="Times New Roman" panose="02020603050405020304" charset="0"/>
                <a:sym typeface="Times New Roman" panose="02020603050405020304" charset="0"/>
              </a:rPr>
              <a:t>1：Tarte Cosmetics</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pic>
        <p:nvPicPr>
          <p:cNvPr id="760" name="已粘贴的影片.png" descr="已粘贴的影片.png"/>
          <p:cNvPicPr>
            <a:picLocks noChangeAspect="1"/>
          </p:cNvPicPr>
          <p:nvPr/>
        </p:nvPicPr>
        <p:blipFill>
          <a:blip r:embed="rId2"/>
          <a:srcRect t="17041" b="17041"/>
          <a:stretch>
            <a:fillRect/>
          </a:stretch>
        </p:blipFill>
        <p:spPr>
          <a:xfrm>
            <a:off x="1694935" y="2984599"/>
            <a:ext cx="1358798" cy="895686"/>
          </a:xfrm>
          <a:prstGeom prst="rect">
            <a:avLst/>
          </a:prstGeom>
          <a:ln w="3175">
            <a:miter lim="400000"/>
            <a:headEnd/>
            <a:tailEnd/>
          </a:ln>
        </p:spPr>
      </p:pic>
      <p:grpSp>
        <p:nvGrpSpPr>
          <p:cNvPr id="777" name="成组"/>
          <p:cNvGrpSpPr/>
          <p:nvPr/>
        </p:nvGrpSpPr>
        <p:grpSpPr>
          <a:xfrm>
            <a:off x="1525521" y="10528300"/>
            <a:ext cx="10531475" cy="6659602"/>
            <a:chOff x="0" y="0"/>
            <a:chExt cx="10531474" cy="6659601"/>
          </a:xfrm>
        </p:grpSpPr>
        <p:sp>
          <p:nvSpPr>
            <p:cNvPr id="761" name="圆角矩形"/>
            <p:cNvSpPr/>
            <p:nvPr/>
          </p:nvSpPr>
          <p:spPr>
            <a:xfrm>
              <a:off x="828980" y="3021274"/>
              <a:ext cx="9454978" cy="1645142"/>
            </a:xfrm>
            <a:prstGeom prst="roundRect">
              <a:avLst>
                <a:gd name="adj" fmla="val 11580"/>
              </a:avLst>
            </a:prstGeom>
            <a:solidFill>
              <a:srgbClr val="D5D5D5">
                <a:alpha val="45705"/>
              </a:srgbClr>
            </a:solidFill>
            <a:ln w="12700" cap="flat">
              <a:noFill/>
              <a:miter lim="400000"/>
            </a:ln>
            <a:effectLst/>
          </p:spPr>
          <p:txBody>
            <a:bodyPr wrap="square" lIns="8790" tIns="8790" rIns="8790" bIns="8790" numCol="1" anchor="ctr">
              <a:noAutofit/>
            </a:bodyP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762" name="圆角矩形"/>
            <p:cNvSpPr/>
            <p:nvPr/>
          </p:nvSpPr>
          <p:spPr>
            <a:xfrm>
              <a:off x="828980" y="5001775"/>
              <a:ext cx="9454978" cy="1645142"/>
            </a:xfrm>
            <a:prstGeom prst="roundRect">
              <a:avLst>
                <a:gd name="adj" fmla="val 11580"/>
              </a:avLst>
            </a:prstGeom>
            <a:solidFill>
              <a:srgbClr val="D5D5D5">
                <a:alpha val="45705"/>
              </a:srgbClr>
            </a:solidFill>
            <a:ln w="12700" cap="flat">
              <a:noFill/>
              <a:miter lim="400000"/>
            </a:ln>
            <a:effectLst/>
          </p:spPr>
          <p:txBody>
            <a:bodyPr wrap="square" lIns="8790" tIns="8790" rIns="8790" bIns="8790" numCol="1" anchor="ctr">
              <a:noAutofit/>
            </a:bodyP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763" name="圆角矩形"/>
            <p:cNvSpPr/>
            <p:nvPr/>
          </p:nvSpPr>
          <p:spPr>
            <a:xfrm>
              <a:off x="828980" y="1034432"/>
              <a:ext cx="9454978" cy="1645142"/>
            </a:xfrm>
            <a:prstGeom prst="roundRect">
              <a:avLst>
                <a:gd name="adj" fmla="val 11580"/>
              </a:avLst>
            </a:prstGeom>
            <a:solidFill>
              <a:srgbClr val="D5D5D5">
                <a:alpha val="45705"/>
              </a:srgbClr>
            </a:solidFill>
            <a:ln w="12700" cap="flat">
              <a:noFill/>
              <a:miter lim="400000"/>
            </a:ln>
            <a:effectLst/>
          </p:spPr>
          <p:txBody>
            <a:bodyPr wrap="square" lIns="8790" tIns="8790" rIns="8790" bIns="8790" numCol="1" anchor="ctr">
              <a:noAutofit/>
            </a:bodyP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pic>
          <p:nvPicPr>
            <p:cNvPr id="764" name="已粘贴的影片.png" descr="已粘贴的影片.png"/>
            <p:cNvPicPr>
              <a:picLocks noChangeAspect="1"/>
            </p:cNvPicPr>
            <p:nvPr/>
          </p:nvPicPr>
          <p:blipFill>
            <a:blip r:embed="rId3"/>
            <a:srcRect l="14" r="5"/>
            <a:stretch>
              <a:fillRect/>
            </a:stretch>
          </p:blipFill>
          <p:spPr>
            <a:xfrm>
              <a:off x="3175" y="3024449"/>
              <a:ext cx="1649016" cy="1649341"/>
            </a:xfrm>
            <a:custGeom>
              <a:avLst/>
              <a:gdLst/>
              <a:ahLst/>
              <a:cxnLst>
                <a:cxn ang="0">
                  <a:pos x="wd2" y="hd2"/>
                </a:cxn>
                <a:cxn ang="5400000">
                  <a:pos x="wd2" y="hd2"/>
                </a:cxn>
                <a:cxn ang="10800000">
                  <a:pos x="wd2" y="hd2"/>
                </a:cxn>
                <a:cxn ang="16200000">
                  <a:pos x="wd2" y="hd2"/>
                </a:cxn>
              </a:cxnLst>
              <a:rect l="0" t="0" r="r" b="b"/>
              <a:pathLst>
                <a:path w="21600" h="21600" extrusionOk="0">
                  <a:moveTo>
                    <a:pt x="4637" y="0"/>
                  </a:moveTo>
                  <a:cubicBezTo>
                    <a:pt x="3276" y="0"/>
                    <a:pt x="2463" y="1"/>
                    <a:pt x="1918" y="229"/>
                  </a:cubicBezTo>
                  <a:cubicBezTo>
                    <a:pt x="1134" y="514"/>
                    <a:pt x="514" y="1133"/>
                    <a:pt x="229" y="1918"/>
                  </a:cubicBezTo>
                  <a:cubicBezTo>
                    <a:pt x="1" y="2462"/>
                    <a:pt x="0" y="3275"/>
                    <a:pt x="0" y="4636"/>
                  </a:cubicBezTo>
                  <a:lnTo>
                    <a:pt x="0" y="16964"/>
                  </a:lnTo>
                  <a:cubicBezTo>
                    <a:pt x="0" y="18325"/>
                    <a:pt x="1" y="19138"/>
                    <a:pt x="229" y="19682"/>
                  </a:cubicBezTo>
                  <a:cubicBezTo>
                    <a:pt x="514" y="20467"/>
                    <a:pt x="1134" y="21086"/>
                    <a:pt x="1918" y="21371"/>
                  </a:cubicBezTo>
                  <a:cubicBezTo>
                    <a:pt x="2463" y="21599"/>
                    <a:pt x="3276" y="21600"/>
                    <a:pt x="4637" y="21600"/>
                  </a:cubicBezTo>
                  <a:lnTo>
                    <a:pt x="16963" y="21600"/>
                  </a:lnTo>
                  <a:cubicBezTo>
                    <a:pt x="18324" y="21600"/>
                    <a:pt x="19137" y="21599"/>
                    <a:pt x="19682" y="21371"/>
                  </a:cubicBezTo>
                  <a:cubicBezTo>
                    <a:pt x="20466" y="21086"/>
                    <a:pt x="21086" y="20467"/>
                    <a:pt x="21371" y="19682"/>
                  </a:cubicBezTo>
                  <a:cubicBezTo>
                    <a:pt x="21599" y="19138"/>
                    <a:pt x="21600" y="18325"/>
                    <a:pt x="21600" y="16964"/>
                  </a:cubicBezTo>
                  <a:lnTo>
                    <a:pt x="21600" y="4636"/>
                  </a:lnTo>
                  <a:cubicBezTo>
                    <a:pt x="21600" y="3275"/>
                    <a:pt x="21599" y="2462"/>
                    <a:pt x="21371" y="1918"/>
                  </a:cubicBezTo>
                  <a:cubicBezTo>
                    <a:pt x="21086" y="1133"/>
                    <a:pt x="20466" y="514"/>
                    <a:pt x="19682" y="229"/>
                  </a:cubicBezTo>
                  <a:cubicBezTo>
                    <a:pt x="19137" y="1"/>
                    <a:pt x="18324" y="0"/>
                    <a:pt x="16963" y="0"/>
                  </a:cubicBezTo>
                  <a:lnTo>
                    <a:pt x="4637" y="0"/>
                  </a:lnTo>
                  <a:close/>
                </a:path>
              </a:pathLst>
            </a:custGeom>
            <a:ln w="6350" cap="flat">
              <a:solidFill>
                <a:srgbClr val="8979AF"/>
              </a:solidFill>
              <a:prstDash val="solid"/>
              <a:miter lim="400000"/>
              <a:headEnd/>
              <a:tailEnd/>
            </a:ln>
            <a:effectLst/>
          </p:spPr>
        </p:pic>
        <p:pic>
          <p:nvPicPr>
            <p:cNvPr id="765" name="已粘贴的影片.png" descr="已粘贴的影片.png"/>
            <p:cNvPicPr>
              <a:picLocks noChangeAspect="1"/>
            </p:cNvPicPr>
            <p:nvPr/>
          </p:nvPicPr>
          <p:blipFill>
            <a:blip r:embed="rId4"/>
            <a:srcRect l="14" r="5"/>
            <a:stretch>
              <a:fillRect/>
            </a:stretch>
          </p:blipFill>
          <p:spPr>
            <a:xfrm>
              <a:off x="3175" y="5010260"/>
              <a:ext cx="1649016" cy="1649341"/>
            </a:xfrm>
            <a:custGeom>
              <a:avLst/>
              <a:gdLst/>
              <a:ahLst/>
              <a:cxnLst>
                <a:cxn ang="0">
                  <a:pos x="wd2" y="hd2"/>
                </a:cxn>
                <a:cxn ang="5400000">
                  <a:pos x="wd2" y="hd2"/>
                </a:cxn>
                <a:cxn ang="10800000">
                  <a:pos x="wd2" y="hd2"/>
                </a:cxn>
                <a:cxn ang="16200000">
                  <a:pos x="wd2" y="hd2"/>
                </a:cxn>
              </a:cxnLst>
              <a:rect l="0" t="0" r="r" b="b"/>
              <a:pathLst>
                <a:path w="21600" h="21600" extrusionOk="0">
                  <a:moveTo>
                    <a:pt x="4637" y="0"/>
                  </a:moveTo>
                  <a:cubicBezTo>
                    <a:pt x="3276" y="0"/>
                    <a:pt x="2463" y="1"/>
                    <a:pt x="1918" y="229"/>
                  </a:cubicBezTo>
                  <a:cubicBezTo>
                    <a:pt x="1134" y="514"/>
                    <a:pt x="514" y="1133"/>
                    <a:pt x="229" y="1918"/>
                  </a:cubicBezTo>
                  <a:cubicBezTo>
                    <a:pt x="1" y="2462"/>
                    <a:pt x="0" y="3275"/>
                    <a:pt x="0" y="4636"/>
                  </a:cubicBezTo>
                  <a:lnTo>
                    <a:pt x="0" y="16964"/>
                  </a:lnTo>
                  <a:cubicBezTo>
                    <a:pt x="0" y="18325"/>
                    <a:pt x="1" y="19138"/>
                    <a:pt x="229" y="19682"/>
                  </a:cubicBezTo>
                  <a:cubicBezTo>
                    <a:pt x="514" y="20467"/>
                    <a:pt x="1134" y="21086"/>
                    <a:pt x="1918" y="21371"/>
                  </a:cubicBezTo>
                  <a:cubicBezTo>
                    <a:pt x="2463" y="21599"/>
                    <a:pt x="3276" y="21600"/>
                    <a:pt x="4637" y="21600"/>
                  </a:cubicBezTo>
                  <a:lnTo>
                    <a:pt x="16963" y="21600"/>
                  </a:lnTo>
                  <a:cubicBezTo>
                    <a:pt x="18324" y="21600"/>
                    <a:pt x="19137" y="21599"/>
                    <a:pt x="19682" y="21371"/>
                  </a:cubicBezTo>
                  <a:cubicBezTo>
                    <a:pt x="20466" y="21086"/>
                    <a:pt x="21086" y="20467"/>
                    <a:pt x="21371" y="19682"/>
                  </a:cubicBezTo>
                  <a:cubicBezTo>
                    <a:pt x="21599" y="19138"/>
                    <a:pt x="21600" y="18325"/>
                    <a:pt x="21600" y="16964"/>
                  </a:cubicBezTo>
                  <a:lnTo>
                    <a:pt x="21600" y="4636"/>
                  </a:lnTo>
                  <a:cubicBezTo>
                    <a:pt x="21600" y="3275"/>
                    <a:pt x="21599" y="2462"/>
                    <a:pt x="21371" y="1918"/>
                  </a:cubicBezTo>
                  <a:cubicBezTo>
                    <a:pt x="21086" y="1133"/>
                    <a:pt x="20466" y="514"/>
                    <a:pt x="19682" y="229"/>
                  </a:cubicBezTo>
                  <a:cubicBezTo>
                    <a:pt x="19137" y="1"/>
                    <a:pt x="18324" y="0"/>
                    <a:pt x="16963" y="0"/>
                  </a:cubicBezTo>
                  <a:lnTo>
                    <a:pt x="4637" y="0"/>
                  </a:lnTo>
                  <a:close/>
                </a:path>
              </a:pathLst>
            </a:custGeom>
            <a:ln w="6350" cap="flat">
              <a:solidFill>
                <a:srgbClr val="8979AF"/>
              </a:solidFill>
              <a:prstDash val="solid"/>
              <a:miter lim="400000"/>
              <a:headEnd/>
              <a:tailEnd/>
            </a:ln>
            <a:effectLst/>
          </p:spPr>
        </p:pic>
        <p:pic>
          <p:nvPicPr>
            <p:cNvPr id="766" name="已粘贴的影片.png" descr="已粘贴的影片.png"/>
            <p:cNvPicPr>
              <a:picLocks noChangeAspect="1"/>
            </p:cNvPicPr>
            <p:nvPr/>
          </p:nvPicPr>
          <p:blipFill>
            <a:blip r:embed="rId5"/>
            <a:srcRect l="14" r="5"/>
            <a:stretch>
              <a:fillRect/>
            </a:stretch>
          </p:blipFill>
          <p:spPr>
            <a:xfrm>
              <a:off x="3175" y="1032295"/>
              <a:ext cx="1649016" cy="1649342"/>
            </a:xfrm>
            <a:custGeom>
              <a:avLst/>
              <a:gdLst/>
              <a:ahLst/>
              <a:cxnLst>
                <a:cxn ang="0">
                  <a:pos x="wd2" y="hd2"/>
                </a:cxn>
                <a:cxn ang="5400000">
                  <a:pos x="wd2" y="hd2"/>
                </a:cxn>
                <a:cxn ang="10800000">
                  <a:pos x="wd2" y="hd2"/>
                </a:cxn>
                <a:cxn ang="16200000">
                  <a:pos x="wd2" y="hd2"/>
                </a:cxn>
              </a:cxnLst>
              <a:rect l="0" t="0" r="r" b="b"/>
              <a:pathLst>
                <a:path w="21600" h="21600" extrusionOk="0">
                  <a:moveTo>
                    <a:pt x="4637" y="0"/>
                  </a:moveTo>
                  <a:cubicBezTo>
                    <a:pt x="3276" y="0"/>
                    <a:pt x="2463" y="1"/>
                    <a:pt x="1918" y="229"/>
                  </a:cubicBezTo>
                  <a:cubicBezTo>
                    <a:pt x="1134" y="514"/>
                    <a:pt x="514" y="1133"/>
                    <a:pt x="229" y="1918"/>
                  </a:cubicBezTo>
                  <a:cubicBezTo>
                    <a:pt x="1" y="2462"/>
                    <a:pt x="0" y="3275"/>
                    <a:pt x="0" y="4636"/>
                  </a:cubicBezTo>
                  <a:lnTo>
                    <a:pt x="0" y="16964"/>
                  </a:lnTo>
                  <a:cubicBezTo>
                    <a:pt x="0" y="18325"/>
                    <a:pt x="1" y="19138"/>
                    <a:pt x="229" y="19682"/>
                  </a:cubicBezTo>
                  <a:cubicBezTo>
                    <a:pt x="514" y="20467"/>
                    <a:pt x="1134" y="21086"/>
                    <a:pt x="1918" y="21371"/>
                  </a:cubicBezTo>
                  <a:cubicBezTo>
                    <a:pt x="2463" y="21599"/>
                    <a:pt x="3276" y="21600"/>
                    <a:pt x="4637" y="21600"/>
                  </a:cubicBezTo>
                  <a:lnTo>
                    <a:pt x="16963" y="21600"/>
                  </a:lnTo>
                  <a:cubicBezTo>
                    <a:pt x="18324" y="21600"/>
                    <a:pt x="19137" y="21599"/>
                    <a:pt x="19682" y="21371"/>
                  </a:cubicBezTo>
                  <a:cubicBezTo>
                    <a:pt x="20466" y="21086"/>
                    <a:pt x="21086" y="20467"/>
                    <a:pt x="21371" y="19682"/>
                  </a:cubicBezTo>
                  <a:cubicBezTo>
                    <a:pt x="21599" y="19138"/>
                    <a:pt x="21600" y="18325"/>
                    <a:pt x="21600" y="16964"/>
                  </a:cubicBezTo>
                  <a:lnTo>
                    <a:pt x="21600" y="4636"/>
                  </a:lnTo>
                  <a:cubicBezTo>
                    <a:pt x="21600" y="3275"/>
                    <a:pt x="21599" y="2462"/>
                    <a:pt x="21371" y="1918"/>
                  </a:cubicBezTo>
                  <a:cubicBezTo>
                    <a:pt x="21086" y="1133"/>
                    <a:pt x="20466" y="514"/>
                    <a:pt x="19682" y="229"/>
                  </a:cubicBezTo>
                  <a:cubicBezTo>
                    <a:pt x="19137" y="1"/>
                    <a:pt x="18324" y="0"/>
                    <a:pt x="16963" y="0"/>
                  </a:cubicBezTo>
                  <a:lnTo>
                    <a:pt x="4637" y="0"/>
                  </a:lnTo>
                  <a:close/>
                </a:path>
              </a:pathLst>
            </a:custGeom>
            <a:ln w="6350" cap="flat">
              <a:solidFill>
                <a:srgbClr val="8979AF"/>
              </a:solidFill>
              <a:prstDash val="solid"/>
              <a:miter lim="400000"/>
              <a:headEnd/>
              <a:tailEnd/>
            </a:ln>
            <a:effectLst/>
          </p:spPr>
        </p:pic>
        <p:sp>
          <p:nvSpPr>
            <p:cNvPr id="767" name="价格：₫91.73k…"/>
            <p:cNvSpPr txBox="1"/>
            <p:nvPr/>
          </p:nvSpPr>
          <p:spPr>
            <a:xfrm>
              <a:off x="2194560" y="1346200"/>
              <a:ext cx="8336914" cy="1123950"/>
            </a:xfrm>
            <a:prstGeom prst="rect">
              <a:avLst/>
            </a:prstGeom>
            <a:noFill/>
            <a:ln w="12700" cap="flat">
              <a:noFill/>
              <a:miter lim="400000"/>
            </a:ln>
            <a:effectLst/>
          </p:spPr>
          <p:txBody>
            <a:bodyPr wrap="square" lIns="8790" tIns="8790" rIns="8790" bIns="8790" numCol="1" anchor="t">
              <a:spAutoFit/>
            </a:bodyPr>
            <a:lstStyle/>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Price: ₫91.73k       Number of influencers: 123</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30-day sales volume: 120.8k</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The sales volume has steadily increased in the recent 3 months.</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769" name="香体喷雾"/>
            <p:cNvSpPr/>
            <p:nvPr/>
          </p:nvSpPr>
          <p:spPr>
            <a:xfrm>
              <a:off x="4257712" y="838256"/>
              <a:ext cx="2143959" cy="499209"/>
            </a:xfrm>
            <a:prstGeom prst="rect">
              <a:avLst/>
            </a:prstGeom>
            <a:solidFill>
              <a:srgbClr val="F5BFC3"/>
            </a:solidFill>
            <a:ln w="12700" cap="flat">
              <a:noFill/>
              <a:miter lim="400000"/>
            </a:ln>
            <a:effectLst/>
          </p:spPr>
          <p:txBody>
            <a:bodyPr wrap="square" lIns="0" tIns="0" rIns="0" bIns="0" numCol="1" anchor="ctr">
              <a:noAutofit/>
            </a:bodyPr>
            <a:lstStyle>
              <a:lvl1pPr algn="ctr">
                <a:lnSpc>
                  <a:spcPct val="100000"/>
                </a:lnSpc>
                <a:spcBef>
                  <a:spcPts val="0"/>
                </a:spcBef>
                <a:defRPr sz="24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Body spray</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770" name="香体喷雾"/>
            <p:cNvSpPr/>
            <p:nvPr/>
          </p:nvSpPr>
          <p:spPr>
            <a:xfrm>
              <a:off x="4257712" y="2835602"/>
              <a:ext cx="2143959" cy="499209"/>
            </a:xfrm>
            <a:prstGeom prst="rect">
              <a:avLst/>
            </a:prstGeom>
            <a:solidFill>
              <a:srgbClr val="F5BFC3"/>
            </a:solidFill>
            <a:ln w="12700" cap="flat">
              <a:noFill/>
              <a:miter lim="400000"/>
            </a:ln>
            <a:effectLst/>
          </p:spPr>
          <p:txBody>
            <a:bodyPr wrap="square" lIns="0" tIns="0" rIns="0" bIns="0" numCol="1" anchor="ctr">
              <a:noAutofit/>
            </a:bodyPr>
            <a:lstStyle>
              <a:lvl1pPr algn="ctr">
                <a:lnSpc>
                  <a:spcPct val="100000"/>
                </a:lnSpc>
                <a:spcBef>
                  <a:spcPts val="0"/>
                </a:spcBef>
                <a:defRPr sz="24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Body spray</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771" name="香体喷雾"/>
            <p:cNvSpPr/>
            <p:nvPr/>
          </p:nvSpPr>
          <p:spPr>
            <a:xfrm>
              <a:off x="4257712" y="4817839"/>
              <a:ext cx="2143959" cy="499209"/>
            </a:xfrm>
            <a:prstGeom prst="rect">
              <a:avLst/>
            </a:prstGeom>
            <a:solidFill>
              <a:srgbClr val="F5BFC3"/>
            </a:solidFill>
            <a:ln w="12700" cap="flat">
              <a:noFill/>
              <a:miter lim="400000"/>
            </a:ln>
            <a:effectLst/>
          </p:spPr>
          <p:txBody>
            <a:bodyPr wrap="square" lIns="0" tIns="0" rIns="0" bIns="0" numCol="1" anchor="ctr">
              <a:noAutofit/>
            </a:bodyPr>
            <a:lstStyle>
              <a:lvl1pPr algn="ctr">
                <a:lnSpc>
                  <a:spcPct val="100000"/>
                </a:lnSpc>
                <a:spcBef>
                  <a:spcPts val="0"/>
                </a:spcBef>
                <a:defRPr sz="24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Body spray</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772" name="价格：₫137.33k…"/>
            <p:cNvSpPr txBox="1"/>
            <p:nvPr/>
          </p:nvSpPr>
          <p:spPr>
            <a:xfrm>
              <a:off x="2151380" y="3348354"/>
              <a:ext cx="7914639" cy="1123950"/>
            </a:xfrm>
            <a:prstGeom prst="rect">
              <a:avLst/>
            </a:prstGeom>
            <a:noFill/>
            <a:ln w="12700" cap="flat">
              <a:noFill/>
              <a:miter lim="400000"/>
            </a:ln>
            <a:effectLst/>
          </p:spPr>
          <p:txBody>
            <a:bodyPr wrap="square" lIns="8790" tIns="8790" rIns="8790" bIns="8790" numCol="1" anchor="t">
              <a:spAutoFit/>
            </a:bodyPr>
            <a:lstStyle/>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Price: ₫137.33k       Number of influencers: 183</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30-day sales volume: 96.0k</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The sales volume has steadily increased in the recent 3 months.</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774" name="价格：₫59.88k…"/>
            <p:cNvSpPr txBox="1"/>
            <p:nvPr/>
          </p:nvSpPr>
          <p:spPr>
            <a:xfrm>
              <a:off x="2152650" y="5425439"/>
              <a:ext cx="7913369" cy="1123950"/>
            </a:xfrm>
            <a:prstGeom prst="rect">
              <a:avLst/>
            </a:prstGeom>
            <a:noFill/>
            <a:ln w="12700" cap="flat">
              <a:noFill/>
              <a:miter lim="400000"/>
            </a:ln>
            <a:effectLst/>
          </p:spPr>
          <p:txBody>
            <a:bodyPr wrap="square" lIns="8790" tIns="8790" rIns="8790" bIns="8790" numCol="1" anchor="t">
              <a:spAutoFit/>
            </a:bodyPr>
            <a:lstStyle/>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Price: ₫59.88k       Number of influencers: 18</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30-day sales volume: 42.0k</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The sales volume has steadily increased in the recent 3 months.</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776" name="近30天热销产品top3"/>
            <p:cNvSpPr/>
            <p:nvPr/>
          </p:nvSpPr>
          <p:spPr>
            <a:xfrm>
              <a:off x="0" y="0"/>
              <a:ext cx="10283958" cy="763625"/>
            </a:xfrm>
            <a:prstGeom prst="rect">
              <a:avLst/>
            </a:prstGeom>
            <a:solidFill>
              <a:srgbClr val="8C83EF"/>
            </a:solidFill>
            <a:ln w="12700" cap="flat">
              <a:noFill/>
              <a:miter lim="400000"/>
            </a:ln>
            <a:effectLst/>
          </p:spPr>
          <p:txBody>
            <a:bodyPr wrap="square" lIns="8790" tIns="8790" rIns="8790" bIns="8790" numCol="1" anchor="ctr">
              <a:noAutofit/>
            </a:bodyPr>
            <a:lstStyle>
              <a:lvl1pPr algn="ctr" defTabSz="1134745">
                <a:lnSpc>
                  <a:spcPct val="100000"/>
                </a:lnSpc>
                <a:spcBef>
                  <a:spcPts val="0"/>
                </a:spcBef>
                <a:defRPr sz="28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Top 3 best-selling products in the recent 30 days</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grpSp>
      <p:grpSp>
        <p:nvGrpSpPr>
          <p:cNvPr id="783" name="成组"/>
          <p:cNvGrpSpPr/>
          <p:nvPr/>
        </p:nvGrpSpPr>
        <p:grpSpPr>
          <a:xfrm>
            <a:off x="1277767" y="6463064"/>
            <a:ext cx="10779467" cy="3758313"/>
            <a:chOff x="0" y="0"/>
            <a:chExt cx="10779466" cy="3758311"/>
          </a:xfrm>
        </p:grpSpPr>
        <p:sp>
          <p:nvSpPr>
            <p:cNvPr id="778" name="销售渠道分布"/>
            <p:cNvSpPr txBox="1"/>
            <p:nvPr/>
          </p:nvSpPr>
          <p:spPr>
            <a:xfrm>
              <a:off x="36369" y="124849"/>
              <a:ext cx="3630295" cy="385445"/>
            </a:xfrm>
            <a:prstGeom prst="rect">
              <a:avLst/>
            </a:prstGeom>
            <a:noFill/>
            <a:ln w="12700" cap="flat">
              <a:noFill/>
              <a:miter lim="400000"/>
            </a:ln>
            <a:effectLst/>
          </p:spPr>
          <p:txBody>
            <a:bodyPr wrap="none" lIns="8790" tIns="8790" rIns="8790" bIns="8790" numCol="1" anchor="ctr">
              <a:spAutoFit/>
            </a:bodyPr>
            <a:lstStyle>
              <a:lvl1pPr algn="ctr" defTabSz="1134745">
                <a:lnSpc>
                  <a:spcPct val="100000"/>
                </a:lnSpc>
                <a:spcBef>
                  <a:spcPts val="0"/>
                </a:spcBef>
                <a:defRPr sz="2400">
                  <a:latin typeface="Source Han Sans CN Bold Bold"/>
                  <a:ea typeface="Source Han Sans CN Bold Bold"/>
                  <a:cs typeface="Source Han Sans CN Bold Bold"/>
                  <a:sym typeface="Source Han Sans CN Bold Bold"/>
                </a:defRPr>
              </a:lvl1pPr>
            </a:lstStyle>
            <a:p>
              <a:pPr algn="ctr"/>
              <a:r>
                <a:rPr>
                  <a:latin typeface="Times New Roman" panose="02020603050405020304" charset="0"/>
                  <a:ea typeface="Times New Roman" panose="02020603050405020304" charset="0"/>
                </a:rPr>
                <a:t>Distribution of sales channels</a:t>
              </a:r>
              <a:endParaRPr>
                <a:latin typeface="Times New Roman" panose="02020603050405020304" charset="0"/>
                <a:ea typeface="Times New Roman" panose="02020603050405020304" charset="0"/>
              </a:endParaRPr>
            </a:p>
          </p:txBody>
        </p:sp>
        <p:sp>
          <p:nvSpPr>
            <p:cNvPr id="779" name="带货达人趋势"/>
            <p:cNvSpPr txBox="1"/>
            <p:nvPr/>
          </p:nvSpPr>
          <p:spPr>
            <a:xfrm>
              <a:off x="5462575" y="124849"/>
              <a:ext cx="3316605" cy="385445"/>
            </a:xfrm>
            <a:prstGeom prst="rect">
              <a:avLst/>
            </a:prstGeom>
            <a:noFill/>
            <a:ln w="12700" cap="flat">
              <a:noFill/>
              <a:miter lim="400000"/>
            </a:ln>
            <a:effectLst/>
          </p:spPr>
          <p:txBody>
            <a:bodyPr wrap="none" lIns="8790" tIns="8790" rIns="8790" bIns="8790" numCol="1" anchor="ctr">
              <a:spAutoFit/>
            </a:bodyPr>
            <a:lstStyle>
              <a:lvl1pPr algn="ctr" defTabSz="1134745">
                <a:lnSpc>
                  <a:spcPct val="100000"/>
                </a:lnSpc>
                <a:spcBef>
                  <a:spcPts val="0"/>
                </a:spcBef>
                <a:defRPr sz="2400">
                  <a:latin typeface="Source Han Sans CN Bold Bold"/>
                  <a:ea typeface="Source Han Sans CN Bold Bold"/>
                  <a:cs typeface="Source Han Sans CN Bold Bold"/>
                  <a:sym typeface="Source Han Sans CN Bold Bold"/>
                </a:defRPr>
              </a:lvl1pPr>
            </a:lstStyle>
            <a:p>
              <a:pPr algn="ctr"/>
              <a:r>
                <a:rPr>
                  <a:latin typeface="Times New Roman" panose="02020603050405020304" charset="0"/>
                  <a:ea typeface="Times New Roman" panose="02020603050405020304" charset="0"/>
                </a:rPr>
                <a:t>Related Influencers Trends</a:t>
              </a:r>
              <a:endParaRPr>
                <a:latin typeface="Times New Roman" panose="02020603050405020304" charset="0"/>
                <a:ea typeface="Times New Roman" panose="02020603050405020304" charset="0"/>
              </a:endParaRPr>
            </a:p>
          </p:txBody>
        </p:sp>
        <p:sp>
          <p:nvSpPr>
            <p:cNvPr id="780" name="矩形"/>
            <p:cNvSpPr/>
            <p:nvPr/>
          </p:nvSpPr>
          <p:spPr>
            <a:xfrm>
              <a:off x="0" y="0"/>
              <a:ext cx="10779466" cy="3758311"/>
            </a:xfrm>
            <a:prstGeom prst="rect">
              <a:avLst/>
            </a:prstGeom>
            <a:noFill/>
            <a:ln w="9525" cap="flat">
              <a:solidFill>
                <a:srgbClr val="000000"/>
              </a:solidFill>
              <a:prstDash val="solid"/>
              <a:miter lim="400000"/>
            </a:ln>
            <a:effectLst/>
          </p:spPr>
          <p:txBody>
            <a:bodyPr wrap="square" lIns="8790" tIns="8790" rIns="8790" bIns="8790" numCol="1" anchor="ctr">
              <a:noAutofit/>
            </a:bodyP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pic>
          <p:nvPicPr>
            <p:cNvPr id="781" name="已粘贴的影片.png" descr="已粘贴的影片.png"/>
            <p:cNvPicPr>
              <a:picLocks noChangeAspect="1"/>
            </p:cNvPicPr>
            <p:nvPr/>
          </p:nvPicPr>
          <p:blipFill>
            <a:blip r:embed="rId6"/>
            <a:srcRect t="8193" b="8193"/>
            <a:stretch>
              <a:fillRect/>
            </a:stretch>
          </p:blipFill>
          <p:spPr>
            <a:xfrm>
              <a:off x="3818877" y="902777"/>
              <a:ext cx="6604001" cy="2628901"/>
            </a:xfrm>
            <a:prstGeom prst="rect">
              <a:avLst/>
            </a:prstGeom>
            <a:ln w="3175" cap="flat">
              <a:noFill/>
              <a:miter lim="400000"/>
              <a:headEnd/>
              <a:tailEnd/>
            </a:ln>
            <a:effectLst/>
          </p:spPr>
        </p:pic>
        <p:graphicFrame>
          <p:nvGraphicFramePr>
            <p:cNvPr id="782" name="二维饼图"/>
            <p:cNvGraphicFramePr/>
            <p:nvPr/>
          </p:nvGraphicFramePr>
          <p:xfrm>
            <a:off x="425524" y="724264"/>
            <a:ext cx="2851983" cy="2851982"/>
          </p:xfrm>
          <a:graphic>
            <a:graphicData uri="http://schemas.openxmlformats.org/drawingml/2006/chart">
              <c:chart xmlns:c="http://schemas.openxmlformats.org/drawingml/2006/chart" xmlns:r="http://schemas.openxmlformats.org/officeDocument/2006/relationships" r:id="rId1"/>
            </a:graphicData>
          </a:graphic>
        </p:graphicFrame>
      </p:grpSp>
      <p:sp>
        <p:nvSpPr>
          <p:cNvPr id="784" name="商品价格分布在₫13.50K-₫471.62K，平均价格为₫128.42K。主要销售方式是视频带货，关联达人数3.3k，视频数7.7k，直播数6.0k。小店以香体喷雾销售为主，并采取打折策略促进销售。"/>
          <p:cNvSpPr txBox="1"/>
          <p:nvPr/>
        </p:nvSpPr>
        <p:spPr>
          <a:xfrm>
            <a:off x="1525135" y="4226975"/>
            <a:ext cx="10066290" cy="1639570"/>
          </a:xfrm>
          <a:prstGeom prst="rect">
            <a:avLst/>
          </a:prstGeom>
          <a:ln w="12700">
            <a:miter lim="400000"/>
          </a:ln>
        </p:spPr>
        <p:txBody>
          <a:bodyPr lIns="8790" tIns="8790" rIns="8790" bIns="8790">
            <a:spAutoFit/>
          </a:bodyPr>
          <a:lstStyle>
            <a:lvl1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pPr>
              <a:lnSpc>
                <a:spcPct val="110000"/>
              </a:lnSpc>
              <a:spcAft>
                <a:spcPts val="0"/>
              </a:spcAft>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The product prices range from ₫13.50K to ₫471.62K, and the average price is ₫128.42K. The main sales method is video promotion with goods, with 3.3k associated influencers, 7.7k videos, and 6.0k live broadcasts. This shop mainly sells body sprays and adopts a discount strategy to promote sales.</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48" name="文本框 47"/>
          <p:cNvSpPr txBox="1"/>
          <p:nvPr>
            <p:custDataLst>
              <p:tags r:id="rId7"/>
            </p:custDataLst>
          </p:nvPr>
        </p:nvSpPr>
        <p:spPr>
          <a:xfrm>
            <a:off x="2693035" y="17968595"/>
            <a:ext cx="2182495" cy="3365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8790" tIns="8790" rIns="8790" bIns="8790" numCol="1" spcCol="38100" rtlCol="0" anchor="ctr" forceAA="0">
            <a:noAutofit/>
          </a:bodyPr>
          <a:p>
            <a:pPr marL="0" marR="0" indent="0" algn="l" defTabSz="3352800" rtl="0" fontAlgn="auto" latinLnBrk="0" hangingPunct="0">
              <a:lnSpc>
                <a:spcPct val="90000"/>
              </a:lnSpc>
              <a:spcBef>
                <a:spcPts val="6100"/>
              </a:spcBef>
              <a:spcAft>
                <a:spcPts val="0"/>
              </a:spcAft>
              <a:buClrTx/>
              <a:buSzTx/>
              <a:buFontTx/>
              <a:buNone/>
            </a:pPr>
            <a:r>
              <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rPr>
              <a:t>https://echotik.ai</a:t>
            </a:r>
            <a:endPar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endParaRPr>
          </a:p>
        </p:txBody>
      </p:sp>
      <p:sp>
        <p:nvSpPr>
          <p:cNvPr id="174" name="Freeform 8"/>
          <p:cNvSpPr/>
          <p:nvPr>
            <p:custDataLst>
              <p:tags r:id="rId8"/>
            </p:custDataLst>
          </p:nvPr>
        </p:nvSpPr>
        <p:spPr>
          <a:xfrm>
            <a:off x="941705" y="17797145"/>
            <a:ext cx="1655445" cy="672465"/>
          </a:xfrm>
          <a:prstGeom prst="rect">
            <a:avLst/>
          </a:prstGeom>
          <a:blipFill>
            <a:blip r:embed="rId9"/>
            <a:stretch>
              <a:fillRect/>
            </a:stretch>
          </a:blipFill>
          <a:ln w="12700">
            <a:miter lim="400000"/>
          </a:ln>
        </p:spPr>
        <p:txBody>
          <a:bodyPr lIns="0" tIns="0" rIns="0" bIns="0"/>
          <a:p>
            <a:pPr defTabSz="1219200">
              <a:lnSpc>
                <a:spcPct val="100000"/>
              </a:lnSpc>
              <a:spcBef>
                <a:spcPts val="0"/>
              </a:spcBef>
              <a:defRPr sz="2400">
                <a:latin typeface="Calibri" panose="020F0502020204030204"/>
                <a:ea typeface="Calibri" panose="020F0502020204030204"/>
                <a:cs typeface="Calibri" panose="020F0502020204030204"/>
                <a:sym typeface="Calibri" panose="020F0502020204030204"/>
              </a:defRPr>
            </a:pPr>
            <a:endParaRPr>
              <a:latin typeface="Arial Rounded MT Bold" panose="020F0704030504030204" charset="0"/>
              <a:ea typeface="Arial Rounded MT Bold" panose="020F0704030504030204" charset="0"/>
              <a:cs typeface="Arial Rounded MT Bold" panose="020F0704030504030204" charset="0"/>
              <a:sym typeface="Arial Rounded MT Bold" panose="020F0704030504030204" charset="0"/>
            </a:endParaRP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 name="越南市场"/>
          <p:cNvSpPr txBox="1"/>
          <p:nvPr/>
        </p:nvSpPr>
        <p:spPr>
          <a:xfrm>
            <a:off x="1273004" y="1817058"/>
            <a:ext cx="3164840" cy="508635"/>
          </a:xfrm>
          <a:prstGeom prst="rect">
            <a:avLst/>
          </a:prstGeom>
          <a:ln w="12700">
            <a:miter lim="400000"/>
          </a:ln>
        </p:spPr>
        <p:txBody>
          <a:bodyPr wrap="none" lIns="8790" tIns="8790" rIns="8790" bIns="8790">
            <a:spAutoFit/>
          </a:bodyPr>
          <a:lstStyle>
            <a:lvl1pPr>
              <a:lnSpc>
                <a:spcPct val="100000"/>
              </a:lnSpc>
              <a:spcBef>
                <a:spcPts val="0"/>
              </a:spcBef>
              <a:defRPr sz="3200" u="sng">
                <a:latin typeface="Source Han Sans CN Bold Bold"/>
                <a:ea typeface="Source Han Sans CN Bold Bold"/>
                <a:cs typeface="Source Han Sans CN Bold Bold"/>
                <a:sym typeface="Source Han Sans CN Bold Bold"/>
              </a:defRPr>
            </a:lvl1pPr>
          </a:lstStyle>
          <a:p>
            <a:pPr algn="l"/>
            <a:r>
              <a:rPr>
                <a:solidFill>
                  <a:srgbClr val="625AE3"/>
                </a:solidFill>
                <a:latin typeface="Times New Roman" panose="02020603050405020304" charset="0"/>
                <a:ea typeface="Times New Roman" panose="02020603050405020304" charset="0"/>
                <a:sym typeface="+mn-ea"/>
              </a:rPr>
              <a:t>Vietnamese market</a:t>
            </a:r>
            <a:endParaRPr>
              <a:solidFill>
                <a:srgbClr val="625AE3"/>
              </a:solidFill>
              <a:latin typeface="Times New Roman" panose="02020603050405020304" charset="0"/>
              <a:ea typeface="Times New Roman" panose="02020603050405020304" charset="0"/>
            </a:endParaRPr>
          </a:p>
        </p:txBody>
      </p:sp>
      <p:sp>
        <p:nvSpPr>
          <p:cNvPr id="787" name="TOP2：COLORKEY Việt Nam"/>
          <p:cNvSpPr/>
          <p:nvPr/>
        </p:nvSpPr>
        <p:spPr>
          <a:xfrm>
            <a:off x="3720070" y="2984500"/>
            <a:ext cx="8063427" cy="895947"/>
          </a:xfrm>
          <a:prstGeom prst="roundRect">
            <a:avLst>
              <a:gd name="adj" fmla="val 0"/>
            </a:avLst>
          </a:prstGeom>
          <a:solidFill>
            <a:srgbClr val="6559E9">
              <a:alpha val="74433"/>
            </a:srgbClr>
          </a:solidFill>
          <a:ln w="12700">
            <a:miter lim="400000"/>
          </a:ln>
        </p:spPr>
        <p:txBody>
          <a:bodyPr lIns="228600" tIns="228600" rIns="228600" bIns="228600" anchor="ctr"/>
          <a:lstStyle>
            <a:lvl1pPr algn="ctr" defTabSz="1134745">
              <a:lnSpc>
                <a:spcPct val="100000"/>
              </a:lnSpc>
              <a:spcBef>
                <a:spcPts val="0"/>
              </a:spcBef>
              <a:defRPr sz="28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TOP</a:t>
            </a:r>
            <a:r>
              <a:rPr lang="en-US">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a:latin typeface="Times New Roman" panose="02020603050405020304" charset="0"/>
                <a:ea typeface="Times New Roman" panose="02020603050405020304" charset="0"/>
                <a:cs typeface="Times New Roman" panose="02020603050405020304" charset="0"/>
                <a:sym typeface="Times New Roman" panose="02020603050405020304" charset="0"/>
              </a:rPr>
              <a:t>2：COLORKEY Việt Nam</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pic>
        <p:nvPicPr>
          <p:cNvPr id="788" name="已粘贴的影片.png" descr="已粘贴的影片.png"/>
          <p:cNvPicPr>
            <a:picLocks noChangeAspect="1"/>
          </p:cNvPicPr>
          <p:nvPr/>
        </p:nvPicPr>
        <p:blipFill>
          <a:blip r:embed="rId2"/>
          <a:srcRect t="17041" b="17041"/>
          <a:stretch>
            <a:fillRect/>
          </a:stretch>
        </p:blipFill>
        <p:spPr>
          <a:xfrm>
            <a:off x="1689100" y="2984500"/>
            <a:ext cx="1358989" cy="895811"/>
          </a:xfrm>
          <a:prstGeom prst="rect">
            <a:avLst/>
          </a:prstGeom>
          <a:ln w="3175">
            <a:miter lim="400000"/>
            <a:headEnd/>
            <a:tailEnd/>
          </a:ln>
        </p:spPr>
      </p:pic>
      <p:sp>
        <p:nvSpPr>
          <p:cNvPr id="789" name="销售渠道分布"/>
          <p:cNvSpPr txBox="1"/>
          <p:nvPr/>
        </p:nvSpPr>
        <p:spPr>
          <a:xfrm>
            <a:off x="1257514" y="6622203"/>
            <a:ext cx="3630295" cy="385445"/>
          </a:xfrm>
          <a:prstGeom prst="rect">
            <a:avLst/>
          </a:prstGeom>
          <a:ln w="12700">
            <a:miter lim="400000"/>
          </a:ln>
        </p:spPr>
        <p:txBody>
          <a:bodyPr wrap="none" lIns="8790" tIns="8790" rIns="8790" bIns="8790" anchor="ctr">
            <a:spAutoFit/>
          </a:bodyPr>
          <a:lstStyle>
            <a:lvl1pPr algn="ctr" defTabSz="1134745">
              <a:lnSpc>
                <a:spcPct val="100000"/>
              </a:lnSpc>
              <a:spcBef>
                <a:spcPts val="0"/>
              </a:spcBef>
              <a:defRPr sz="2400">
                <a:latin typeface="Source Han Sans CN Bold Bold"/>
                <a:ea typeface="Source Han Sans CN Bold Bold"/>
                <a:cs typeface="Source Han Sans CN Bold Bold"/>
                <a:sym typeface="Source Han Sans CN Bold Bold"/>
              </a:defRPr>
            </a:lvl1pPr>
          </a:lstStyle>
          <a:p>
            <a:pPr algn="ctr"/>
            <a:r>
              <a:rPr>
                <a:solidFill>
                  <a:srgbClr val="625AE3"/>
                </a:solidFill>
                <a:latin typeface="Times New Roman" panose="02020603050405020304" charset="0"/>
                <a:ea typeface="Times New Roman" panose="02020603050405020304" charset="0"/>
              </a:rPr>
              <a:t>Distribution of sales channels</a:t>
            </a:r>
            <a:endParaRPr>
              <a:solidFill>
                <a:srgbClr val="625AE3"/>
              </a:solidFill>
              <a:latin typeface="Times New Roman" panose="02020603050405020304" charset="0"/>
              <a:ea typeface="Times New Roman" panose="02020603050405020304" charset="0"/>
            </a:endParaRPr>
          </a:p>
        </p:txBody>
      </p:sp>
      <p:sp>
        <p:nvSpPr>
          <p:cNvPr id="790" name="带货视频趋势"/>
          <p:cNvSpPr txBox="1"/>
          <p:nvPr/>
        </p:nvSpPr>
        <p:spPr>
          <a:xfrm>
            <a:off x="7119228" y="6622203"/>
            <a:ext cx="2809240" cy="385445"/>
          </a:xfrm>
          <a:prstGeom prst="rect">
            <a:avLst/>
          </a:prstGeom>
          <a:ln w="12700">
            <a:miter lim="400000"/>
          </a:ln>
        </p:spPr>
        <p:txBody>
          <a:bodyPr wrap="none" lIns="8790" tIns="8790" rIns="8790" bIns="8790" anchor="ctr">
            <a:spAutoFit/>
          </a:bodyPr>
          <a:lstStyle>
            <a:lvl1pPr algn="ctr" defTabSz="1134745">
              <a:lnSpc>
                <a:spcPct val="100000"/>
              </a:lnSpc>
              <a:spcBef>
                <a:spcPts val="0"/>
              </a:spcBef>
              <a:defRPr sz="2400">
                <a:latin typeface="Source Han Sans CN Bold Bold"/>
                <a:ea typeface="Source Han Sans CN Bold Bold"/>
                <a:cs typeface="Source Han Sans CN Bold Bold"/>
                <a:sym typeface="Source Han Sans CN Bold Bold"/>
              </a:defRPr>
            </a:lvl1pPr>
          </a:lstStyle>
          <a:p>
            <a:pPr algn="ctr"/>
            <a:r>
              <a:rPr>
                <a:solidFill>
                  <a:srgbClr val="625AE3"/>
                </a:solidFill>
                <a:latin typeface="Times New Roman" panose="02020603050405020304" charset="0"/>
                <a:ea typeface="Times New Roman" panose="02020603050405020304" charset="0"/>
              </a:rPr>
              <a:t>Related Videos Trends</a:t>
            </a:r>
            <a:endParaRPr>
              <a:solidFill>
                <a:srgbClr val="625AE3"/>
              </a:solidFill>
              <a:latin typeface="Times New Roman" panose="02020603050405020304" charset="0"/>
              <a:ea typeface="Times New Roman" panose="02020603050405020304" charset="0"/>
            </a:endParaRPr>
          </a:p>
        </p:txBody>
      </p:sp>
      <p:sp>
        <p:nvSpPr>
          <p:cNvPr id="791" name="矩形"/>
          <p:cNvSpPr/>
          <p:nvPr/>
        </p:nvSpPr>
        <p:spPr>
          <a:xfrm>
            <a:off x="1221144" y="6497354"/>
            <a:ext cx="10779467" cy="3758312"/>
          </a:xfrm>
          <a:prstGeom prst="rect">
            <a:avLst/>
          </a:prstGeom>
          <a:ln>
            <a:solidFill>
              <a:srgbClr val="000000"/>
            </a:solidFill>
            <a:miter lim="400000"/>
          </a:ln>
        </p:spPr>
        <p:txBody>
          <a:bodyPr lIns="8790" tIns="8790" rIns="8790" bIns="8790" anchor="ct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pic>
        <p:nvPicPr>
          <p:cNvPr id="792" name="已粘贴的影片.png" descr="已粘贴的影片.png"/>
          <p:cNvPicPr>
            <a:picLocks noChangeAspect="1"/>
          </p:cNvPicPr>
          <p:nvPr/>
        </p:nvPicPr>
        <p:blipFill>
          <a:blip r:embed="rId3"/>
          <a:srcRect t="1082" b="1082"/>
          <a:stretch>
            <a:fillRect/>
          </a:stretch>
        </p:blipFill>
        <p:spPr>
          <a:xfrm>
            <a:off x="5740959" y="7520073"/>
            <a:ext cx="5565738" cy="2611616"/>
          </a:xfrm>
          <a:prstGeom prst="rect">
            <a:avLst/>
          </a:prstGeom>
          <a:ln w="3175">
            <a:miter lim="400000"/>
            <a:headEnd/>
            <a:tailEnd/>
          </a:ln>
        </p:spPr>
      </p:pic>
      <p:graphicFrame>
        <p:nvGraphicFramePr>
          <p:cNvPr id="793" name="二维饼图"/>
          <p:cNvGraphicFramePr/>
          <p:nvPr/>
        </p:nvGraphicFramePr>
        <p:xfrm>
          <a:off x="1634490" y="7163435"/>
          <a:ext cx="3241040" cy="2967990"/>
        </p:xfrm>
        <a:graphic>
          <a:graphicData uri="http://schemas.openxmlformats.org/drawingml/2006/chart">
            <c:chart xmlns:c="http://schemas.openxmlformats.org/drawingml/2006/chart" xmlns:r="http://schemas.openxmlformats.org/officeDocument/2006/relationships" r:id="rId1"/>
          </a:graphicData>
        </a:graphic>
      </p:graphicFrame>
      <p:sp>
        <p:nvSpPr>
          <p:cNvPr id="794" name="圆角矩形"/>
          <p:cNvSpPr/>
          <p:nvPr/>
        </p:nvSpPr>
        <p:spPr>
          <a:xfrm>
            <a:off x="2354501" y="13549574"/>
            <a:ext cx="9454978" cy="1645142"/>
          </a:xfrm>
          <a:prstGeom prst="roundRect">
            <a:avLst>
              <a:gd name="adj" fmla="val 11580"/>
            </a:avLst>
          </a:prstGeom>
          <a:solidFill>
            <a:srgbClr val="D5D5D5">
              <a:alpha val="45705"/>
            </a:srgbClr>
          </a:solidFill>
          <a:ln w="12700">
            <a:miter lim="400000"/>
          </a:ln>
        </p:spPr>
        <p:txBody>
          <a:bodyPr lIns="8790" tIns="8790" rIns="8790" bIns="8790" anchor="ct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795" name="圆角矩形"/>
          <p:cNvSpPr/>
          <p:nvPr/>
        </p:nvSpPr>
        <p:spPr>
          <a:xfrm>
            <a:off x="2354501" y="15530075"/>
            <a:ext cx="9454978" cy="1645142"/>
          </a:xfrm>
          <a:prstGeom prst="roundRect">
            <a:avLst>
              <a:gd name="adj" fmla="val 11580"/>
            </a:avLst>
          </a:prstGeom>
          <a:solidFill>
            <a:srgbClr val="D5D5D5">
              <a:alpha val="45705"/>
            </a:srgbClr>
          </a:solidFill>
          <a:ln w="12700">
            <a:miter lim="400000"/>
          </a:ln>
        </p:spPr>
        <p:txBody>
          <a:bodyPr lIns="8790" tIns="8790" rIns="8790" bIns="8790" anchor="ct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796" name="圆角矩形"/>
          <p:cNvSpPr/>
          <p:nvPr/>
        </p:nvSpPr>
        <p:spPr>
          <a:xfrm>
            <a:off x="2354501" y="11562732"/>
            <a:ext cx="9454978" cy="1645142"/>
          </a:xfrm>
          <a:prstGeom prst="roundRect">
            <a:avLst>
              <a:gd name="adj" fmla="val 11580"/>
            </a:avLst>
          </a:prstGeom>
          <a:solidFill>
            <a:srgbClr val="D5D5D5">
              <a:alpha val="45705"/>
            </a:srgbClr>
          </a:solidFill>
          <a:ln w="12700">
            <a:miter lim="400000"/>
          </a:ln>
        </p:spPr>
        <p:txBody>
          <a:bodyPr lIns="8790" tIns="8790" rIns="8790" bIns="8790" anchor="ct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pic>
        <p:nvPicPr>
          <p:cNvPr id="797" name="已粘贴的影片.png" descr="已粘贴的影片.png"/>
          <p:cNvPicPr>
            <a:picLocks noChangeAspect="1"/>
          </p:cNvPicPr>
          <p:nvPr/>
        </p:nvPicPr>
        <p:blipFill>
          <a:blip r:embed="rId4"/>
          <a:srcRect l="14" r="5"/>
          <a:stretch>
            <a:fillRect/>
          </a:stretch>
        </p:blipFill>
        <p:spPr>
          <a:xfrm>
            <a:off x="1528696" y="13552749"/>
            <a:ext cx="1649016" cy="1649341"/>
          </a:xfrm>
          <a:custGeom>
            <a:avLst/>
            <a:gdLst/>
            <a:ahLst/>
            <a:cxnLst>
              <a:cxn ang="0">
                <a:pos x="wd2" y="hd2"/>
              </a:cxn>
              <a:cxn ang="5400000">
                <a:pos x="wd2" y="hd2"/>
              </a:cxn>
              <a:cxn ang="10800000">
                <a:pos x="wd2" y="hd2"/>
              </a:cxn>
              <a:cxn ang="16200000">
                <a:pos x="wd2" y="hd2"/>
              </a:cxn>
            </a:cxnLst>
            <a:rect l="0" t="0" r="r" b="b"/>
            <a:pathLst>
              <a:path w="21600" h="21600" extrusionOk="0">
                <a:moveTo>
                  <a:pt x="4637" y="0"/>
                </a:moveTo>
                <a:cubicBezTo>
                  <a:pt x="3276" y="0"/>
                  <a:pt x="2463" y="1"/>
                  <a:pt x="1918" y="229"/>
                </a:cubicBezTo>
                <a:cubicBezTo>
                  <a:pt x="1134" y="514"/>
                  <a:pt x="514" y="1133"/>
                  <a:pt x="229" y="1918"/>
                </a:cubicBezTo>
                <a:cubicBezTo>
                  <a:pt x="1" y="2462"/>
                  <a:pt x="0" y="3275"/>
                  <a:pt x="0" y="4636"/>
                </a:cubicBezTo>
                <a:lnTo>
                  <a:pt x="0" y="16964"/>
                </a:lnTo>
                <a:cubicBezTo>
                  <a:pt x="0" y="18325"/>
                  <a:pt x="1" y="19138"/>
                  <a:pt x="229" y="19682"/>
                </a:cubicBezTo>
                <a:cubicBezTo>
                  <a:pt x="514" y="20467"/>
                  <a:pt x="1134" y="21086"/>
                  <a:pt x="1918" y="21371"/>
                </a:cubicBezTo>
                <a:cubicBezTo>
                  <a:pt x="2463" y="21599"/>
                  <a:pt x="3276" y="21600"/>
                  <a:pt x="4637" y="21600"/>
                </a:cubicBezTo>
                <a:lnTo>
                  <a:pt x="16963" y="21600"/>
                </a:lnTo>
                <a:cubicBezTo>
                  <a:pt x="18324" y="21600"/>
                  <a:pt x="19137" y="21599"/>
                  <a:pt x="19682" y="21371"/>
                </a:cubicBezTo>
                <a:cubicBezTo>
                  <a:pt x="20466" y="21086"/>
                  <a:pt x="21086" y="20467"/>
                  <a:pt x="21371" y="19682"/>
                </a:cubicBezTo>
                <a:cubicBezTo>
                  <a:pt x="21599" y="19138"/>
                  <a:pt x="21600" y="18325"/>
                  <a:pt x="21600" y="16964"/>
                </a:cubicBezTo>
                <a:lnTo>
                  <a:pt x="21600" y="4636"/>
                </a:lnTo>
                <a:cubicBezTo>
                  <a:pt x="21600" y="3275"/>
                  <a:pt x="21599" y="2462"/>
                  <a:pt x="21371" y="1918"/>
                </a:cubicBezTo>
                <a:cubicBezTo>
                  <a:pt x="21086" y="1133"/>
                  <a:pt x="20466" y="514"/>
                  <a:pt x="19682" y="229"/>
                </a:cubicBezTo>
                <a:cubicBezTo>
                  <a:pt x="19137" y="1"/>
                  <a:pt x="18324" y="0"/>
                  <a:pt x="16963" y="0"/>
                </a:cubicBezTo>
                <a:lnTo>
                  <a:pt x="4637" y="0"/>
                </a:lnTo>
                <a:close/>
              </a:path>
            </a:pathLst>
          </a:custGeom>
          <a:ln w="6350">
            <a:solidFill>
              <a:srgbClr val="8979AF"/>
            </a:solidFill>
            <a:miter lim="400000"/>
            <a:headEnd/>
            <a:tailEnd/>
          </a:ln>
        </p:spPr>
      </p:pic>
      <p:pic>
        <p:nvPicPr>
          <p:cNvPr id="798" name="已粘贴的影片.png" descr="已粘贴的影片.png"/>
          <p:cNvPicPr>
            <a:picLocks noChangeAspect="1"/>
          </p:cNvPicPr>
          <p:nvPr/>
        </p:nvPicPr>
        <p:blipFill>
          <a:blip r:embed="rId5"/>
          <a:srcRect l="14" r="5"/>
          <a:stretch>
            <a:fillRect/>
          </a:stretch>
        </p:blipFill>
        <p:spPr>
          <a:xfrm>
            <a:off x="1528696" y="15538560"/>
            <a:ext cx="1649017" cy="1649341"/>
          </a:xfrm>
          <a:custGeom>
            <a:avLst/>
            <a:gdLst/>
            <a:ahLst/>
            <a:cxnLst>
              <a:cxn ang="0">
                <a:pos x="wd2" y="hd2"/>
              </a:cxn>
              <a:cxn ang="5400000">
                <a:pos x="wd2" y="hd2"/>
              </a:cxn>
              <a:cxn ang="10800000">
                <a:pos x="wd2" y="hd2"/>
              </a:cxn>
              <a:cxn ang="16200000">
                <a:pos x="wd2" y="hd2"/>
              </a:cxn>
            </a:cxnLst>
            <a:rect l="0" t="0" r="r" b="b"/>
            <a:pathLst>
              <a:path w="21600" h="21600" extrusionOk="0">
                <a:moveTo>
                  <a:pt x="4637" y="0"/>
                </a:moveTo>
                <a:cubicBezTo>
                  <a:pt x="3276" y="0"/>
                  <a:pt x="2463" y="1"/>
                  <a:pt x="1918" y="229"/>
                </a:cubicBezTo>
                <a:cubicBezTo>
                  <a:pt x="1134" y="514"/>
                  <a:pt x="514" y="1133"/>
                  <a:pt x="229" y="1918"/>
                </a:cubicBezTo>
                <a:cubicBezTo>
                  <a:pt x="1" y="2462"/>
                  <a:pt x="0" y="3275"/>
                  <a:pt x="0" y="4636"/>
                </a:cubicBezTo>
                <a:lnTo>
                  <a:pt x="0" y="16964"/>
                </a:lnTo>
                <a:cubicBezTo>
                  <a:pt x="0" y="18325"/>
                  <a:pt x="1" y="19138"/>
                  <a:pt x="229" y="19682"/>
                </a:cubicBezTo>
                <a:cubicBezTo>
                  <a:pt x="514" y="20467"/>
                  <a:pt x="1134" y="21086"/>
                  <a:pt x="1918" y="21371"/>
                </a:cubicBezTo>
                <a:cubicBezTo>
                  <a:pt x="2463" y="21599"/>
                  <a:pt x="3276" y="21600"/>
                  <a:pt x="4637" y="21600"/>
                </a:cubicBezTo>
                <a:lnTo>
                  <a:pt x="16963" y="21600"/>
                </a:lnTo>
                <a:cubicBezTo>
                  <a:pt x="18324" y="21600"/>
                  <a:pt x="19137" y="21599"/>
                  <a:pt x="19682" y="21371"/>
                </a:cubicBezTo>
                <a:cubicBezTo>
                  <a:pt x="20466" y="21086"/>
                  <a:pt x="21086" y="20467"/>
                  <a:pt x="21371" y="19682"/>
                </a:cubicBezTo>
                <a:cubicBezTo>
                  <a:pt x="21599" y="19138"/>
                  <a:pt x="21600" y="18325"/>
                  <a:pt x="21600" y="16964"/>
                </a:cubicBezTo>
                <a:lnTo>
                  <a:pt x="21600" y="4636"/>
                </a:lnTo>
                <a:cubicBezTo>
                  <a:pt x="21600" y="3275"/>
                  <a:pt x="21599" y="2462"/>
                  <a:pt x="21371" y="1918"/>
                </a:cubicBezTo>
                <a:cubicBezTo>
                  <a:pt x="21086" y="1133"/>
                  <a:pt x="20466" y="514"/>
                  <a:pt x="19682" y="229"/>
                </a:cubicBezTo>
                <a:cubicBezTo>
                  <a:pt x="19137" y="1"/>
                  <a:pt x="18324" y="0"/>
                  <a:pt x="16963" y="0"/>
                </a:cubicBezTo>
                <a:lnTo>
                  <a:pt x="4637" y="0"/>
                </a:lnTo>
                <a:close/>
              </a:path>
            </a:pathLst>
          </a:custGeom>
          <a:ln w="6350">
            <a:solidFill>
              <a:srgbClr val="8979AF"/>
            </a:solidFill>
            <a:miter lim="400000"/>
            <a:headEnd/>
            <a:tailEnd/>
          </a:ln>
        </p:spPr>
      </p:pic>
      <p:pic>
        <p:nvPicPr>
          <p:cNvPr id="799" name="已粘贴的影片.png" descr="已粘贴的影片.png"/>
          <p:cNvPicPr>
            <a:picLocks noChangeAspect="1"/>
          </p:cNvPicPr>
          <p:nvPr/>
        </p:nvPicPr>
        <p:blipFill>
          <a:blip r:embed="rId6"/>
          <a:srcRect l="14" r="5"/>
          <a:stretch>
            <a:fillRect/>
          </a:stretch>
        </p:blipFill>
        <p:spPr>
          <a:xfrm>
            <a:off x="1528696" y="11560595"/>
            <a:ext cx="1649016" cy="1649342"/>
          </a:xfrm>
          <a:custGeom>
            <a:avLst/>
            <a:gdLst/>
            <a:ahLst/>
            <a:cxnLst>
              <a:cxn ang="0">
                <a:pos x="wd2" y="hd2"/>
              </a:cxn>
              <a:cxn ang="5400000">
                <a:pos x="wd2" y="hd2"/>
              </a:cxn>
              <a:cxn ang="10800000">
                <a:pos x="wd2" y="hd2"/>
              </a:cxn>
              <a:cxn ang="16200000">
                <a:pos x="wd2" y="hd2"/>
              </a:cxn>
            </a:cxnLst>
            <a:rect l="0" t="0" r="r" b="b"/>
            <a:pathLst>
              <a:path w="21600" h="21600" extrusionOk="0">
                <a:moveTo>
                  <a:pt x="4637" y="0"/>
                </a:moveTo>
                <a:cubicBezTo>
                  <a:pt x="3276" y="0"/>
                  <a:pt x="2463" y="1"/>
                  <a:pt x="1918" y="229"/>
                </a:cubicBezTo>
                <a:cubicBezTo>
                  <a:pt x="1134" y="514"/>
                  <a:pt x="514" y="1133"/>
                  <a:pt x="229" y="1918"/>
                </a:cubicBezTo>
                <a:cubicBezTo>
                  <a:pt x="1" y="2462"/>
                  <a:pt x="0" y="3275"/>
                  <a:pt x="0" y="4636"/>
                </a:cubicBezTo>
                <a:lnTo>
                  <a:pt x="0" y="16964"/>
                </a:lnTo>
                <a:cubicBezTo>
                  <a:pt x="0" y="18325"/>
                  <a:pt x="1" y="19138"/>
                  <a:pt x="229" y="19682"/>
                </a:cubicBezTo>
                <a:cubicBezTo>
                  <a:pt x="514" y="20467"/>
                  <a:pt x="1134" y="21086"/>
                  <a:pt x="1918" y="21371"/>
                </a:cubicBezTo>
                <a:cubicBezTo>
                  <a:pt x="2463" y="21599"/>
                  <a:pt x="3276" y="21600"/>
                  <a:pt x="4637" y="21600"/>
                </a:cubicBezTo>
                <a:lnTo>
                  <a:pt x="16963" y="21600"/>
                </a:lnTo>
                <a:cubicBezTo>
                  <a:pt x="18324" y="21600"/>
                  <a:pt x="19137" y="21599"/>
                  <a:pt x="19682" y="21371"/>
                </a:cubicBezTo>
                <a:cubicBezTo>
                  <a:pt x="20466" y="21086"/>
                  <a:pt x="21086" y="20467"/>
                  <a:pt x="21371" y="19682"/>
                </a:cubicBezTo>
                <a:cubicBezTo>
                  <a:pt x="21599" y="19138"/>
                  <a:pt x="21600" y="18325"/>
                  <a:pt x="21600" y="16964"/>
                </a:cubicBezTo>
                <a:lnTo>
                  <a:pt x="21600" y="4636"/>
                </a:lnTo>
                <a:cubicBezTo>
                  <a:pt x="21600" y="3275"/>
                  <a:pt x="21599" y="2462"/>
                  <a:pt x="21371" y="1918"/>
                </a:cubicBezTo>
                <a:cubicBezTo>
                  <a:pt x="21086" y="1133"/>
                  <a:pt x="20466" y="514"/>
                  <a:pt x="19682" y="229"/>
                </a:cubicBezTo>
                <a:cubicBezTo>
                  <a:pt x="19137" y="1"/>
                  <a:pt x="18324" y="0"/>
                  <a:pt x="16963" y="0"/>
                </a:cubicBezTo>
                <a:lnTo>
                  <a:pt x="4637" y="0"/>
                </a:lnTo>
                <a:close/>
              </a:path>
            </a:pathLst>
          </a:custGeom>
          <a:ln w="6350">
            <a:solidFill>
              <a:srgbClr val="8979AF"/>
            </a:solidFill>
            <a:miter lim="400000"/>
            <a:headEnd/>
            <a:tailEnd/>
          </a:ln>
        </p:spPr>
      </p:pic>
      <p:sp>
        <p:nvSpPr>
          <p:cNvPr id="800" name="价格：₫140.14k…"/>
          <p:cNvSpPr txBox="1"/>
          <p:nvPr/>
        </p:nvSpPr>
        <p:spPr>
          <a:xfrm>
            <a:off x="3428365" y="11826875"/>
            <a:ext cx="8571865" cy="1493520"/>
          </a:xfrm>
          <a:prstGeom prst="rect">
            <a:avLst/>
          </a:prstGeom>
          <a:ln w="12700">
            <a:miter lim="400000"/>
          </a:ln>
        </p:spPr>
        <p:txBody>
          <a:bodyPr wrap="square" lIns="8790" tIns="8790" rIns="8790" bIns="8790">
            <a:spAutoFit/>
          </a:bodyPr>
          <a:lstStyle/>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Price: ₫140.14k       Number of influencers: 73</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30-day sales volume: 52.4k</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The sales volume has increased driven by video promotion of goods in the recent month.</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802" name="面膜"/>
          <p:cNvSpPr/>
          <p:nvPr/>
        </p:nvSpPr>
        <p:spPr>
          <a:xfrm>
            <a:off x="5783233" y="11366556"/>
            <a:ext cx="2143960" cy="499209"/>
          </a:xfrm>
          <a:prstGeom prst="rect">
            <a:avLst/>
          </a:prstGeom>
          <a:solidFill>
            <a:srgbClr val="F5BFC3"/>
          </a:solidFill>
          <a:ln w="12700">
            <a:miter lim="400000"/>
          </a:ln>
        </p:spPr>
        <p:txBody>
          <a:bodyPr lIns="0" tIns="0" rIns="0" bIns="0" anchor="ctr"/>
          <a:lstStyle>
            <a:lvl1pPr algn="ctr">
              <a:lnSpc>
                <a:spcPct val="100000"/>
              </a:lnSpc>
              <a:spcBef>
                <a:spcPts val="0"/>
              </a:spcBef>
              <a:defRPr sz="24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Mask</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803" name="粉底"/>
          <p:cNvSpPr/>
          <p:nvPr/>
        </p:nvSpPr>
        <p:spPr>
          <a:xfrm>
            <a:off x="5783233" y="13363902"/>
            <a:ext cx="2143960" cy="499209"/>
          </a:xfrm>
          <a:prstGeom prst="rect">
            <a:avLst/>
          </a:prstGeom>
          <a:solidFill>
            <a:srgbClr val="F5BFC3"/>
          </a:solidFill>
          <a:ln w="12700">
            <a:miter lim="400000"/>
          </a:ln>
        </p:spPr>
        <p:txBody>
          <a:bodyPr lIns="0" tIns="0" rIns="0" bIns="0" anchor="ctr"/>
          <a:lstStyle>
            <a:lvl1pPr algn="ctr">
              <a:lnSpc>
                <a:spcPct val="100000"/>
              </a:lnSpc>
              <a:spcBef>
                <a:spcPts val="0"/>
              </a:spcBef>
              <a:defRPr sz="24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lang="en-US">
                <a:latin typeface="Times New Roman" panose="02020603050405020304" charset="0"/>
                <a:ea typeface="Times New Roman" panose="02020603050405020304" charset="0"/>
                <a:cs typeface="Times New Roman" panose="02020603050405020304" charset="0"/>
                <a:sym typeface="Times New Roman" panose="02020603050405020304" charset="0"/>
              </a:rPr>
              <a:t>Foundation</a:t>
            </a:r>
            <a:endParaRPr lang="en-US">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804" name="面膜"/>
          <p:cNvSpPr/>
          <p:nvPr/>
        </p:nvSpPr>
        <p:spPr>
          <a:xfrm>
            <a:off x="5783233" y="15346139"/>
            <a:ext cx="2143960" cy="499209"/>
          </a:xfrm>
          <a:prstGeom prst="rect">
            <a:avLst/>
          </a:prstGeom>
          <a:solidFill>
            <a:srgbClr val="F5BFC3"/>
          </a:solidFill>
          <a:ln w="12700">
            <a:miter lim="400000"/>
          </a:ln>
        </p:spPr>
        <p:txBody>
          <a:bodyPr lIns="0" tIns="0" rIns="0" bIns="0" anchor="ctr"/>
          <a:lstStyle>
            <a:lvl1pPr algn="ctr">
              <a:lnSpc>
                <a:spcPct val="100000"/>
              </a:lnSpc>
              <a:spcBef>
                <a:spcPts val="0"/>
              </a:spcBef>
              <a:defRPr sz="24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Mask</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805" name="价格：₫99.12k…"/>
          <p:cNvSpPr txBox="1"/>
          <p:nvPr/>
        </p:nvSpPr>
        <p:spPr>
          <a:xfrm>
            <a:off x="3428365" y="14004290"/>
            <a:ext cx="8021955" cy="1123950"/>
          </a:xfrm>
          <a:prstGeom prst="rect">
            <a:avLst/>
          </a:prstGeom>
          <a:ln w="12700">
            <a:miter lim="400000"/>
          </a:ln>
        </p:spPr>
        <p:txBody>
          <a:bodyPr wrap="square" lIns="8790" tIns="8790" rIns="8790" bIns="8790">
            <a:spAutoFit/>
          </a:bodyPr>
          <a:lstStyle/>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Price: ₫99.12k        Number of influencers: 0</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30-day sales volume: 45.8k</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The sales volume growth has accelerated in the recent month.</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807" name="价格：₫198.23k…"/>
          <p:cNvSpPr txBox="1"/>
          <p:nvPr/>
        </p:nvSpPr>
        <p:spPr>
          <a:xfrm>
            <a:off x="3427730" y="15924530"/>
            <a:ext cx="8022590" cy="1123950"/>
          </a:xfrm>
          <a:prstGeom prst="rect">
            <a:avLst/>
          </a:prstGeom>
          <a:ln w="12700">
            <a:miter lim="400000"/>
          </a:ln>
        </p:spPr>
        <p:txBody>
          <a:bodyPr wrap="square" lIns="8790" tIns="8790" rIns="8790" bIns="8790">
            <a:spAutoFit/>
          </a:bodyPr>
          <a:lstStyle/>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Price: ₫198.23k       Number of influencers: 63</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30-day sales volume: 17.2k</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The sales volume growth has accelerated in the recent month.</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809" name="近30天热销产品top3"/>
          <p:cNvSpPr/>
          <p:nvPr/>
        </p:nvSpPr>
        <p:spPr>
          <a:xfrm>
            <a:off x="1525521" y="10528300"/>
            <a:ext cx="10283958" cy="763625"/>
          </a:xfrm>
          <a:prstGeom prst="rect">
            <a:avLst/>
          </a:prstGeom>
          <a:solidFill>
            <a:srgbClr val="8C83EF"/>
          </a:solidFill>
          <a:ln w="12700">
            <a:miter lim="400000"/>
          </a:ln>
        </p:spPr>
        <p:txBody>
          <a:bodyPr lIns="8790" tIns="8790" rIns="8790" bIns="8790" anchor="ctr"/>
          <a:lstStyle>
            <a:lvl1pPr algn="ctr" defTabSz="1134745">
              <a:lnSpc>
                <a:spcPct val="100000"/>
              </a:lnSpc>
              <a:spcBef>
                <a:spcPts val="0"/>
              </a:spcBef>
              <a:defRPr sz="28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Top 3 best-selling products in the recent 30 days</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810" name="商品价格分布在₫20.64K-₫806.93K，平均价格为₫344.48K。主要销售方式是视频带货，关联达人数1.0k，视频数2.5k，直播数2.5k。近1月小店依靠单日高密度视频，推动单日销量暴涨，继而推动整体销量。"/>
          <p:cNvSpPr txBox="1"/>
          <p:nvPr/>
        </p:nvSpPr>
        <p:spPr>
          <a:xfrm>
            <a:off x="1634355" y="4043045"/>
            <a:ext cx="10066290" cy="2045970"/>
          </a:xfrm>
          <a:prstGeom prst="rect">
            <a:avLst/>
          </a:prstGeom>
          <a:ln w="12700">
            <a:miter lim="400000"/>
          </a:ln>
        </p:spPr>
        <p:txBody>
          <a:bodyPr lIns="8790" tIns="8790" rIns="8790" bIns="8790">
            <a:spAutoFit/>
          </a:bodyPr>
          <a:lstStyle>
            <a:lvl1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pPr>
              <a:lnSpc>
                <a:spcPct val="110000"/>
              </a:lnSpc>
              <a:spcAft>
                <a:spcPts val="0"/>
              </a:spcAft>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The product prices range from ₫20.64K to ₫806.93K, and the average price is ₫344.48K. The main sales method is video promotion with goods, with 1.0k associated influencers, 2.5k videos, and 2.5k live broadcasts. In the recent month, this shop relied on high-density videos on a single day to drive a sudden increase in daily sales, and subsequently promoted the overall sales.</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48" name="文本框 47"/>
          <p:cNvSpPr txBox="1"/>
          <p:nvPr>
            <p:custDataLst>
              <p:tags r:id="rId7"/>
            </p:custDataLst>
          </p:nvPr>
        </p:nvSpPr>
        <p:spPr>
          <a:xfrm>
            <a:off x="2693035" y="17968595"/>
            <a:ext cx="2182495" cy="3365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8790" tIns="8790" rIns="8790" bIns="8790" numCol="1" spcCol="38100" rtlCol="0" anchor="ctr" forceAA="0">
            <a:noAutofit/>
          </a:bodyPr>
          <a:p>
            <a:pPr marL="0" marR="0" indent="0" algn="l" defTabSz="3352800" rtl="0" fontAlgn="auto" latinLnBrk="0" hangingPunct="0">
              <a:lnSpc>
                <a:spcPct val="90000"/>
              </a:lnSpc>
              <a:spcBef>
                <a:spcPts val="6100"/>
              </a:spcBef>
              <a:spcAft>
                <a:spcPts val="0"/>
              </a:spcAft>
              <a:buClrTx/>
              <a:buSzTx/>
              <a:buFontTx/>
              <a:buNone/>
            </a:pPr>
            <a:r>
              <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rPr>
              <a:t>https://echotik.ai</a:t>
            </a:r>
            <a:endPar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endParaRPr>
          </a:p>
        </p:txBody>
      </p:sp>
      <p:sp>
        <p:nvSpPr>
          <p:cNvPr id="174" name="Freeform 8"/>
          <p:cNvSpPr/>
          <p:nvPr>
            <p:custDataLst>
              <p:tags r:id="rId8"/>
            </p:custDataLst>
          </p:nvPr>
        </p:nvSpPr>
        <p:spPr>
          <a:xfrm>
            <a:off x="941705" y="17797145"/>
            <a:ext cx="1655445" cy="672465"/>
          </a:xfrm>
          <a:prstGeom prst="rect">
            <a:avLst/>
          </a:prstGeom>
          <a:blipFill>
            <a:blip r:embed="rId9"/>
            <a:stretch>
              <a:fillRect/>
            </a:stretch>
          </a:blipFill>
          <a:ln w="12700">
            <a:miter lim="400000"/>
          </a:ln>
        </p:spPr>
        <p:txBody>
          <a:bodyPr lIns="0" tIns="0" rIns="0" bIns="0"/>
          <a:p>
            <a:pPr defTabSz="1219200">
              <a:lnSpc>
                <a:spcPct val="100000"/>
              </a:lnSpc>
              <a:spcBef>
                <a:spcPts val="0"/>
              </a:spcBef>
              <a:defRPr sz="2400">
                <a:latin typeface="Calibri" panose="020F0502020204030204"/>
                <a:ea typeface="Calibri" panose="020F0502020204030204"/>
                <a:cs typeface="Calibri" panose="020F0502020204030204"/>
                <a:sym typeface="Calibri" panose="020F0502020204030204"/>
              </a:defRPr>
            </a:pPr>
            <a:endParaRPr>
              <a:latin typeface="Arial Rounded MT Bold" panose="020F0704030504030204" charset="0"/>
              <a:ea typeface="Arial Rounded MT Bold" panose="020F0704030504030204" charset="0"/>
              <a:cs typeface="Arial Rounded MT Bold" panose="020F0704030504030204" charset="0"/>
              <a:sym typeface="Arial Rounded MT Bold" panose="020F0704030504030204" charset="0"/>
            </a:endParaRPr>
          </a:p>
        </p:txBody>
      </p:sp>
      <p:pic>
        <p:nvPicPr>
          <p:cNvPr id="2" name="图片 1"/>
          <p:cNvPicPr>
            <a:picLocks noChangeAspect="1"/>
          </p:cNvPicPr>
          <p:nvPr>
            <p:custDataLst>
              <p:tags r:id="rId10"/>
            </p:custDataLst>
          </p:nvPr>
        </p:nvPicPr>
        <p:blipFill>
          <a:blip r:embed="rId11"/>
          <a:stretch>
            <a:fillRect/>
          </a:stretch>
        </p:blipFill>
        <p:spPr>
          <a:xfrm>
            <a:off x="3905250" y="8211820"/>
            <a:ext cx="1224280" cy="1111885"/>
          </a:xfrm>
          <a:prstGeom prst="rect">
            <a:avLst/>
          </a:prstGeom>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 name="越南市场"/>
          <p:cNvSpPr txBox="1"/>
          <p:nvPr/>
        </p:nvSpPr>
        <p:spPr>
          <a:xfrm>
            <a:off x="1273004" y="1817058"/>
            <a:ext cx="3164840" cy="508635"/>
          </a:xfrm>
          <a:prstGeom prst="rect">
            <a:avLst/>
          </a:prstGeom>
          <a:ln w="12700">
            <a:miter lim="400000"/>
          </a:ln>
        </p:spPr>
        <p:txBody>
          <a:bodyPr wrap="none" lIns="8790" tIns="8790" rIns="8790" bIns="8790">
            <a:spAutoFit/>
          </a:bodyPr>
          <a:lstStyle>
            <a:lvl1pPr>
              <a:lnSpc>
                <a:spcPct val="100000"/>
              </a:lnSpc>
              <a:spcBef>
                <a:spcPts val="0"/>
              </a:spcBef>
              <a:defRPr sz="3200" u="sng">
                <a:latin typeface="Source Han Sans CN Bold Bold"/>
                <a:ea typeface="Source Han Sans CN Bold Bold"/>
                <a:cs typeface="Source Han Sans CN Bold Bold"/>
                <a:sym typeface="Source Han Sans CN Bold Bold"/>
              </a:defRPr>
            </a:lvl1pPr>
          </a:lstStyle>
          <a:p>
            <a:pPr algn="l"/>
            <a:r>
              <a:rPr>
                <a:solidFill>
                  <a:srgbClr val="625AE3"/>
                </a:solidFill>
                <a:latin typeface="Times New Roman" panose="02020603050405020304" charset="0"/>
                <a:ea typeface="Times New Roman" panose="02020603050405020304" charset="0"/>
              </a:rPr>
              <a:t>Vietnamese market</a:t>
            </a:r>
            <a:endParaRPr>
              <a:solidFill>
                <a:srgbClr val="625AE3"/>
              </a:solidFill>
              <a:latin typeface="Times New Roman" panose="02020603050405020304" charset="0"/>
              <a:ea typeface="Times New Roman" panose="02020603050405020304" charset="0"/>
            </a:endParaRPr>
          </a:p>
        </p:txBody>
      </p:sp>
      <p:sp>
        <p:nvSpPr>
          <p:cNvPr id="813" name="TOP3：HASAKI BEAUTY"/>
          <p:cNvSpPr/>
          <p:nvPr/>
        </p:nvSpPr>
        <p:spPr>
          <a:xfrm>
            <a:off x="3720070" y="2984500"/>
            <a:ext cx="8063427" cy="895947"/>
          </a:xfrm>
          <a:prstGeom prst="roundRect">
            <a:avLst>
              <a:gd name="adj" fmla="val 0"/>
            </a:avLst>
          </a:prstGeom>
          <a:solidFill>
            <a:srgbClr val="6559E9">
              <a:alpha val="74433"/>
            </a:srgbClr>
          </a:solidFill>
          <a:ln w="12700">
            <a:miter lim="400000"/>
          </a:ln>
        </p:spPr>
        <p:txBody>
          <a:bodyPr lIns="228600" tIns="228600" rIns="228600" bIns="228600" anchor="ctr"/>
          <a:lstStyle>
            <a:lvl1pPr algn="ctr" defTabSz="1134745">
              <a:lnSpc>
                <a:spcPct val="100000"/>
              </a:lnSpc>
              <a:spcBef>
                <a:spcPts val="0"/>
              </a:spcBef>
              <a:defRPr sz="28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T</a:t>
            </a:r>
            <a:r>
              <a:rPr lang="en-US">
                <a:latin typeface="Times New Roman" panose="02020603050405020304" charset="0"/>
                <a:ea typeface="Times New Roman" panose="02020603050405020304" charset="0"/>
                <a:cs typeface="Times New Roman" panose="02020603050405020304" charset="0"/>
                <a:sym typeface="Times New Roman" panose="02020603050405020304" charset="0"/>
              </a:rPr>
              <a:t>op </a:t>
            </a:r>
            <a:r>
              <a:rPr>
                <a:latin typeface="Times New Roman" panose="02020603050405020304" charset="0"/>
                <a:ea typeface="Times New Roman" panose="02020603050405020304" charset="0"/>
                <a:cs typeface="Times New Roman" panose="02020603050405020304" charset="0"/>
                <a:sym typeface="Times New Roman" panose="02020603050405020304" charset="0"/>
              </a:rPr>
              <a:t>3：HASAKI BEAUTY</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pic>
        <p:nvPicPr>
          <p:cNvPr id="814" name="已粘贴的影片.png" descr="已粘贴的影片.png"/>
          <p:cNvPicPr>
            <a:picLocks noChangeAspect="1"/>
          </p:cNvPicPr>
          <p:nvPr/>
        </p:nvPicPr>
        <p:blipFill>
          <a:blip r:embed="rId2"/>
          <a:srcRect t="17041" b="17041"/>
          <a:stretch>
            <a:fillRect/>
          </a:stretch>
        </p:blipFill>
        <p:spPr>
          <a:xfrm>
            <a:off x="1689100" y="2984401"/>
            <a:ext cx="1359198" cy="895949"/>
          </a:xfrm>
          <a:prstGeom prst="rect">
            <a:avLst/>
          </a:prstGeom>
          <a:ln w="3175">
            <a:miter lim="400000"/>
            <a:headEnd/>
            <a:tailEnd/>
          </a:ln>
        </p:spPr>
      </p:pic>
      <p:grpSp>
        <p:nvGrpSpPr>
          <p:cNvPr id="831" name="成组"/>
          <p:cNvGrpSpPr/>
          <p:nvPr/>
        </p:nvGrpSpPr>
        <p:grpSpPr>
          <a:xfrm>
            <a:off x="1525521" y="10528300"/>
            <a:ext cx="10532110" cy="6659602"/>
            <a:chOff x="0" y="0"/>
            <a:chExt cx="10532109" cy="6659601"/>
          </a:xfrm>
        </p:grpSpPr>
        <p:sp>
          <p:nvSpPr>
            <p:cNvPr id="815" name="圆角矩形"/>
            <p:cNvSpPr/>
            <p:nvPr/>
          </p:nvSpPr>
          <p:spPr>
            <a:xfrm>
              <a:off x="828980" y="3021274"/>
              <a:ext cx="9454978" cy="1645142"/>
            </a:xfrm>
            <a:prstGeom prst="roundRect">
              <a:avLst>
                <a:gd name="adj" fmla="val 11580"/>
              </a:avLst>
            </a:prstGeom>
            <a:solidFill>
              <a:srgbClr val="D5D5D5">
                <a:alpha val="45705"/>
              </a:srgbClr>
            </a:solidFill>
            <a:ln w="12700" cap="flat">
              <a:noFill/>
              <a:miter lim="400000"/>
            </a:ln>
            <a:effectLst/>
          </p:spPr>
          <p:txBody>
            <a:bodyPr wrap="square" lIns="8790" tIns="8790" rIns="8790" bIns="8790" numCol="1" anchor="ctr">
              <a:noAutofit/>
            </a:bodyP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816" name="圆角矩形"/>
            <p:cNvSpPr/>
            <p:nvPr/>
          </p:nvSpPr>
          <p:spPr>
            <a:xfrm>
              <a:off x="828980" y="5001775"/>
              <a:ext cx="9454978" cy="1645142"/>
            </a:xfrm>
            <a:prstGeom prst="roundRect">
              <a:avLst>
                <a:gd name="adj" fmla="val 11580"/>
              </a:avLst>
            </a:prstGeom>
            <a:solidFill>
              <a:srgbClr val="D5D5D5">
                <a:alpha val="45705"/>
              </a:srgbClr>
            </a:solidFill>
            <a:ln w="12700" cap="flat">
              <a:noFill/>
              <a:miter lim="400000"/>
            </a:ln>
            <a:effectLst/>
          </p:spPr>
          <p:txBody>
            <a:bodyPr wrap="square" lIns="8790" tIns="8790" rIns="8790" bIns="8790" numCol="1" anchor="ctr">
              <a:noAutofit/>
            </a:bodyP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817" name="圆角矩形"/>
            <p:cNvSpPr/>
            <p:nvPr/>
          </p:nvSpPr>
          <p:spPr>
            <a:xfrm>
              <a:off x="828980" y="1034432"/>
              <a:ext cx="9454978" cy="1645142"/>
            </a:xfrm>
            <a:prstGeom prst="roundRect">
              <a:avLst>
                <a:gd name="adj" fmla="val 11580"/>
              </a:avLst>
            </a:prstGeom>
            <a:solidFill>
              <a:srgbClr val="D5D5D5">
                <a:alpha val="45705"/>
              </a:srgbClr>
            </a:solidFill>
            <a:ln w="12700" cap="flat">
              <a:noFill/>
              <a:miter lim="400000"/>
            </a:ln>
            <a:effectLst/>
          </p:spPr>
          <p:txBody>
            <a:bodyPr wrap="square" lIns="8790" tIns="8790" rIns="8790" bIns="8790" numCol="1" anchor="ctr">
              <a:noAutofit/>
            </a:bodyP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pic>
          <p:nvPicPr>
            <p:cNvPr id="818" name="已粘贴的影片.png" descr="已粘贴的影片.png"/>
            <p:cNvPicPr>
              <a:picLocks noChangeAspect="1"/>
            </p:cNvPicPr>
            <p:nvPr/>
          </p:nvPicPr>
          <p:blipFill>
            <a:blip r:embed="rId3"/>
            <a:srcRect l="14" r="5"/>
            <a:stretch>
              <a:fillRect/>
            </a:stretch>
          </p:blipFill>
          <p:spPr>
            <a:xfrm>
              <a:off x="3175" y="3024449"/>
              <a:ext cx="1649016" cy="1649341"/>
            </a:xfrm>
            <a:custGeom>
              <a:avLst/>
              <a:gdLst/>
              <a:ahLst/>
              <a:cxnLst>
                <a:cxn ang="0">
                  <a:pos x="wd2" y="hd2"/>
                </a:cxn>
                <a:cxn ang="5400000">
                  <a:pos x="wd2" y="hd2"/>
                </a:cxn>
                <a:cxn ang="10800000">
                  <a:pos x="wd2" y="hd2"/>
                </a:cxn>
                <a:cxn ang="16200000">
                  <a:pos x="wd2" y="hd2"/>
                </a:cxn>
              </a:cxnLst>
              <a:rect l="0" t="0" r="r" b="b"/>
              <a:pathLst>
                <a:path w="21600" h="21600" extrusionOk="0">
                  <a:moveTo>
                    <a:pt x="4637" y="0"/>
                  </a:moveTo>
                  <a:cubicBezTo>
                    <a:pt x="3276" y="0"/>
                    <a:pt x="2463" y="1"/>
                    <a:pt x="1918" y="229"/>
                  </a:cubicBezTo>
                  <a:cubicBezTo>
                    <a:pt x="1134" y="514"/>
                    <a:pt x="514" y="1133"/>
                    <a:pt x="229" y="1918"/>
                  </a:cubicBezTo>
                  <a:cubicBezTo>
                    <a:pt x="1" y="2462"/>
                    <a:pt x="0" y="3275"/>
                    <a:pt x="0" y="4636"/>
                  </a:cubicBezTo>
                  <a:lnTo>
                    <a:pt x="0" y="16964"/>
                  </a:lnTo>
                  <a:cubicBezTo>
                    <a:pt x="0" y="18325"/>
                    <a:pt x="1" y="19138"/>
                    <a:pt x="229" y="19682"/>
                  </a:cubicBezTo>
                  <a:cubicBezTo>
                    <a:pt x="514" y="20467"/>
                    <a:pt x="1134" y="21086"/>
                    <a:pt x="1918" y="21371"/>
                  </a:cubicBezTo>
                  <a:cubicBezTo>
                    <a:pt x="2463" y="21599"/>
                    <a:pt x="3276" y="21600"/>
                    <a:pt x="4637" y="21600"/>
                  </a:cubicBezTo>
                  <a:lnTo>
                    <a:pt x="16963" y="21600"/>
                  </a:lnTo>
                  <a:cubicBezTo>
                    <a:pt x="18324" y="21600"/>
                    <a:pt x="19137" y="21599"/>
                    <a:pt x="19682" y="21371"/>
                  </a:cubicBezTo>
                  <a:cubicBezTo>
                    <a:pt x="20466" y="21086"/>
                    <a:pt x="21086" y="20467"/>
                    <a:pt x="21371" y="19682"/>
                  </a:cubicBezTo>
                  <a:cubicBezTo>
                    <a:pt x="21599" y="19138"/>
                    <a:pt x="21600" y="18325"/>
                    <a:pt x="21600" y="16964"/>
                  </a:cubicBezTo>
                  <a:lnTo>
                    <a:pt x="21600" y="4636"/>
                  </a:lnTo>
                  <a:cubicBezTo>
                    <a:pt x="21600" y="3275"/>
                    <a:pt x="21599" y="2462"/>
                    <a:pt x="21371" y="1918"/>
                  </a:cubicBezTo>
                  <a:cubicBezTo>
                    <a:pt x="21086" y="1133"/>
                    <a:pt x="20466" y="514"/>
                    <a:pt x="19682" y="229"/>
                  </a:cubicBezTo>
                  <a:cubicBezTo>
                    <a:pt x="19137" y="1"/>
                    <a:pt x="18324" y="0"/>
                    <a:pt x="16963" y="0"/>
                  </a:cubicBezTo>
                  <a:lnTo>
                    <a:pt x="4637" y="0"/>
                  </a:lnTo>
                  <a:close/>
                </a:path>
              </a:pathLst>
            </a:custGeom>
            <a:ln w="6350" cap="flat">
              <a:solidFill>
                <a:srgbClr val="8979AF"/>
              </a:solidFill>
              <a:prstDash val="solid"/>
              <a:miter lim="400000"/>
              <a:headEnd/>
              <a:tailEnd/>
            </a:ln>
            <a:effectLst/>
          </p:spPr>
        </p:pic>
        <p:pic>
          <p:nvPicPr>
            <p:cNvPr id="819" name="已粘贴的影片.png" descr="已粘贴的影片.png"/>
            <p:cNvPicPr>
              <a:picLocks noChangeAspect="1"/>
            </p:cNvPicPr>
            <p:nvPr/>
          </p:nvPicPr>
          <p:blipFill>
            <a:blip r:embed="rId4"/>
            <a:srcRect l="14" r="5"/>
            <a:stretch>
              <a:fillRect/>
            </a:stretch>
          </p:blipFill>
          <p:spPr>
            <a:xfrm>
              <a:off x="3175" y="5010260"/>
              <a:ext cx="1649016" cy="1649341"/>
            </a:xfrm>
            <a:custGeom>
              <a:avLst/>
              <a:gdLst/>
              <a:ahLst/>
              <a:cxnLst>
                <a:cxn ang="0">
                  <a:pos x="wd2" y="hd2"/>
                </a:cxn>
                <a:cxn ang="5400000">
                  <a:pos x="wd2" y="hd2"/>
                </a:cxn>
                <a:cxn ang="10800000">
                  <a:pos x="wd2" y="hd2"/>
                </a:cxn>
                <a:cxn ang="16200000">
                  <a:pos x="wd2" y="hd2"/>
                </a:cxn>
              </a:cxnLst>
              <a:rect l="0" t="0" r="r" b="b"/>
              <a:pathLst>
                <a:path w="21600" h="21600" extrusionOk="0">
                  <a:moveTo>
                    <a:pt x="4637" y="0"/>
                  </a:moveTo>
                  <a:cubicBezTo>
                    <a:pt x="3276" y="0"/>
                    <a:pt x="2463" y="1"/>
                    <a:pt x="1918" y="229"/>
                  </a:cubicBezTo>
                  <a:cubicBezTo>
                    <a:pt x="1134" y="514"/>
                    <a:pt x="514" y="1133"/>
                    <a:pt x="229" y="1918"/>
                  </a:cubicBezTo>
                  <a:cubicBezTo>
                    <a:pt x="1" y="2462"/>
                    <a:pt x="0" y="3275"/>
                    <a:pt x="0" y="4636"/>
                  </a:cubicBezTo>
                  <a:lnTo>
                    <a:pt x="0" y="16964"/>
                  </a:lnTo>
                  <a:cubicBezTo>
                    <a:pt x="0" y="18325"/>
                    <a:pt x="1" y="19138"/>
                    <a:pt x="229" y="19682"/>
                  </a:cubicBezTo>
                  <a:cubicBezTo>
                    <a:pt x="514" y="20467"/>
                    <a:pt x="1134" y="21086"/>
                    <a:pt x="1918" y="21371"/>
                  </a:cubicBezTo>
                  <a:cubicBezTo>
                    <a:pt x="2463" y="21599"/>
                    <a:pt x="3276" y="21600"/>
                    <a:pt x="4637" y="21600"/>
                  </a:cubicBezTo>
                  <a:lnTo>
                    <a:pt x="16963" y="21600"/>
                  </a:lnTo>
                  <a:cubicBezTo>
                    <a:pt x="18324" y="21600"/>
                    <a:pt x="19137" y="21599"/>
                    <a:pt x="19682" y="21371"/>
                  </a:cubicBezTo>
                  <a:cubicBezTo>
                    <a:pt x="20466" y="21086"/>
                    <a:pt x="21086" y="20467"/>
                    <a:pt x="21371" y="19682"/>
                  </a:cubicBezTo>
                  <a:cubicBezTo>
                    <a:pt x="21599" y="19138"/>
                    <a:pt x="21600" y="18325"/>
                    <a:pt x="21600" y="16964"/>
                  </a:cubicBezTo>
                  <a:lnTo>
                    <a:pt x="21600" y="4636"/>
                  </a:lnTo>
                  <a:cubicBezTo>
                    <a:pt x="21600" y="3275"/>
                    <a:pt x="21599" y="2462"/>
                    <a:pt x="21371" y="1918"/>
                  </a:cubicBezTo>
                  <a:cubicBezTo>
                    <a:pt x="21086" y="1133"/>
                    <a:pt x="20466" y="514"/>
                    <a:pt x="19682" y="229"/>
                  </a:cubicBezTo>
                  <a:cubicBezTo>
                    <a:pt x="19137" y="1"/>
                    <a:pt x="18324" y="0"/>
                    <a:pt x="16963" y="0"/>
                  </a:cubicBezTo>
                  <a:lnTo>
                    <a:pt x="4637" y="0"/>
                  </a:lnTo>
                  <a:close/>
                </a:path>
              </a:pathLst>
            </a:custGeom>
            <a:ln w="6350" cap="flat">
              <a:solidFill>
                <a:srgbClr val="8979AF"/>
              </a:solidFill>
              <a:prstDash val="solid"/>
              <a:miter lim="400000"/>
              <a:headEnd/>
              <a:tailEnd/>
            </a:ln>
            <a:effectLst/>
          </p:spPr>
        </p:pic>
        <p:pic>
          <p:nvPicPr>
            <p:cNvPr id="820" name="已粘贴的影片.png" descr="已粘贴的影片.png"/>
            <p:cNvPicPr>
              <a:picLocks noChangeAspect="1"/>
            </p:cNvPicPr>
            <p:nvPr/>
          </p:nvPicPr>
          <p:blipFill>
            <a:blip r:embed="rId5"/>
            <a:srcRect l="14" r="5"/>
            <a:stretch>
              <a:fillRect/>
            </a:stretch>
          </p:blipFill>
          <p:spPr>
            <a:xfrm>
              <a:off x="3175" y="1032295"/>
              <a:ext cx="1649016" cy="1649342"/>
            </a:xfrm>
            <a:custGeom>
              <a:avLst/>
              <a:gdLst/>
              <a:ahLst/>
              <a:cxnLst>
                <a:cxn ang="0">
                  <a:pos x="wd2" y="hd2"/>
                </a:cxn>
                <a:cxn ang="5400000">
                  <a:pos x="wd2" y="hd2"/>
                </a:cxn>
                <a:cxn ang="10800000">
                  <a:pos x="wd2" y="hd2"/>
                </a:cxn>
                <a:cxn ang="16200000">
                  <a:pos x="wd2" y="hd2"/>
                </a:cxn>
              </a:cxnLst>
              <a:rect l="0" t="0" r="r" b="b"/>
              <a:pathLst>
                <a:path w="21600" h="21600" extrusionOk="0">
                  <a:moveTo>
                    <a:pt x="4637" y="0"/>
                  </a:moveTo>
                  <a:cubicBezTo>
                    <a:pt x="3276" y="0"/>
                    <a:pt x="2463" y="1"/>
                    <a:pt x="1918" y="229"/>
                  </a:cubicBezTo>
                  <a:cubicBezTo>
                    <a:pt x="1134" y="514"/>
                    <a:pt x="514" y="1133"/>
                    <a:pt x="229" y="1918"/>
                  </a:cubicBezTo>
                  <a:cubicBezTo>
                    <a:pt x="1" y="2462"/>
                    <a:pt x="0" y="3275"/>
                    <a:pt x="0" y="4636"/>
                  </a:cubicBezTo>
                  <a:lnTo>
                    <a:pt x="0" y="16964"/>
                  </a:lnTo>
                  <a:cubicBezTo>
                    <a:pt x="0" y="18325"/>
                    <a:pt x="1" y="19138"/>
                    <a:pt x="229" y="19682"/>
                  </a:cubicBezTo>
                  <a:cubicBezTo>
                    <a:pt x="514" y="20467"/>
                    <a:pt x="1134" y="21086"/>
                    <a:pt x="1918" y="21371"/>
                  </a:cubicBezTo>
                  <a:cubicBezTo>
                    <a:pt x="2463" y="21599"/>
                    <a:pt x="3276" y="21600"/>
                    <a:pt x="4637" y="21600"/>
                  </a:cubicBezTo>
                  <a:lnTo>
                    <a:pt x="16963" y="21600"/>
                  </a:lnTo>
                  <a:cubicBezTo>
                    <a:pt x="18324" y="21600"/>
                    <a:pt x="19137" y="21599"/>
                    <a:pt x="19682" y="21371"/>
                  </a:cubicBezTo>
                  <a:cubicBezTo>
                    <a:pt x="20466" y="21086"/>
                    <a:pt x="21086" y="20467"/>
                    <a:pt x="21371" y="19682"/>
                  </a:cubicBezTo>
                  <a:cubicBezTo>
                    <a:pt x="21599" y="19138"/>
                    <a:pt x="21600" y="18325"/>
                    <a:pt x="21600" y="16964"/>
                  </a:cubicBezTo>
                  <a:lnTo>
                    <a:pt x="21600" y="4636"/>
                  </a:lnTo>
                  <a:cubicBezTo>
                    <a:pt x="21600" y="3275"/>
                    <a:pt x="21599" y="2462"/>
                    <a:pt x="21371" y="1918"/>
                  </a:cubicBezTo>
                  <a:cubicBezTo>
                    <a:pt x="21086" y="1133"/>
                    <a:pt x="20466" y="514"/>
                    <a:pt x="19682" y="229"/>
                  </a:cubicBezTo>
                  <a:cubicBezTo>
                    <a:pt x="19137" y="1"/>
                    <a:pt x="18324" y="0"/>
                    <a:pt x="16963" y="0"/>
                  </a:cubicBezTo>
                  <a:lnTo>
                    <a:pt x="4637" y="0"/>
                  </a:lnTo>
                  <a:close/>
                </a:path>
              </a:pathLst>
            </a:custGeom>
            <a:ln w="6350" cap="flat">
              <a:solidFill>
                <a:srgbClr val="8979AF"/>
              </a:solidFill>
              <a:prstDash val="solid"/>
              <a:miter lim="400000"/>
              <a:headEnd/>
              <a:tailEnd/>
            </a:ln>
            <a:effectLst/>
          </p:spPr>
        </p:pic>
        <p:sp>
          <p:nvSpPr>
            <p:cNvPr id="821" name="价格：₫154.15k…"/>
            <p:cNvSpPr txBox="1"/>
            <p:nvPr/>
          </p:nvSpPr>
          <p:spPr>
            <a:xfrm>
              <a:off x="1779905" y="1184275"/>
              <a:ext cx="8752204" cy="1493520"/>
            </a:xfrm>
            <a:prstGeom prst="rect">
              <a:avLst/>
            </a:prstGeom>
            <a:noFill/>
            <a:ln w="12700" cap="flat">
              <a:noFill/>
              <a:miter lim="400000"/>
            </a:ln>
            <a:effectLst/>
          </p:spPr>
          <p:txBody>
            <a:bodyPr wrap="square" lIns="8790" tIns="8790" rIns="8790" bIns="8790" numCol="1" anchor="t">
              <a:spAutoFit/>
            </a:bodyPr>
            <a:lstStyle/>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Price: ₫154.15k       Number of influencers: 8</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30-day sales volume: 18.0k</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The sudden sales increase on a single day boosts the overall sales to 8.7k.</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823" name="防晒霜"/>
            <p:cNvSpPr/>
            <p:nvPr/>
          </p:nvSpPr>
          <p:spPr>
            <a:xfrm>
              <a:off x="4257712" y="838256"/>
              <a:ext cx="2143959" cy="499209"/>
            </a:xfrm>
            <a:prstGeom prst="rect">
              <a:avLst/>
            </a:prstGeom>
            <a:solidFill>
              <a:srgbClr val="F5BFC3"/>
            </a:solidFill>
            <a:ln w="12700" cap="flat">
              <a:noFill/>
              <a:miter lim="400000"/>
            </a:ln>
            <a:effectLst/>
          </p:spPr>
          <p:txBody>
            <a:bodyPr wrap="square" lIns="0" tIns="0" rIns="0" bIns="0" numCol="1" anchor="ctr">
              <a:noAutofit/>
            </a:bodyPr>
            <a:lstStyle>
              <a:lvl1pPr algn="ctr">
                <a:lnSpc>
                  <a:spcPct val="100000"/>
                </a:lnSpc>
                <a:spcBef>
                  <a:spcPts val="0"/>
                </a:spcBef>
                <a:defRPr sz="24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Sunscreen</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824" name="卸妆水"/>
            <p:cNvSpPr/>
            <p:nvPr/>
          </p:nvSpPr>
          <p:spPr>
            <a:xfrm>
              <a:off x="4257712" y="2835602"/>
              <a:ext cx="2143959" cy="499209"/>
            </a:xfrm>
            <a:prstGeom prst="rect">
              <a:avLst/>
            </a:prstGeom>
            <a:solidFill>
              <a:srgbClr val="F5BFC3"/>
            </a:solidFill>
            <a:ln w="12700" cap="flat">
              <a:noFill/>
              <a:miter lim="400000"/>
            </a:ln>
            <a:effectLst/>
          </p:spPr>
          <p:txBody>
            <a:bodyPr wrap="square" lIns="0" tIns="0" rIns="0" bIns="0" numCol="1" anchor="ctr">
              <a:noAutofit/>
            </a:bodyPr>
            <a:lstStyle>
              <a:lvl1pPr algn="ctr">
                <a:lnSpc>
                  <a:spcPct val="100000"/>
                </a:lnSpc>
                <a:spcBef>
                  <a:spcPts val="0"/>
                </a:spcBef>
                <a:defRPr sz="24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Makeup remover</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825" name="沐浴露"/>
            <p:cNvSpPr/>
            <p:nvPr/>
          </p:nvSpPr>
          <p:spPr>
            <a:xfrm>
              <a:off x="4257712" y="4817839"/>
              <a:ext cx="2143959" cy="499209"/>
            </a:xfrm>
            <a:prstGeom prst="rect">
              <a:avLst/>
            </a:prstGeom>
            <a:solidFill>
              <a:srgbClr val="F5BFC3"/>
            </a:solidFill>
            <a:ln w="12700" cap="flat">
              <a:noFill/>
              <a:miter lim="400000"/>
            </a:ln>
            <a:effectLst/>
          </p:spPr>
          <p:txBody>
            <a:bodyPr wrap="square" lIns="0" tIns="0" rIns="0" bIns="0" numCol="1" anchor="ctr">
              <a:noAutofit/>
            </a:bodyPr>
            <a:lstStyle>
              <a:lvl1pPr algn="ctr">
                <a:lnSpc>
                  <a:spcPct val="100000"/>
                </a:lnSpc>
                <a:spcBef>
                  <a:spcPts val="0"/>
                </a:spcBef>
                <a:defRPr sz="24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Shower gel</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826" name="价格：₫125.36k…"/>
            <p:cNvSpPr txBox="1"/>
            <p:nvPr/>
          </p:nvSpPr>
          <p:spPr>
            <a:xfrm>
              <a:off x="1779905" y="3348354"/>
              <a:ext cx="8395334" cy="1250950"/>
            </a:xfrm>
            <a:prstGeom prst="rect">
              <a:avLst/>
            </a:prstGeom>
            <a:noFill/>
            <a:ln w="12700" cap="flat">
              <a:noFill/>
              <a:miter lim="400000"/>
            </a:ln>
            <a:effectLst/>
          </p:spPr>
          <p:txBody>
            <a:bodyPr wrap="square" lIns="8790" tIns="8790" rIns="8790" bIns="8790" numCol="1" anchor="t">
              <a:noAutofit/>
            </a:bodyPr>
            <a:lstStyle/>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Price: ₫125.36k      Number of influencers: 18</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30-day sales volume: 12.6k</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The main promotion method is live promotion of goods.</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828" name="价格：₫75.93k…"/>
            <p:cNvSpPr txBox="1"/>
            <p:nvPr/>
          </p:nvSpPr>
          <p:spPr>
            <a:xfrm>
              <a:off x="1779905" y="5340984"/>
              <a:ext cx="8023859" cy="1123950"/>
            </a:xfrm>
            <a:prstGeom prst="rect">
              <a:avLst/>
            </a:prstGeom>
            <a:noFill/>
            <a:ln w="12700" cap="flat">
              <a:noFill/>
              <a:miter lim="400000"/>
            </a:ln>
            <a:effectLst/>
          </p:spPr>
          <p:txBody>
            <a:bodyPr wrap="square" lIns="8790" tIns="8790" rIns="8790" bIns="8790" numCol="1" anchor="t">
              <a:spAutoFit/>
            </a:bodyPr>
            <a:lstStyle/>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Price: ₫75.93k       Number of influencers: 6</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30-day sales volume: 10.2k</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The main promotion method is live promotion of goods.</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830" name="近30天热销产品top3"/>
            <p:cNvSpPr/>
            <p:nvPr/>
          </p:nvSpPr>
          <p:spPr>
            <a:xfrm>
              <a:off x="0" y="0"/>
              <a:ext cx="10283958" cy="763625"/>
            </a:xfrm>
            <a:prstGeom prst="rect">
              <a:avLst/>
            </a:prstGeom>
            <a:solidFill>
              <a:srgbClr val="8C83EF"/>
            </a:solidFill>
            <a:ln w="12700" cap="flat">
              <a:noFill/>
              <a:miter lim="400000"/>
            </a:ln>
            <a:effectLst/>
          </p:spPr>
          <p:txBody>
            <a:bodyPr wrap="square" lIns="8790" tIns="8790" rIns="8790" bIns="8790" numCol="1" anchor="ctr">
              <a:noAutofit/>
            </a:bodyPr>
            <a:lstStyle>
              <a:lvl1pPr algn="ctr" defTabSz="1134745">
                <a:lnSpc>
                  <a:spcPct val="100000"/>
                </a:lnSpc>
                <a:spcBef>
                  <a:spcPts val="0"/>
                </a:spcBef>
                <a:defRPr sz="28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Top 3 best-selling products in the recent 30 days</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grpSp>
      <p:sp>
        <p:nvSpPr>
          <p:cNvPr id="832" name="矩形"/>
          <p:cNvSpPr/>
          <p:nvPr/>
        </p:nvSpPr>
        <p:spPr>
          <a:xfrm>
            <a:off x="1277767" y="6497354"/>
            <a:ext cx="10779466" cy="3758312"/>
          </a:xfrm>
          <a:prstGeom prst="rect">
            <a:avLst/>
          </a:prstGeom>
          <a:ln>
            <a:solidFill>
              <a:srgbClr val="000000"/>
            </a:solidFill>
            <a:miter lim="400000"/>
          </a:ln>
        </p:spPr>
        <p:txBody>
          <a:bodyPr lIns="8790" tIns="8790" rIns="8790" bIns="8790" anchor="ct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833" name="商品价格分布在₫1.53K-₫3.47M，平均价格为₫298.87K。主要销售方式是视频带货，关联达人数2.0k，视频数3.2k，直播数5.1k。店内top1热销商品主要依靠单日的销量爆发，拉高整体销量。"/>
          <p:cNvSpPr txBox="1"/>
          <p:nvPr/>
        </p:nvSpPr>
        <p:spPr>
          <a:xfrm>
            <a:off x="1634355" y="4057015"/>
            <a:ext cx="10066290" cy="2045970"/>
          </a:xfrm>
          <a:prstGeom prst="rect">
            <a:avLst/>
          </a:prstGeom>
          <a:ln w="12700">
            <a:miter lim="400000"/>
          </a:ln>
        </p:spPr>
        <p:txBody>
          <a:bodyPr lIns="8790" tIns="8790" rIns="8790" bIns="8790">
            <a:spAutoFit/>
          </a:bodyPr>
          <a:lstStyle>
            <a:lvl1pPr>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pPr algn="just">
              <a:lnSpc>
                <a:spcPct val="110000"/>
              </a:lnSpc>
              <a:spcAft>
                <a:spcPts val="0"/>
              </a:spcAft>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The product prices range from ₫1.53K to ₫3.47M, and the average price is ₫298.87K. The main sales method is video promotion with goods, with 2.0k associated influencers, 3.2k videos, and 5.1k live broadcasts. The top 1 best-selling product in the store mainly relies on the sudden sales increase on a single day to boost the overall sales.</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834" name="销售渠道分布"/>
          <p:cNvSpPr txBox="1"/>
          <p:nvPr/>
        </p:nvSpPr>
        <p:spPr>
          <a:xfrm>
            <a:off x="1704662" y="6671098"/>
            <a:ext cx="3630295" cy="385445"/>
          </a:xfrm>
          <a:prstGeom prst="rect">
            <a:avLst/>
          </a:prstGeom>
          <a:ln w="12700">
            <a:miter lim="400000"/>
          </a:ln>
        </p:spPr>
        <p:txBody>
          <a:bodyPr wrap="none" lIns="8790" tIns="8790" rIns="8790" bIns="8790" anchor="ctr">
            <a:spAutoFit/>
          </a:bodyPr>
          <a:lstStyle>
            <a:lvl1pPr algn="ctr" defTabSz="1134745">
              <a:lnSpc>
                <a:spcPct val="100000"/>
              </a:lnSpc>
              <a:spcBef>
                <a:spcPts val="0"/>
              </a:spcBef>
              <a:defRPr sz="2400">
                <a:latin typeface="Source Han Sans CN Bold Bold"/>
                <a:ea typeface="Source Han Sans CN Bold Bold"/>
                <a:cs typeface="Source Han Sans CN Bold Bold"/>
                <a:sym typeface="Source Han Sans CN Bold Bold"/>
              </a:defRPr>
            </a:lvl1pPr>
          </a:lstStyle>
          <a:p>
            <a:pPr algn="ctr"/>
            <a:r>
              <a:rPr>
                <a:solidFill>
                  <a:srgbClr val="625AE3"/>
                </a:solidFill>
                <a:latin typeface="Times New Roman" panose="02020603050405020304" charset="0"/>
                <a:ea typeface="Times New Roman" panose="02020603050405020304" charset="0"/>
                <a:sym typeface="+mn-ea"/>
              </a:rPr>
              <a:t>Distribution of sales channels</a:t>
            </a:r>
            <a:endParaRPr>
              <a:solidFill>
                <a:srgbClr val="625AE3"/>
              </a:solidFill>
              <a:latin typeface="Times New Roman" panose="02020603050405020304" charset="0"/>
              <a:ea typeface="Times New Roman" panose="02020603050405020304" charset="0"/>
            </a:endParaRPr>
          </a:p>
        </p:txBody>
      </p:sp>
      <p:sp>
        <p:nvSpPr>
          <p:cNvPr id="835" name="带货视频趋势"/>
          <p:cNvSpPr txBox="1"/>
          <p:nvPr/>
        </p:nvSpPr>
        <p:spPr>
          <a:xfrm>
            <a:off x="7761955" y="6694593"/>
            <a:ext cx="2809240" cy="385445"/>
          </a:xfrm>
          <a:prstGeom prst="rect">
            <a:avLst/>
          </a:prstGeom>
          <a:ln w="12700">
            <a:miter lim="400000"/>
          </a:ln>
        </p:spPr>
        <p:txBody>
          <a:bodyPr wrap="none" lIns="8790" tIns="8790" rIns="8790" bIns="8790" anchor="ctr">
            <a:spAutoFit/>
          </a:bodyPr>
          <a:lstStyle>
            <a:lvl1pPr algn="ctr" defTabSz="1134745">
              <a:lnSpc>
                <a:spcPct val="100000"/>
              </a:lnSpc>
              <a:spcBef>
                <a:spcPts val="0"/>
              </a:spcBef>
              <a:defRPr sz="2400">
                <a:latin typeface="Source Han Sans CN Bold Bold"/>
                <a:ea typeface="Source Han Sans CN Bold Bold"/>
                <a:cs typeface="Source Han Sans CN Bold Bold"/>
                <a:sym typeface="Source Han Sans CN Bold Bold"/>
              </a:defRPr>
            </a:lvl1pPr>
          </a:lstStyle>
          <a:p>
            <a:pPr algn="ctr"/>
            <a:r>
              <a:rPr>
                <a:solidFill>
                  <a:srgbClr val="625AE3"/>
                </a:solidFill>
                <a:latin typeface="Times New Roman" panose="02020603050405020304" charset="0"/>
                <a:ea typeface="Times New Roman" panose="02020603050405020304" charset="0"/>
                <a:sym typeface="+mn-ea"/>
              </a:rPr>
              <a:t>Related Videos Trends</a:t>
            </a:r>
            <a:endParaRPr>
              <a:solidFill>
                <a:srgbClr val="625AE3"/>
              </a:solidFill>
              <a:latin typeface="Times New Roman" panose="02020603050405020304" charset="0"/>
              <a:ea typeface="Times New Roman" panose="02020603050405020304" charset="0"/>
            </a:endParaRPr>
          </a:p>
        </p:txBody>
      </p:sp>
      <p:pic>
        <p:nvPicPr>
          <p:cNvPr id="836" name="已粘贴的影片.png" descr="已粘贴的影片.png"/>
          <p:cNvPicPr>
            <a:picLocks noChangeAspect="1"/>
          </p:cNvPicPr>
          <p:nvPr/>
        </p:nvPicPr>
        <p:blipFill>
          <a:blip r:embed="rId6"/>
          <a:srcRect l="438" r="438"/>
          <a:stretch>
            <a:fillRect/>
          </a:stretch>
        </p:blipFill>
        <p:spPr>
          <a:xfrm>
            <a:off x="6243986" y="7358782"/>
            <a:ext cx="5565738" cy="2611616"/>
          </a:xfrm>
          <a:prstGeom prst="rect">
            <a:avLst/>
          </a:prstGeom>
          <a:ln w="3175">
            <a:miter lim="400000"/>
            <a:headEnd/>
            <a:tailEnd/>
          </a:ln>
        </p:spPr>
      </p:pic>
      <p:graphicFrame>
        <p:nvGraphicFramePr>
          <p:cNvPr id="837" name="二维饼图"/>
          <p:cNvGraphicFramePr/>
          <p:nvPr/>
        </p:nvGraphicFramePr>
        <p:xfrm>
          <a:off x="1813560" y="7285990"/>
          <a:ext cx="3632200" cy="2631440"/>
        </p:xfrm>
        <a:graphic>
          <a:graphicData uri="http://schemas.openxmlformats.org/drawingml/2006/chart">
            <c:chart xmlns:c="http://schemas.openxmlformats.org/drawingml/2006/chart" xmlns:r="http://schemas.openxmlformats.org/officeDocument/2006/relationships" r:id="rId1"/>
          </a:graphicData>
        </a:graphic>
      </p:graphicFrame>
      <p:sp>
        <p:nvSpPr>
          <p:cNvPr id="48" name="文本框 47"/>
          <p:cNvSpPr txBox="1"/>
          <p:nvPr>
            <p:custDataLst>
              <p:tags r:id="rId7"/>
            </p:custDataLst>
          </p:nvPr>
        </p:nvSpPr>
        <p:spPr>
          <a:xfrm>
            <a:off x="2693035" y="17968595"/>
            <a:ext cx="2182495" cy="3365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8790" tIns="8790" rIns="8790" bIns="8790" numCol="1" spcCol="38100" rtlCol="0" anchor="ctr" forceAA="0">
            <a:noAutofit/>
          </a:bodyPr>
          <a:p>
            <a:pPr marL="0" marR="0" indent="0" algn="l" defTabSz="3352800" rtl="0" fontAlgn="auto" latinLnBrk="0" hangingPunct="0">
              <a:lnSpc>
                <a:spcPct val="90000"/>
              </a:lnSpc>
              <a:spcBef>
                <a:spcPts val="6100"/>
              </a:spcBef>
              <a:spcAft>
                <a:spcPts val="0"/>
              </a:spcAft>
              <a:buClrTx/>
              <a:buSzTx/>
              <a:buFontTx/>
              <a:buNone/>
            </a:pPr>
            <a:r>
              <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rPr>
              <a:t>https://echotik.ai</a:t>
            </a:r>
            <a:endPar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endParaRPr>
          </a:p>
        </p:txBody>
      </p:sp>
      <p:sp>
        <p:nvSpPr>
          <p:cNvPr id="174" name="Freeform 8"/>
          <p:cNvSpPr/>
          <p:nvPr>
            <p:custDataLst>
              <p:tags r:id="rId8"/>
            </p:custDataLst>
          </p:nvPr>
        </p:nvSpPr>
        <p:spPr>
          <a:xfrm>
            <a:off x="941705" y="17797145"/>
            <a:ext cx="1655445" cy="672465"/>
          </a:xfrm>
          <a:prstGeom prst="rect">
            <a:avLst/>
          </a:prstGeom>
          <a:blipFill>
            <a:blip r:embed="rId9"/>
            <a:stretch>
              <a:fillRect/>
            </a:stretch>
          </a:blipFill>
          <a:ln w="12700">
            <a:miter lim="400000"/>
          </a:ln>
        </p:spPr>
        <p:txBody>
          <a:bodyPr lIns="0" tIns="0" rIns="0" bIns="0"/>
          <a:p>
            <a:pPr defTabSz="1219200">
              <a:lnSpc>
                <a:spcPct val="100000"/>
              </a:lnSpc>
              <a:spcBef>
                <a:spcPts val="0"/>
              </a:spcBef>
              <a:defRPr sz="2400">
                <a:latin typeface="Calibri" panose="020F0502020204030204"/>
                <a:ea typeface="Calibri" panose="020F0502020204030204"/>
                <a:cs typeface="Calibri" panose="020F0502020204030204"/>
                <a:sym typeface="Calibri" panose="020F0502020204030204"/>
              </a:defRPr>
            </a:pPr>
            <a:endParaRPr>
              <a:latin typeface="Arial Rounded MT Bold" panose="020F0704030504030204" charset="0"/>
              <a:ea typeface="Arial Rounded MT Bold" panose="020F0704030504030204" charset="0"/>
              <a:cs typeface="Arial Rounded MT Bold" panose="020F0704030504030204" charset="0"/>
              <a:sym typeface="Arial Rounded MT Bold" panose="020F0704030504030204" charset="0"/>
            </a:endParaRPr>
          </a:p>
        </p:txBody>
      </p:sp>
      <p:pic>
        <p:nvPicPr>
          <p:cNvPr id="2" name="图片 1"/>
          <p:cNvPicPr>
            <a:picLocks noChangeAspect="1"/>
          </p:cNvPicPr>
          <p:nvPr>
            <p:custDataLst>
              <p:tags r:id="rId10"/>
            </p:custDataLst>
          </p:nvPr>
        </p:nvPicPr>
        <p:blipFill>
          <a:blip r:embed="rId11"/>
          <a:stretch>
            <a:fillRect/>
          </a:stretch>
        </p:blipFill>
        <p:spPr>
          <a:xfrm>
            <a:off x="4558665" y="8061960"/>
            <a:ext cx="1224280" cy="1111885"/>
          </a:xfrm>
          <a:prstGeom prst="rect">
            <a:avLst/>
          </a:prstGeom>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40" name="表格 2"/>
          <p:cNvGraphicFramePr/>
          <p:nvPr>
            <p:custDataLst>
              <p:tags r:id="rId1"/>
            </p:custDataLst>
          </p:nvPr>
        </p:nvGraphicFramePr>
        <p:xfrm>
          <a:off x="1482725" y="2879725"/>
          <a:ext cx="10845800" cy="14162405"/>
        </p:xfrm>
        <a:graphic>
          <a:graphicData uri="http://schemas.openxmlformats.org/drawingml/2006/table">
            <a:tbl>
              <a:tblPr>
                <a:tableStyleId>{4C3C2611-4C71-4FC5-86AE-919BDF0F9419}</a:tableStyleId>
              </a:tblPr>
              <a:tblGrid>
                <a:gridCol w="906145"/>
                <a:gridCol w="1367790"/>
                <a:gridCol w="3395980"/>
                <a:gridCol w="1035050"/>
                <a:gridCol w="1035685"/>
                <a:gridCol w="1035050"/>
                <a:gridCol w="1019175"/>
                <a:gridCol w="1050925"/>
              </a:tblGrid>
              <a:tr h="1154430">
                <a:tc>
                  <a:txBody>
                    <a:bodyPr/>
                    <a:lstStyle/>
                    <a:p>
                      <a:pPr algn="ctr" defTabSz="914400">
                        <a:lnSpc>
                          <a:spcPct val="80000"/>
                        </a:lnSpc>
                        <a:defRPr sz="1800"/>
                      </a:pPr>
                      <a:r>
                        <a:rPr sz="23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rPr>
                        <a:t>Rank</a:t>
                      </a:r>
                      <a:endParaRPr sz="23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endParaRPr>
                    </a:p>
                  </a:txBody>
                  <a:tcPr marL="50800" marR="50800" marT="50800" marB="50800" anchor="ctr" horzOverflow="overflow">
                    <a:lnL w="0">
                      <a:miter lim="400000"/>
                    </a:lnL>
                    <a:lnR w="12700">
                      <a:solidFill>
                        <a:srgbClr val="6559E9">
                          <a:alpha val="50000"/>
                        </a:srgbClr>
                      </a:solidFill>
                      <a:miter lim="400000"/>
                    </a:lnR>
                    <a:lnT w="50800">
                      <a:solidFill>
                        <a:srgbClr val="6559E9"/>
                      </a:solidFill>
                      <a:miter lim="400000"/>
                    </a:lnT>
                    <a:lnB w="12700">
                      <a:solidFill>
                        <a:srgbClr val="6559E9">
                          <a:alpha val="50000"/>
                        </a:srgbClr>
                      </a:solidFill>
                      <a:miter lim="400000"/>
                    </a:lnB>
                    <a:solidFill>
                      <a:srgbClr val="6559EA">
                        <a:alpha val="30000"/>
                      </a:srgbClr>
                    </a:solidFill>
                  </a:tcPr>
                </a:tc>
                <a:tc gridSpan="2">
                  <a:txBody>
                    <a:bodyPr/>
                    <a:lstStyle/>
                    <a:p>
                      <a:pPr algn="ctr" defTabSz="914400">
                        <a:lnSpc>
                          <a:spcPct val="80000"/>
                        </a:lnSpc>
                        <a:defRPr sz="1800"/>
                      </a:pPr>
                      <a:r>
                        <a:rPr sz="23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rPr>
                        <a:t>Product</a:t>
                      </a:r>
                      <a:endParaRPr sz="23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50800">
                      <a:solidFill>
                        <a:srgbClr val="6559E9"/>
                      </a:solidFill>
                      <a:miter lim="400000"/>
                    </a:lnT>
                    <a:lnB w="12700">
                      <a:solidFill>
                        <a:srgbClr val="6559E9">
                          <a:alpha val="50000"/>
                        </a:srgbClr>
                      </a:solidFill>
                      <a:miter lim="400000"/>
                    </a:lnB>
                    <a:solidFill>
                      <a:srgbClr val="6559EA">
                        <a:alpha val="30000"/>
                      </a:srgbClr>
                    </a:solidFill>
                  </a:tcPr>
                </a:tc>
                <a:tc hMerge="1">
                  <a:tcPr/>
                </a:tc>
                <a:tc>
                  <a:txBody>
                    <a:bodyPr/>
                    <a:lstStyle/>
                    <a:p>
                      <a:pPr algn="ctr" defTabSz="914400">
                        <a:lnSpc>
                          <a:spcPct val="80000"/>
                        </a:lnSpc>
                        <a:defRPr sz="1800"/>
                      </a:pPr>
                      <a:r>
                        <a:rPr sz="23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rPr>
                        <a:t>Price</a:t>
                      </a:r>
                      <a:endParaRPr sz="23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50800">
                      <a:solidFill>
                        <a:srgbClr val="6559E9"/>
                      </a:solidFill>
                      <a:miter lim="400000"/>
                    </a:lnT>
                    <a:lnB w="12700">
                      <a:solidFill>
                        <a:srgbClr val="6559E9">
                          <a:alpha val="50000"/>
                        </a:srgbClr>
                      </a:solidFill>
                      <a:miter lim="400000"/>
                    </a:lnB>
                    <a:solidFill>
                      <a:srgbClr val="6559EA">
                        <a:alpha val="30000"/>
                      </a:srgbClr>
                    </a:solidFill>
                  </a:tcPr>
                </a:tc>
                <a:tc>
                  <a:txBody>
                    <a:bodyPr/>
                    <a:lstStyle/>
                    <a:p>
                      <a:pPr algn="ctr" defTabSz="914400">
                        <a:lnSpc>
                          <a:spcPct val="80000"/>
                        </a:lnSpc>
                        <a:defRPr sz="1800"/>
                      </a:pPr>
                      <a:r>
                        <a:rPr sz="23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rPr>
                        <a:t>Sales volume</a:t>
                      </a:r>
                      <a:endParaRPr sz="23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50800">
                      <a:solidFill>
                        <a:srgbClr val="6559E9"/>
                      </a:solidFill>
                      <a:miter lim="400000"/>
                    </a:lnT>
                    <a:lnB w="12700">
                      <a:solidFill>
                        <a:srgbClr val="6559E9">
                          <a:alpha val="50000"/>
                        </a:srgbClr>
                      </a:solidFill>
                      <a:miter lim="400000"/>
                    </a:lnB>
                    <a:solidFill>
                      <a:srgbClr val="6559EA">
                        <a:alpha val="30000"/>
                      </a:srgbClr>
                    </a:solidFill>
                  </a:tcPr>
                </a:tc>
                <a:tc>
                  <a:txBody>
                    <a:bodyPr/>
                    <a:lstStyle/>
                    <a:p>
                      <a:pPr algn="ctr" defTabSz="914400">
                        <a:lnSpc>
                          <a:spcPct val="80000"/>
                        </a:lnSpc>
                        <a:defRPr sz="1800"/>
                      </a:pPr>
                      <a:r>
                        <a:rPr sz="23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rPr>
                        <a:t>Sales amount</a:t>
                      </a:r>
                      <a:endParaRPr sz="23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endParaRPr>
                    </a:p>
                  </a:txBody>
                  <a:tcPr marL="0" marR="0" marT="0" marB="0" anchor="ctr" horzOverflow="overflow">
                    <a:lnL w="12700">
                      <a:solidFill>
                        <a:srgbClr val="6559E9">
                          <a:alpha val="50000"/>
                        </a:srgbClr>
                      </a:solidFill>
                      <a:miter lim="400000"/>
                    </a:lnL>
                    <a:lnR w="12700">
                      <a:solidFill>
                        <a:srgbClr val="6559E9">
                          <a:alpha val="50000"/>
                        </a:srgbClr>
                      </a:solidFill>
                      <a:miter lim="400000"/>
                    </a:lnR>
                    <a:lnT w="50800">
                      <a:solidFill>
                        <a:srgbClr val="6559E9"/>
                      </a:solidFill>
                      <a:miter lim="400000"/>
                    </a:lnT>
                    <a:lnB w="12700">
                      <a:solidFill>
                        <a:srgbClr val="6559E9">
                          <a:alpha val="50000"/>
                        </a:srgbClr>
                      </a:solidFill>
                      <a:miter lim="400000"/>
                    </a:lnB>
                    <a:solidFill>
                      <a:srgbClr val="6559EA">
                        <a:alpha val="30000"/>
                      </a:srgbClr>
                    </a:solidFill>
                  </a:tcPr>
                </a:tc>
                <a:tc>
                  <a:txBody>
                    <a:bodyPr/>
                    <a:lstStyle/>
                    <a:p>
                      <a:pPr algn="ctr" defTabSz="914400">
                        <a:lnSpc>
                          <a:spcPct val="80000"/>
                        </a:lnSpc>
                        <a:defRPr sz="1800"/>
                      </a:pPr>
                      <a:r>
                        <a:rPr sz="23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rPr>
                        <a:t>Number of influencers</a:t>
                      </a:r>
                      <a:endParaRPr sz="23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endParaRPr>
                    </a:p>
                  </a:txBody>
                  <a:tcPr marL="0" marR="0" marT="0" marB="0" anchor="ctr" horzOverflow="overflow">
                    <a:lnL w="12700">
                      <a:solidFill>
                        <a:srgbClr val="6559E9">
                          <a:alpha val="50000"/>
                        </a:srgbClr>
                      </a:solidFill>
                      <a:miter lim="400000"/>
                    </a:lnL>
                    <a:lnR w="12700">
                      <a:solidFill>
                        <a:srgbClr val="6559E9">
                          <a:alpha val="50000"/>
                        </a:srgbClr>
                      </a:solidFill>
                      <a:miter lim="400000"/>
                    </a:lnR>
                    <a:lnT w="50800">
                      <a:solidFill>
                        <a:srgbClr val="6559E9"/>
                      </a:solidFill>
                      <a:miter lim="400000"/>
                    </a:lnT>
                    <a:lnB w="12700">
                      <a:solidFill>
                        <a:srgbClr val="6559E9">
                          <a:alpha val="50000"/>
                        </a:srgbClr>
                      </a:solidFill>
                      <a:miter lim="400000"/>
                    </a:lnB>
                    <a:solidFill>
                      <a:srgbClr val="6559EA">
                        <a:alpha val="30000"/>
                      </a:srgbClr>
                    </a:solidFill>
                  </a:tcPr>
                </a:tc>
                <a:tc>
                  <a:txBody>
                    <a:bodyPr/>
                    <a:lstStyle/>
                    <a:p>
                      <a:pPr algn="ctr" defTabSz="914400">
                        <a:lnSpc>
                          <a:spcPct val="80000"/>
                        </a:lnSpc>
                        <a:defRPr sz="1800"/>
                      </a:pPr>
                      <a:r>
                        <a:rPr sz="23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rPr>
                        <a:t>Number of videos</a:t>
                      </a:r>
                      <a:endParaRPr sz="2300">
                        <a:solidFill>
                          <a:srgbClr val="6559E9"/>
                        </a:solidFill>
                        <a:latin typeface="Times New Roman" panose="02020603050405020304" charset="0"/>
                        <a:ea typeface="Times New Roman" panose="02020603050405020304" charset="0"/>
                        <a:cs typeface="Source Han Sans CN Medium" panose="020B0500000000000000" charset="-122"/>
                        <a:sym typeface="Source Han Sans CN Medium" panose="020B0500000000000000" charset="-122"/>
                      </a:endParaRPr>
                    </a:p>
                  </a:txBody>
                  <a:tcPr marL="0" marR="0" marT="0" marB="0" anchor="ctr" horzOverflow="overflow">
                    <a:lnL w="12700">
                      <a:solidFill>
                        <a:srgbClr val="6559E9">
                          <a:alpha val="50000"/>
                        </a:srgbClr>
                      </a:solidFill>
                      <a:miter lim="400000"/>
                    </a:lnL>
                    <a:lnR w="0">
                      <a:miter lim="400000"/>
                    </a:lnR>
                    <a:lnT w="50800">
                      <a:solidFill>
                        <a:srgbClr val="6559E9"/>
                      </a:solidFill>
                      <a:miter lim="400000"/>
                    </a:lnT>
                    <a:lnB w="12700">
                      <a:solidFill>
                        <a:srgbClr val="6559E9">
                          <a:alpha val="50000"/>
                        </a:srgbClr>
                      </a:solidFill>
                      <a:miter lim="400000"/>
                    </a:lnB>
                    <a:solidFill>
                      <a:srgbClr val="6559EA">
                        <a:alpha val="30000"/>
                      </a:srgbClr>
                    </a:solidFill>
                  </a:tcPr>
                </a:tc>
              </a:tr>
              <a:tr h="1301115">
                <a:tc>
                  <a:txBody>
                    <a:bodyPr/>
                    <a:lstStyle/>
                    <a:p>
                      <a:pPr algn="ctr" defTabSz="914400">
                        <a:lnSpc>
                          <a:spcPct val="80000"/>
                        </a:lnSpc>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20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1800"/>
                      </a:pP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Body Mist Unisex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Phù</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Hợp</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Hẹn</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Hò</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Đi</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Chơi</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Xịt</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Thơm</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Toàn</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Thân</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Nam &amp;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Nước</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Hoa</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Nữ</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Thơm</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Lâu</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BODYMISS Perfume Cosmetic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Có</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hoa</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Women 105ml (Chai)</a:t>
                      </a:r>
                      <a:endPar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$4.84</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126.5k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620.6k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235</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459</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1301115">
                <a:tc>
                  <a:txBody>
                    <a:bodyPr/>
                    <a:lstStyle/>
                    <a:p>
                      <a:pPr algn="ctr" defTabSz="914400">
                        <a:lnSpc>
                          <a:spcPct val="80000"/>
                        </a:lnSpc>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2</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20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1800"/>
                      </a:pP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Body Mist Unisex -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Xịt</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Thơm</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Toàn</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Thân</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Nước</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Hoa</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Cho Nam &amp;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Nữ</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Phù</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Hợp</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Đi</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Học</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Đi</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Chơi</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Hẹn</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Hò</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BODYMISS Perfume Cosmetic Women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Mỹ</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Phẩm</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30ml - 105ml (Chai)</a:t>
                      </a:r>
                      <a:endPar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$3.39</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113.5k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387.5k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157</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326</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1300480">
                <a:tc>
                  <a:txBody>
                    <a:bodyPr/>
                    <a:lstStyle/>
                    <a:p>
                      <a:pPr algn="ctr" defTabSz="914400">
                        <a:lnSpc>
                          <a:spcPct val="80000"/>
                        </a:lnSpc>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3</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20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1800"/>
                      </a:pP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GMEELAN Kem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Dưỡng</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Nách</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Sakura Underarm Cream 30g Kem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hỗ</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trợ</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dưỡng</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sáng</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nách</a:t>
                      </a:r>
                      <a:endPar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$5.06</a:t>
                      </a:r>
                      <a:endParaRPr sz="20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48.22k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258.2k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100</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124</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1300480">
                <a:tc>
                  <a:txBody>
                    <a:bodyPr/>
                    <a:lstStyle/>
                    <a:p>
                      <a:pPr algn="ctr" defTabSz="914400">
                        <a:lnSpc>
                          <a:spcPct val="80000"/>
                        </a:lnSpc>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4</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20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1800"/>
                      </a:pP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Body mist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Lưu</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Hương</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Lâu</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Chính</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Hãng</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Cho Nam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Nữ</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Unisex,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Bodymist</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Thơm</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Lâu</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Body Cho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Học</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Sinh</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Sinh</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Viên</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Chai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Lớn</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&amp;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Nhỏ</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 BODYMISS Perfume Cosmetic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Nước</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Hoa</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Xịt</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Thơm</a:t>
                      </a:r>
                      <a:endPar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$2.31</a:t>
                      </a:r>
                      <a:endParaRPr sz="20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75.04k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233.1k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103</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199</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1301115">
                <a:tc>
                  <a:txBody>
                    <a:bodyPr/>
                    <a:lstStyle/>
                    <a:p>
                      <a:pPr algn="ctr" defTabSz="914400">
                        <a:lnSpc>
                          <a:spcPct val="80000"/>
                        </a:lnSpc>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5</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20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1800"/>
                      </a:pP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【COD】GMEELAN ORANGE EXFOLIATING GEL 50g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Tẩy</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Tế</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Bào</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Chết</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Da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Mặt</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Skincare</a:t>
                      </a:r>
                      <a:endPar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$4.67</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46.87k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229.1k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97</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104</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1300480">
                <a:tc>
                  <a:txBody>
                    <a:bodyPr/>
                    <a:lstStyle/>
                    <a:p>
                      <a:pPr algn="ctr" defTabSz="914400">
                        <a:lnSpc>
                          <a:spcPct val="80000"/>
                        </a:lnSpc>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6</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20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1800"/>
                      </a:pP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{Combo 6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sản</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phẩm</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2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Lọ</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Sữa</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Tắm</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Tía</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Tô</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SACHIMY(800ml 1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lọ</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1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lọ</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dung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dịch</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tía</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tô</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trầu</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không;1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lọ</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dung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dịch</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tía</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tô</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hoa</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bưởi;1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lọ</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dung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dịch</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tía</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tô</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nano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bạc</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1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nước</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hoa</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vk</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t>
                      </a:r>
                      <a:endPar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$12.05</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24.97k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227.3k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164</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343</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1301115">
                <a:tc>
                  <a:txBody>
                    <a:bodyPr/>
                    <a:lstStyle/>
                    <a:p>
                      <a:pPr algn="ctr" defTabSz="914400">
                        <a:lnSpc>
                          <a:spcPct val="80000"/>
                        </a:lnSpc>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7</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20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1800"/>
                      </a:pP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N3 - BỘ SẢN PHẨM KEM DƯỠNG DOCTOR MAGIC HỖ TRỢ CẢI THIỆN TÌNH TRẠNG DA NÁM, TÀN NHANG, ĐỒI MỒI Skincare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Dưỡng</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4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Ẩm</a:t>
                      </a:r>
                      <a:r>
                        <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Da</a:t>
                      </a:r>
                      <a:endParaRPr sz="14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$82.41</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2.11k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195.2k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0</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0</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1300480">
                <a:tc>
                  <a:txBody>
                    <a:bodyPr/>
                    <a:lstStyle/>
                    <a:p>
                      <a:pPr algn="ctr" defTabSz="914400">
                        <a:lnSpc>
                          <a:spcPct val="80000"/>
                        </a:lnSpc>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8</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20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1800"/>
                      </a:pP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Máy</a:t>
                      </a: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mát</a:t>
                      </a: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xa</a:t>
                      </a: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cầm</a:t>
                      </a: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tay</a:t>
                      </a: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toàn</a:t>
                      </a: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thân</a:t>
                      </a: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6 </a:t>
                      </a: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cấp</a:t>
                      </a: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độ</a:t>
                      </a: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endPar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$5.01</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34.55k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173.6k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60</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222</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1300480">
                <a:tc>
                  <a:txBody>
                    <a:bodyPr/>
                    <a:lstStyle/>
                    <a:p>
                      <a:pPr algn="ctr" defTabSz="914400">
                        <a:lnSpc>
                          <a:spcPct val="80000"/>
                        </a:lnSpc>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9</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20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lnSpc>
                          <a:spcPct val="80000"/>
                        </a:lnSpc>
                        <a:defRPr sz="1800"/>
                      </a:pP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Kem Body Miss </a:t>
                      </a: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Thái</a:t>
                      </a: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Lan </a:t>
                      </a: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Hỗ</a:t>
                      </a: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Trợ</a:t>
                      </a: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Dưỡng</a:t>
                      </a: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Da Body 170g</a:t>
                      </a:r>
                      <a:endPar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$9.18</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16.23k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171.16k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63</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12700">
                      <a:solidFill>
                        <a:srgbClr val="6559E9">
                          <a:alpha val="50000"/>
                        </a:srgbClr>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114</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12700">
                      <a:solidFill>
                        <a:srgbClr val="6559E9">
                          <a:alpha val="50000"/>
                        </a:srgbClr>
                      </a:solidFill>
                      <a:miter lim="400000"/>
                    </a:lnB>
                  </a:tcPr>
                </a:tc>
              </a:tr>
              <a:tr h="1301115">
                <a:tc>
                  <a:txBody>
                    <a:bodyPr/>
                    <a:lstStyle/>
                    <a:p>
                      <a:pPr algn="ctr" defTabSz="914400">
                        <a:lnSpc>
                          <a:spcPct val="80000"/>
                        </a:lnSpc>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10</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12700">
                      <a:solidFill>
                        <a:srgbClr val="6559E9">
                          <a:alpha val="50000"/>
                        </a:srgbClr>
                      </a:solidFill>
                      <a:miter lim="400000"/>
                    </a:lnR>
                    <a:lnT w="12700">
                      <a:solidFill>
                        <a:srgbClr val="6559E9">
                          <a:alpha val="50000"/>
                        </a:srgbClr>
                      </a:solidFill>
                      <a:miter lim="400000"/>
                    </a:lnT>
                    <a:lnB w="50800">
                      <a:solidFill>
                        <a:srgbClr val="6559E9"/>
                      </a:solidFill>
                      <a:miter lim="400000"/>
                    </a:lnB>
                  </a:tcPr>
                </a:tc>
                <a:tc>
                  <a:txBody>
                    <a:bodyPr/>
                    <a:lstStyle/>
                    <a:p>
                      <a:pPr algn="ctr" defTabSz="914400">
                        <a:lnSpc>
                          <a:spcPct val="80000"/>
                        </a:lnSpc>
                        <a:defRPr sz="20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50800">
                      <a:solidFill>
                        <a:srgbClr val="6559E9"/>
                      </a:solidFill>
                      <a:miter lim="400000"/>
                    </a:lnB>
                  </a:tcPr>
                </a:tc>
                <a:tc>
                  <a:txBody>
                    <a:bodyPr/>
                    <a:lstStyle/>
                    <a:p>
                      <a:pPr algn="ctr" defTabSz="914400">
                        <a:lnSpc>
                          <a:spcPct val="80000"/>
                        </a:lnSpc>
                        <a:defRPr sz="1800"/>
                      </a:pP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Kem </a:t>
                      </a: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Dưỡng</a:t>
                      </a: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Thể</a:t>
                      </a: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Hỗ</a:t>
                      </a: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Trợ</a:t>
                      </a: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Dưỡng</a:t>
                      </a: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a:t>
                      </a: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Sáng</a:t>
                      </a: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Da - </a:t>
                      </a:r>
                      <a:r>
                        <a:rPr sz="1600" dirty="0" err="1">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Oshirma</a:t>
                      </a:r>
                      <a:r>
                        <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 White Body Butter Cream 200G</a:t>
                      </a:r>
                      <a:endParaRPr sz="16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50800">
                      <a:solidFill>
                        <a:srgbClr val="6559E9"/>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$13.65</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50800">
                      <a:solidFill>
                        <a:srgbClr val="6559E9"/>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10.67k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50800">
                      <a:solidFill>
                        <a:srgbClr val="6559E9"/>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170.2k</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50800">
                      <a:solidFill>
                        <a:srgbClr val="6559E9"/>
                      </a:solidFill>
                      <a:miter lim="400000"/>
                    </a:lnB>
                  </a:tcPr>
                </a:tc>
                <a:tc>
                  <a:txBody>
                    <a:bodyPr/>
                    <a:lstStyle/>
                    <a:p>
                      <a:pPr algn="ctr" defTabSz="914400">
                        <a:defRPr sz="1800"/>
                      </a:pPr>
                      <a:r>
                        <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15</a:t>
                      </a:r>
                      <a:endParaRPr sz="200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12700">
                      <a:solidFill>
                        <a:srgbClr val="6559E9">
                          <a:alpha val="50000"/>
                        </a:srgbClr>
                      </a:solidFill>
                      <a:miter lim="400000"/>
                    </a:lnR>
                    <a:lnT w="12700">
                      <a:solidFill>
                        <a:srgbClr val="6559E9">
                          <a:alpha val="50000"/>
                        </a:srgbClr>
                      </a:solidFill>
                      <a:miter lim="400000"/>
                    </a:lnT>
                    <a:lnB w="50800">
                      <a:solidFill>
                        <a:srgbClr val="6559E9"/>
                      </a:solidFill>
                      <a:miter lim="400000"/>
                    </a:lnB>
                  </a:tcPr>
                </a:tc>
                <a:tc>
                  <a:txBody>
                    <a:bodyPr/>
                    <a:lstStyle/>
                    <a:p>
                      <a:pPr algn="ctr" defTabSz="914400">
                        <a:defRPr sz="1800"/>
                      </a:pPr>
                      <a:r>
                        <a:rPr sz="20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rPr>
                        <a:t>34</a:t>
                      </a:r>
                      <a:endParaRPr sz="2000" dirty="0">
                        <a:solidFill>
                          <a:srgbClr val="424242"/>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12700">
                      <a:solidFill>
                        <a:srgbClr val="6559E9">
                          <a:alpha val="50000"/>
                        </a:srgbClr>
                      </a:solidFill>
                      <a:miter lim="400000"/>
                    </a:lnL>
                    <a:lnR w="0">
                      <a:miter lim="400000"/>
                    </a:lnR>
                    <a:lnT w="12700">
                      <a:solidFill>
                        <a:srgbClr val="6559E9">
                          <a:alpha val="50000"/>
                        </a:srgbClr>
                      </a:solidFill>
                      <a:miter lim="400000"/>
                    </a:lnT>
                    <a:lnB w="50800">
                      <a:solidFill>
                        <a:srgbClr val="6559E9"/>
                      </a:solidFill>
                      <a:miter lim="400000"/>
                    </a:lnB>
                  </a:tcPr>
                </a:tc>
              </a:tr>
            </a:tbl>
          </a:graphicData>
        </a:graphic>
      </p:graphicFrame>
      <p:sp>
        <p:nvSpPr>
          <p:cNvPr id="841" name="越南市场…"/>
          <p:cNvSpPr txBox="1"/>
          <p:nvPr/>
        </p:nvSpPr>
        <p:spPr>
          <a:xfrm>
            <a:off x="1482725" y="1386840"/>
            <a:ext cx="11160125" cy="1493520"/>
          </a:xfrm>
          <a:prstGeom prst="rect">
            <a:avLst/>
          </a:prstGeom>
          <a:ln w="12700">
            <a:miter lim="400000"/>
          </a:ln>
        </p:spPr>
        <p:txBody>
          <a:bodyPr wrap="square" lIns="8790" tIns="8790" rIns="8790" bIns="8790">
            <a:spAutoFit/>
          </a:bodyPr>
          <a:lstStyle/>
          <a:p>
            <a:pPr algn="l">
              <a:lnSpc>
                <a:spcPct val="100000"/>
              </a:lnSpc>
              <a:spcBef>
                <a:spcPts val="0"/>
              </a:spcBef>
              <a:defRPr sz="3200" u="sng">
                <a:latin typeface="Source Han Sans CN Bold Bold"/>
                <a:ea typeface="Source Han Sans CN Bold Bold"/>
                <a:cs typeface="Source Han Sans CN Bold Bold"/>
                <a:sym typeface="Source Han Sans CN Bold Bold"/>
              </a:defRPr>
            </a:pPr>
            <a:r>
              <a:rPr b="1">
                <a:solidFill>
                  <a:srgbClr val="625AE3"/>
                </a:solidFill>
                <a:latin typeface="Times New Roman" panose="02020603050405020304" charset="0"/>
                <a:ea typeface="Times New Roman" panose="02020603050405020304" charset="0"/>
                <a:cs typeface="Times New Roman" panose="02020603050405020304" charset="0"/>
              </a:rPr>
              <a:t>Vietnamese market</a:t>
            </a:r>
            <a:endParaRPr b="1">
              <a:solidFill>
                <a:srgbClr val="625AE3"/>
              </a:solidFill>
              <a:latin typeface="Times New Roman" panose="02020603050405020304" charset="0"/>
              <a:ea typeface="Times New Roman" panose="02020603050405020304" charset="0"/>
              <a:cs typeface="Times New Roman" panose="02020603050405020304" charset="0"/>
            </a:endParaRPr>
          </a:p>
          <a:p>
            <a:pPr algn="l">
              <a:lnSpc>
                <a:spcPct val="100000"/>
              </a:lnSpc>
              <a:spcBef>
                <a:spcPts val="0"/>
              </a:spcBef>
              <a:defRPr sz="3200" u="sng">
                <a:latin typeface="Source Han Sans CN Bold Bold"/>
                <a:ea typeface="Source Han Sans CN Bold Bold"/>
                <a:cs typeface="Source Han Sans CN Bold Bold"/>
                <a:sym typeface="Source Han Sans CN Bold Bold"/>
              </a:defRPr>
            </a:pPr>
            <a:r>
              <a:rPr b="1">
                <a:solidFill>
                  <a:srgbClr val="625AE3"/>
                </a:solidFill>
                <a:latin typeface="Times New Roman" panose="02020603050405020304" charset="0"/>
                <a:ea typeface="Times New Roman" panose="02020603050405020304" charset="0"/>
                <a:cs typeface="Times New Roman" panose="02020603050405020304" charset="0"/>
              </a:rPr>
              <a:t>Top 10 best-selling products in the Beauty &amp; Personal Care category in May 2024</a:t>
            </a:r>
            <a:endParaRPr b="1">
              <a:solidFill>
                <a:srgbClr val="625AE3"/>
              </a:solidFill>
              <a:latin typeface="Times New Roman" panose="02020603050405020304" charset="0"/>
              <a:ea typeface="Times New Roman" panose="02020603050405020304" charset="0"/>
              <a:cs typeface="Times New Roman" panose="02020603050405020304" charset="0"/>
            </a:endParaRPr>
          </a:p>
        </p:txBody>
      </p:sp>
      <p:pic>
        <p:nvPicPr>
          <p:cNvPr id="842" name="pasted-image.png" descr="pasted-image.png"/>
          <p:cNvPicPr>
            <a:picLocks noChangeAspect="1"/>
          </p:cNvPicPr>
          <p:nvPr/>
        </p:nvPicPr>
        <p:blipFill>
          <a:blip r:embed="rId2"/>
          <a:srcRect l="14" r="14"/>
          <a:stretch>
            <a:fillRect/>
          </a:stretch>
        </p:blipFill>
        <p:spPr>
          <a:xfrm>
            <a:off x="2427894" y="4100515"/>
            <a:ext cx="1143001" cy="1143333"/>
          </a:xfrm>
          <a:custGeom>
            <a:avLst/>
            <a:gdLst/>
            <a:ahLst/>
            <a:cxnLst>
              <a:cxn ang="0">
                <a:pos x="wd2" y="hd2"/>
              </a:cxn>
              <a:cxn ang="5400000">
                <a:pos x="wd2" y="hd2"/>
              </a:cxn>
              <a:cxn ang="10800000">
                <a:pos x="wd2" y="hd2"/>
              </a:cxn>
              <a:cxn ang="16200000">
                <a:pos x="wd2" y="hd2"/>
              </a:cxn>
            </a:cxnLst>
            <a:rect l="0" t="0" r="r" b="b"/>
            <a:pathLst>
              <a:path w="21595" h="21595" extrusionOk="0">
                <a:moveTo>
                  <a:pt x="4634" y="0"/>
                </a:moveTo>
                <a:cubicBezTo>
                  <a:pt x="3274" y="0"/>
                  <a:pt x="2457" y="-2"/>
                  <a:pt x="1912" y="225"/>
                </a:cubicBezTo>
                <a:cubicBezTo>
                  <a:pt x="1128" y="511"/>
                  <a:pt x="511" y="1127"/>
                  <a:pt x="225" y="1912"/>
                </a:cubicBezTo>
                <a:cubicBezTo>
                  <a:pt x="-2" y="2456"/>
                  <a:pt x="0" y="3272"/>
                  <a:pt x="0" y="4633"/>
                </a:cubicBezTo>
                <a:lnTo>
                  <a:pt x="0" y="16956"/>
                </a:lnTo>
                <a:cubicBezTo>
                  <a:pt x="0" y="18316"/>
                  <a:pt x="-2" y="19133"/>
                  <a:pt x="225" y="19677"/>
                </a:cubicBezTo>
                <a:cubicBezTo>
                  <a:pt x="511" y="20461"/>
                  <a:pt x="1128" y="21085"/>
                  <a:pt x="1912" y="21371"/>
                </a:cubicBezTo>
                <a:cubicBezTo>
                  <a:pt x="2457" y="21598"/>
                  <a:pt x="3274" y="21596"/>
                  <a:pt x="4634" y="21596"/>
                </a:cubicBezTo>
                <a:lnTo>
                  <a:pt x="16962" y="21596"/>
                </a:lnTo>
                <a:cubicBezTo>
                  <a:pt x="18322" y="21596"/>
                  <a:pt x="19139" y="21598"/>
                  <a:pt x="19684" y="21371"/>
                </a:cubicBezTo>
                <a:cubicBezTo>
                  <a:pt x="20468" y="21085"/>
                  <a:pt x="21085" y="20461"/>
                  <a:pt x="21371" y="19677"/>
                </a:cubicBezTo>
                <a:cubicBezTo>
                  <a:pt x="21598" y="19133"/>
                  <a:pt x="21596" y="18316"/>
                  <a:pt x="21596" y="16956"/>
                </a:cubicBezTo>
                <a:lnTo>
                  <a:pt x="21596" y="4633"/>
                </a:lnTo>
                <a:cubicBezTo>
                  <a:pt x="21596" y="3272"/>
                  <a:pt x="21598" y="2456"/>
                  <a:pt x="21371" y="1912"/>
                </a:cubicBezTo>
                <a:cubicBezTo>
                  <a:pt x="21085" y="1127"/>
                  <a:pt x="20468" y="511"/>
                  <a:pt x="19684" y="225"/>
                </a:cubicBezTo>
                <a:cubicBezTo>
                  <a:pt x="19139" y="-2"/>
                  <a:pt x="18322" y="0"/>
                  <a:pt x="16962" y="0"/>
                </a:cubicBezTo>
                <a:lnTo>
                  <a:pt x="4634" y="0"/>
                </a:lnTo>
                <a:close/>
              </a:path>
            </a:pathLst>
          </a:custGeom>
          <a:ln w="6350">
            <a:solidFill>
              <a:srgbClr val="8979AF"/>
            </a:solidFill>
            <a:miter lim="400000"/>
            <a:headEnd/>
            <a:tailEnd/>
          </a:ln>
        </p:spPr>
      </p:pic>
      <p:pic>
        <p:nvPicPr>
          <p:cNvPr id="843" name="pasted-image.png" descr="pasted-image.png"/>
          <p:cNvPicPr>
            <a:picLocks noChangeAspect="1"/>
          </p:cNvPicPr>
          <p:nvPr/>
        </p:nvPicPr>
        <p:blipFill>
          <a:blip r:embed="rId3"/>
          <a:srcRect l="14" r="14"/>
          <a:stretch>
            <a:fillRect/>
          </a:stretch>
        </p:blipFill>
        <p:spPr>
          <a:xfrm>
            <a:off x="2427894" y="5411138"/>
            <a:ext cx="1143001" cy="1143333"/>
          </a:xfrm>
          <a:custGeom>
            <a:avLst/>
            <a:gdLst/>
            <a:ahLst/>
            <a:cxnLst>
              <a:cxn ang="0">
                <a:pos x="wd2" y="hd2"/>
              </a:cxn>
              <a:cxn ang="5400000">
                <a:pos x="wd2" y="hd2"/>
              </a:cxn>
              <a:cxn ang="10800000">
                <a:pos x="wd2" y="hd2"/>
              </a:cxn>
              <a:cxn ang="16200000">
                <a:pos x="wd2" y="hd2"/>
              </a:cxn>
            </a:cxnLst>
            <a:rect l="0" t="0" r="r" b="b"/>
            <a:pathLst>
              <a:path w="21595" h="21595" extrusionOk="0">
                <a:moveTo>
                  <a:pt x="4634" y="0"/>
                </a:moveTo>
                <a:cubicBezTo>
                  <a:pt x="3274" y="0"/>
                  <a:pt x="2457" y="-2"/>
                  <a:pt x="1912" y="225"/>
                </a:cubicBezTo>
                <a:cubicBezTo>
                  <a:pt x="1128" y="511"/>
                  <a:pt x="511" y="1127"/>
                  <a:pt x="225" y="1912"/>
                </a:cubicBezTo>
                <a:cubicBezTo>
                  <a:pt x="-2" y="2456"/>
                  <a:pt x="0" y="3272"/>
                  <a:pt x="0" y="4633"/>
                </a:cubicBezTo>
                <a:lnTo>
                  <a:pt x="0" y="16956"/>
                </a:lnTo>
                <a:cubicBezTo>
                  <a:pt x="0" y="18316"/>
                  <a:pt x="-2" y="19133"/>
                  <a:pt x="225" y="19677"/>
                </a:cubicBezTo>
                <a:cubicBezTo>
                  <a:pt x="511" y="20461"/>
                  <a:pt x="1128" y="21085"/>
                  <a:pt x="1912" y="21371"/>
                </a:cubicBezTo>
                <a:cubicBezTo>
                  <a:pt x="2457" y="21598"/>
                  <a:pt x="3274" y="21596"/>
                  <a:pt x="4634" y="21596"/>
                </a:cubicBezTo>
                <a:lnTo>
                  <a:pt x="16962" y="21596"/>
                </a:lnTo>
                <a:cubicBezTo>
                  <a:pt x="18322" y="21596"/>
                  <a:pt x="19139" y="21598"/>
                  <a:pt x="19684" y="21371"/>
                </a:cubicBezTo>
                <a:cubicBezTo>
                  <a:pt x="20468" y="21085"/>
                  <a:pt x="21085" y="20461"/>
                  <a:pt x="21371" y="19677"/>
                </a:cubicBezTo>
                <a:cubicBezTo>
                  <a:pt x="21598" y="19133"/>
                  <a:pt x="21596" y="18316"/>
                  <a:pt x="21596" y="16956"/>
                </a:cubicBezTo>
                <a:lnTo>
                  <a:pt x="21596" y="4633"/>
                </a:lnTo>
                <a:cubicBezTo>
                  <a:pt x="21596" y="3272"/>
                  <a:pt x="21598" y="2456"/>
                  <a:pt x="21371" y="1912"/>
                </a:cubicBezTo>
                <a:cubicBezTo>
                  <a:pt x="21085" y="1127"/>
                  <a:pt x="20468" y="511"/>
                  <a:pt x="19684" y="225"/>
                </a:cubicBezTo>
                <a:cubicBezTo>
                  <a:pt x="19139" y="-2"/>
                  <a:pt x="18322" y="0"/>
                  <a:pt x="16962" y="0"/>
                </a:cubicBezTo>
                <a:lnTo>
                  <a:pt x="4634" y="0"/>
                </a:lnTo>
                <a:close/>
              </a:path>
            </a:pathLst>
          </a:custGeom>
          <a:ln w="6350">
            <a:solidFill>
              <a:srgbClr val="8979AF"/>
            </a:solidFill>
            <a:miter lim="400000"/>
            <a:headEnd/>
            <a:tailEnd/>
          </a:ln>
        </p:spPr>
      </p:pic>
      <p:pic>
        <p:nvPicPr>
          <p:cNvPr id="844" name="pasted-image.png" descr="pasted-image.png"/>
          <p:cNvPicPr>
            <a:picLocks noChangeAspect="1"/>
          </p:cNvPicPr>
          <p:nvPr/>
        </p:nvPicPr>
        <p:blipFill>
          <a:blip r:embed="rId4"/>
          <a:srcRect l="14" r="14"/>
          <a:stretch>
            <a:fillRect/>
          </a:stretch>
        </p:blipFill>
        <p:spPr>
          <a:xfrm>
            <a:off x="2427894" y="6721761"/>
            <a:ext cx="1143001" cy="1143333"/>
          </a:xfrm>
          <a:custGeom>
            <a:avLst/>
            <a:gdLst/>
            <a:ahLst/>
            <a:cxnLst>
              <a:cxn ang="0">
                <a:pos x="wd2" y="hd2"/>
              </a:cxn>
              <a:cxn ang="5400000">
                <a:pos x="wd2" y="hd2"/>
              </a:cxn>
              <a:cxn ang="10800000">
                <a:pos x="wd2" y="hd2"/>
              </a:cxn>
              <a:cxn ang="16200000">
                <a:pos x="wd2" y="hd2"/>
              </a:cxn>
            </a:cxnLst>
            <a:rect l="0" t="0" r="r" b="b"/>
            <a:pathLst>
              <a:path w="21595" h="21595" extrusionOk="0">
                <a:moveTo>
                  <a:pt x="4634" y="0"/>
                </a:moveTo>
                <a:cubicBezTo>
                  <a:pt x="3274" y="0"/>
                  <a:pt x="2457" y="-2"/>
                  <a:pt x="1912" y="225"/>
                </a:cubicBezTo>
                <a:cubicBezTo>
                  <a:pt x="1128" y="511"/>
                  <a:pt x="511" y="1127"/>
                  <a:pt x="225" y="1912"/>
                </a:cubicBezTo>
                <a:cubicBezTo>
                  <a:pt x="-2" y="2456"/>
                  <a:pt x="0" y="3272"/>
                  <a:pt x="0" y="4633"/>
                </a:cubicBezTo>
                <a:lnTo>
                  <a:pt x="0" y="16956"/>
                </a:lnTo>
                <a:cubicBezTo>
                  <a:pt x="0" y="18316"/>
                  <a:pt x="-2" y="19133"/>
                  <a:pt x="225" y="19677"/>
                </a:cubicBezTo>
                <a:cubicBezTo>
                  <a:pt x="511" y="20461"/>
                  <a:pt x="1128" y="21085"/>
                  <a:pt x="1912" y="21371"/>
                </a:cubicBezTo>
                <a:cubicBezTo>
                  <a:pt x="2457" y="21598"/>
                  <a:pt x="3274" y="21596"/>
                  <a:pt x="4634" y="21596"/>
                </a:cubicBezTo>
                <a:lnTo>
                  <a:pt x="16962" y="21596"/>
                </a:lnTo>
                <a:cubicBezTo>
                  <a:pt x="18322" y="21596"/>
                  <a:pt x="19139" y="21598"/>
                  <a:pt x="19684" y="21371"/>
                </a:cubicBezTo>
                <a:cubicBezTo>
                  <a:pt x="20468" y="21085"/>
                  <a:pt x="21085" y="20461"/>
                  <a:pt x="21371" y="19677"/>
                </a:cubicBezTo>
                <a:cubicBezTo>
                  <a:pt x="21598" y="19133"/>
                  <a:pt x="21596" y="18316"/>
                  <a:pt x="21596" y="16956"/>
                </a:cubicBezTo>
                <a:lnTo>
                  <a:pt x="21596" y="4633"/>
                </a:lnTo>
                <a:cubicBezTo>
                  <a:pt x="21596" y="3272"/>
                  <a:pt x="21598" y="2456"/>
                  <a:pt x="21371" y="1912"/>
                </a:cubicBezTo>
                <a:cubicBezTo>
                  <a:pt x="21085" y="1127"/>
                  <a:pt x="20468" y="511"/>
                  <a:pt x="19684" y="225"/>
                </a:cubicBezTo>
                <a:cubicBezTo>
                  <a:pt x="19139" y="-2"/>
                  <a:pt x="18322" y="0"/>
                  <a:pt x="16962" y="0"/>
                </a:cubicBezTo>
                <a:lnTo>
                  <a:pt x="4634" y="0"/>
                </a:lnTo>
                <a:close/>
              </a:path>
            </a:pathLst>
          </a:custGeom>
          <a:ln w="6350">
            <a:solidFill>
              <a:srgbClr val="8979AF"/>
            </a:solidFill>
            <a:miter lim="400000"/>
            <a:headEnd/>
            <a:tailEnd/>
          </a:ln>
        </p:spPr>
      </p:pic>
      <p:pic>
        <p:nvPicPr>
          <p:cNvPr id="845" name="pasted-image.png" descr="pasted-image.png"/>
          <p:cNvPicPr>
            <a:picLocks noChangeAspect="1"/>
          </p:cNvPicPr>
          <p:nvPr/>
        </p:nvPicPr>
        <p:blipFill>
          <a:blip r:embed="rId5"/>
          <a:srcRect l="14" r="14"/>
          <a:stretch>
            <a:fillRect/>
          </a:stretch>
        </p:blipFill>
        <p:spPr>
          <a:xfrm>
            <a:off x="2427894" y="8032384"/>
            <a:ext cx="1143001" cy="1143333"/>
          </a:xfrm>
          <a:custGeom>
            <a:avLst/>
            <a:gdLst/>
            <a:ahLst/>
            <a:cxnLst>
              <a:cxn ang="0">
                <a:pos x="wd2" y="hd2"/>
              </a:cxn>
              <a:cxn ang="5400000">
                <a:pos x="wd2" y="hd2"/>
              </a:cxn>
              <a:cxn ang="10800000">
                <a:pos x="wd2" y="hd2"/>
              </a:cxn>
              <a:cxn ang="16200000">
                <a:pos x="wd2" y="hd2"/>
              </a:cxn>
            </a:cxnLst>
            <a:rect l="0" t="0" r="r" b="b"/>
            <a:pathLst>
              <a:path w="21595" h="21595" extrusionOk="0">
                <a:moveTo>
                  <a:pt x="4634" y="0"/>
                </a:moveTo>
                <a:cubicBezTo>
                  <a:pt x="3274" y="0"/>
                  <a:pt x="2457" y="-2"/>
                  <a:pt x="1912" y="225"/>
                </a:cubicBezTo>
                <a:cubicBezTo>
                  <a:pt x="1128" y="511"/>
                  <a:pt x="511" y="1127"/>
                  <a:pt x="225" y="1912"/>
                </a:cubicBezTo>
                <a:cubicBezTo>
                  <a:pt x="-2" y="2456"/>
                  <a:pt x="0" y="3272"/>
                  <a:pt x="0" y="4633"/>
                </a:cubicBezTo>
                <a:lnTo>
                  <a:pt x="0" y="16956"/>
                </a:lnTo>
                <a:cubicBezTo>
                  <a:pt x="0" y="18316"/>
                  <a:pt x="-2" y="19133"/>
                  <a:pt x="225" y="19677"/>
                </a:cubicBezTo>
                <a:cubicBezTo>
                  <a:pt x="511" y="20461"/>
                  <a:pt x="1128" y="21085"/>
                  <a:pt x="1912" y="21371"/>
                </a:cubicBezTo>
                <a:cubicBezTo>
                  <a:pt x="2457" y="21598"/>
                  <a:pt x="3274" y="21596"/>
                  <a:pt x="4634" y="21596"/>
                </a:cubicBezTo>
                <a:lnTo>
                  <a:pt x="16962" y="21596"/>
                </a:lnTo>
                <a:cubicBezTo>
                  <a:pt x="18322" y="21596"/>
                  <a:pt x="19139" y="21598"/>
                  <a:pt x="19684" y="21371"/>
                </a:cubicBezTo>
                <a:cubicBezTo>
                  <a:pt x="20468" y="21085"/>
                  <a:pt x="21085" y="20461"/>
                  <a:pt x="21371" y="19677"/>
                </a:cubicBezTo>
                <a:cubicBezTo>
                  <a:pt x="21598" y="19133"/>
                  <a:pt x="21596" y="18316"/>
                  <a:pt x="21596" y="16956"/>
                </a:cubicBezTo>
                <a:lnTo>
                  <a:pt x="21596" y="4633"/>
                </a:lnTo>
                <a:cubicBezTo>
                  <a:pt x="21596" y="3272"/>
                  <a:pt x="21598" y="2456"/>
                  <a:pt x="21371" y="1912"/>
                </a:cubicBezTo>
                <a:cubicBezTo>
                  <a:pt x="21085" y="1127"/>
                  <a:pt x="20468" y="511"/>
                  <a:pt x="19684" y="225"/>
                </a:cubicBezTo>
                <a:cubicBezTo>
                  <a:pt x="19139" y="-2"/>
                  <a:pt x="18322" y="0"/>
                  <a:pt x="16962" y="0"/>
                </a:cubicBezTo>
                <a:lnTo>
                  <a:pt x="4634" y="0"/>
                </a:lnTo>
                <a:close/>
              </a:path>
            </a:pathLst>
          </a:custGeom>
          <a:ln w="6350">
            <a:solidFill>
              <a:srgbClr val="8979AF"/>
            </a:solidFill>
            <a:miter lim="400000"/>
            <a:headEnd/>
            <a:tailEnd/>
          </a:ln>
        </p:spPr>
      </p:pic>
      <p:pic>
        <p:nvPicPr>
          <p:cNvPr id="846" name="pasted-image.png" descr="pasted-image.png"/>
          <p:cNvPicPr>
            <a:picLocks noChangeAspect="1"/>
          </p:cNvPicPr>
          <p:nvPr/>
        </p:nvPicPr>
        <p:blipFill>
          <a:blip r:embed="rId6"/>
          <a:srcRect l="14" r="14"/>
          <a:stretch>
            <a:fillRect/>
          </a:stretch>
        </p:blipFill>
        <p:spPr>
          <a:xfrm>
            <a:off x="2427894" y="9343007"/>
            <a:ext cx="1143001" cy="1143333"/>
          </a:xfrm>
          <a:custGeom>
            <a:avLst/>
            <a:gdLst/>
            <a:ahLst/>
            <a:cxnLst>
              <a:cxn ang="0">
                <a:pos x="wd2" y="hd2"/>
              </a:cxn>
              <a:cxn ang="5400000">
                <a:pos x="wd2" y="hd2"/>
              </a:cxn>
              <a:cxn ang="10800000">
                <a:pos x="wd2" y="hd2"/>
              </a:cxn>
              <a:cxn ang="16200000">
                <a:pos x="wd2" y="hd2"/>
              </a:cxn>
            </a:cxnLst>
            <a:rect l="0" t="0" r="r" b="b"/>
            <a:pathLst>
              <a:path w="21595" h="21595" extrusionOk="0">
                <a:moveTo>
                  <a:pt x="4634" y="0"/>
                </a:moveTo>
                <a:cubicBezTo>
                  <a:pt x="3274" y="0"/>
                  <a:pt x="2457" y="-2"/>
                  <a:pt x="1912" y="225"/>
                </a:cubicBezTo>
                <a:cubicBezTo>
                  <a:pt x="1128" y="511"/>
                  <a:pt x="511" y="1127"/>
                  <a:pt x="225" y="1912"/>
                </a:cubicBezTo>
                <a:cubicBezTo>
                  <a:pt x="-2" y="2456"/>
                  <a:pt x="0" y="3272"/>
                  <a:pt x="0" y="4633"/>
                </a:cubicBezTo>
                <a:lnTo>
                  <a:pt x="0" y="16956"/>
                </a:lnTo>
                <a:cubicBezTo>
                  <a:pt x="0" y="18316"/>
                  <a:pt x="-2" y="19133"/>
                  <a:pt x="225" y="19677"/>
                </a:cubicBezTo>
                <a:cubicBezTo>
                  <a:pt x="511" y="20461"/>
                  <a:pt x="1128" y="21085"/>
                  <a:pt x="1912" y="21371"/>
                </a:cubicBezTo>
                <a:cubicBezTo>
                  <a:pt x="2457" y="21598"/>
                  <a:pt x="3274" y="21596"/>
                  <a:pt x="4634" y="21596"/>
                </a:cubicBezTo>
                <a:lnTo>
                  <a:pt x="16962" y="21596"/>
                </a:lnTo>
                <a:cubicBezTo>
                  <a:pt x="18322" y="21596"/>
                  <a:pt x="19139" y="21598"/>
                  <a:pt x="19684" y="21371"/>
                </a:cubicBezTo>
                <a:cubicBezTo>
                  <a:pt x="20468" y="21085"/>
                  <a:pt x="21085" y="20461"/>
                  <a:pt x="21371" y="19677"/>
                </a:cubicBezTo>
                <a:cubicBezTo>
                  <a:pt x="21598" y="19133"/>
                  <a:pt x="21596" y="18316"/>
                  <a:pt x="21596" y="16956"/>
                </a:cubicBezTo>
                <a:lnTo>
                  <a:pt x="21596" y="4633"/>
                </a:lnTo>
                <a:cubicBezTo>
                  <a:pt x="21596" y="3272"/>
                  <a:pt x="21598" y="2456"/>
                  <a:pt x="21371" y="1912"/>
                </a:cubicBezTo>
                <a:cubicBezTo>
                  <a:pt x="21085" y="1127"/>
                  <a:pt x="20468" y="511"/>
                  <a:pt x="19684" y="225"/>
                </a:cubicBezTo>
                <a:cubicBezTo>
                  <a:pt x="19139" y="-2"/>
                  <a:pt x="18322" y="0"/>
                  <a:pt x="16962" y="0"/>
                </a:cubicBezTo>
                <a:lnTo>
                  <a:pt x="4634" y="0"/>
                </a:lnTo>
                <a:close/>
              </a:path>
            </a:pathLst>
          </a:custGeom>
          <a:ln w="6350">
            <a:solidFill>
              <a:srgbClr val="8979AF"/>
            </a:solidFill>
            <a:miter lim="400000"/>
            <a:headEnd/>
            <a:tailEnd/>
          </a:ln>
        </p:spPr>
      </p:pic>
      <p:pic>
        <p:nvPicPr>
          <p:cNvPr id="847" name="pasted-image.png" descr="pasted-image.png"/>
          <p:cNvPicPr>
            <a:picLocks noChangeAspect="1"/>
          </p:cNvPicPr>
          <p:nvPr/>
        </p:nvPicPr>
        <p:blipFill>
          <a:blip r:embed="rId7"/>
          <a:srcRect l="14" r="14"/>
          <a:stretch>
            <a:fillRect/>
          </a:stretch>
        </p:blipFill>
        <p:spPr>
          <a:xfrm>
            <a:off x="2427894" y="10653630"/>
            <a:ext cx="1143001" cy="1143333"/>
          </a:xfrm>
          <a:custGeom>
            <a:avLst/>
            <a:gdLst/>
            <a:ahLst/>
            <a:cxnLst>
              <a:cxn ang="0">
                <a:pos x="wd2" y="hd2"/>
              </a:cxn>
              <a:cxn ang="5400000">
                <a:pos x="wd2" y="hd2"/>
              </a:cxn>
              <a:cxn ang="10800000">
                <a:pos x="wd2" y="hd2"/>
              </a:cxn>
              <a:cxn ang="16200000">
                <a:pos x="wd2" y="hd2"/>
              </a:cxn>
            </a:cxnLst>
            <a:rect l="0" t="0" r="r" b="b"/>
            <a:pathLst>
              <a:path w="21595" h="21595" extrusionOk="0">
                <a:moveTo>
                  <a:pt x="4634" y="0"/>
                </a:moveTo>
                <a:cubicBezTo>
                  <a:pt x="3274" y="0"/>
                  <a:pt x="2457" y="-2"/>
                  <a:pt x="1912" y="225"/>
                </a:cubicBezTo>
                <a:cubicBezTo>
                  <a:pt x="1128" y="511"/>
                  <a:pt x="511" y="1127"/>
                  <a:pt x="225" y="1912"/>
                </a:cubicBezTo>
                <a:cubicBezTo>
                  <a:pt x="-2" y="2456"/>
                  <a:pt x="0" y="3272"/>
                  <a:pt x="0" y="4633"/>
                </a:cubicBezTo>
                <a:lnTo>
                  <a:pt x="0" y="16956"/>
                </a:lnTo>
                <a:cubicBezTo>
                  <a:pt x="0" y="18316"/>
                  <a:pt x="-2" y="19133"/>
                  <a:pt x="225" y="19677"/>
                </a:cubicBezTo>
                <a:cubicBezTo>
                  <a:pt x="511" y="20461"/>
                  <a:pt x="1128" y="21085"/>
                  <a:pt x="1912" y="21371"/>
                </a:cubicBezTo>
                <a:cubicBezTo>
                  <a:pt x="2457" y="21598"/>
                  <a:pt x="3274" y="21596"/>
                  <a:pt x="4634" y="21596"/>
                </a:cubicBezTo>
                <a:lnTo>
                  <a:pt x="16962" y="21596"/>
                </a:lnTo>
                <a:cubicBezTo>
                  <a:pt x="18322" y="21596"/>
                  <a:pt x="19139" y="21598"/>
                  <a:pt x="19684" y="21371"/>
                </a:cubicBezTo>
                <a:cubicBezTo>
                  <a:pt x="20468" y="21085"/>
                  <a:pt x="21085" y="20461"/>
                  <a:pt x="21371" y="19677"/>
                </a:cubicBezTo>
                <a:cubicBezTo>
                  <a:pt x="21598" y="19133"/>
                  <a:pt x="21596" y="18316"/>
                  <a:pt x="21596" y="16956"/>
                </a:cubicBezTo>
                <a:lnTo>
                  <a:pt x="21596" y="4633"/>
                </a:lnTo>
                <a:cubicBezTo>
                  <a:pt x="21596" y="3272"/>
                  <a:pt x="21598" y="2456"/>
                  <a:pt x="21371" y="1912"/>
                </a:cubicBezTo>
                <a:cubicBezTo>
                  <a:pt x="21085" y="1127"/>
                  <a:pt x="20468" y="511"/>
                  <a:pt x="19684" y="225"/>
                </a:cubicBezTo>
                <a:cubicBezTo>
                  <a:pt x="19139" y="-2"/>
                  <a:pt x="18322" y="0"/>
                  <a:pt x="16962" y="0"/>
                </a:cubicBezTo>
                <a:lnTo>
                  <a:pt x="4634" y="0"/>
                </a:lnTo>
                <a:close/>
              </a:path>
            </a:pathLst>
          </a:custGeom>
          <a:ln w="6350">
            <a:solidFill>
              <a:srgbClr val="8979AF"/>
            </a:solidFill>
            <a:miter lim="400000"/>
            <a:headEnd/>
            <a:tailEnd/>
          </a:ln>
        </p:spPr>
      </p:pic>
      <p:pic>
        <p:nvPicPr>
          <p:cNvPr id="848" name="pasted-image.png" descr="pasted-image.png"/>
          <p:cNvPicPr>
            <a:picLocks noChangeAspect="1"/>
          </p:cNvPicPr>
          <p:nvPr/>
        </p:nvPicPr>
        <p:blipFill>
          <a:blip r:embed="rId8"/>
          <a:srcRect l="14" r="14"/>
          <a:stretch>
            <a:fillRect/>
          </a:stretch>
        </p:blipFill>
        <p:spPr>
          <a:xfrm>
            <a:off x="2427894" y="11964253"/>
            <a:ext cx="1143001" cy="1143333"/>
          </a:xfrm>
          <a:custGeom>
            <a:avLst/>
            <a:gdLst/>
            <a:ahLst/>
            <a:cxnLst>
              <a:cxn ang="0">
                <a:pos x="wd2" y="hd2"/>
              </a:cxn>
              <a:cxn ang="5400000">
                <a:pos x="wd2" y="hd2"/>
              </a:cxn>
              <a:cxn ang="10800000">
                <a:pos x="wd2" y="hd2"/>
              </a:cxn>
              <a:cxn ang="16200000">
                <a:pos x="wd2" y="hd2"/>
              </a:cxn>
            </a:cxnLst>
            <a:rect l="0" t="0" r="r" b="b"/>
            <a:pathLst>
              <a:path w="21595" h="21595" extrusionOk="0">
                <a:moveTo>
                  <a:pt x="4634" y="0"/>
                </a:moveTo>
                <a:cubicBezTo>
                  <a:pt x="3274" y="0"/>
                  <a:pt x="2457" y="-2"/>
                  <a:pt x="1912" y="225"/>
                </a:cubicBezTo>
                <a:cubicBezTo>
                  <a:pt x="1128" y="511"/>
                  <a:pt x="511" y="1127"/>
                  <a:pt x="225" y="1912"/>
                </a:cubicBezTo>
                <a:cubicBezTo>
                  <a:pt x="-2" y="2456"/>
                  <a:pt x="0" y="3272"/>
                  <a:pt x="0" y="4633"/>
                </a:cubicBezTo>
                <a:lnTo>
                  <a:pt x="0" y="16956"/>
                </a:lnTo>
                <a:cubicBezTo>
                  <a:pt x="0" y="18316"/>
                  <a:pt x="-2" y="19133"/>
                  <a:pt x="225" y="19677"/>
                </a:cubicBezTo>
                <a:cubicBezTo>
                  <a:pt x="511" y="20461"/>
                  <a:pt x="1128" y="21085"/>
                  <a:pt x="1912" y="21371"/>
                </a:cubicBezTo>
                <a:cubicBezTo>
                  <a:pt x="2457" y="21598"/>
                  <a:pt x="3274" y="21596"/>
                  <a:pt x="4634" y="21596"/>
                </a:cubicBezTo>
                <a:lnTo>
                  <a:pt x="16962" y="21596"/>
                </a:lnTo>
                <a:cubicBezTo>
                  <a:pt x="18322" y="21596"/>
                  <a:pt x="19139" y="21598"/>
                  <a:pt x="19684" y="21371"/>
                </a:cubicBezTo>
                <a:cubicBezTo>
                  <a:pt x="20468" y="21085"/>
                  <a:pt x="21085" y="20461"/>
                  <a:pt x="21371" y="19677"/>
                </a:cubicBezTo>
                <a:cubicBezTo>
                  <a:pt x="21598" y="19133"/>
                  <a:pt x="21596" y="18316"/>
                  <a:pt x="21596" y="16956"/>
                </a:cubicBezTo>
                <a:lnTo>
                  <a:pt x="21596" y="4633"/>
                </a:lnTo>
                <a:cubicBezTo>
                  <a:pt x="21596" y="3272"/>
                  <a:pt x="21598" y="2456"/>
                  <a:pt x="21371" y="1912"/>
                </a:cubicBezTo>
                <a:cubicBezTo>
                  <a:pt x="21085" y="1127"/>
                  <a:pt x="20468" y="511"/>
                  <a:pt x="19684" y="225"/>
                </a:cubicBezTo>
                <a:cubicBezTo>
                  <a:pt x="19139" y="-2"/>
                  <a:pt x="18322" y="0"/>
                  <a:pt x="16962" y="0"/>
                </a:cubicBezTo>
                <a:lnTo>
                  <a:pt x="4634" y="0"/>
                </a:lnTo>
                <a:close/>
              </a:path>
            </a:pathLst>
          </a:custGeom>
          <a:ln w="6350">
            <a:solidFill>
              <a:srgbClr val="8979AF"/>
            </a:solidFill>
            <a:miter lim="400000"/>
            <a:headEnd/>
            <a:tailEnd/>
          </a:ln>
        </p:spPr>
      </p:pic>
      <p:pic>
        <p:nvPicPr>
          <p:cNvPr id="849" name="pasted-image.png" descr="pasted-image.png"/>
          <p:cNvPicPr>
            <a:picLocks noChangeAspect="1"/>
          </p:cNvPicPr>
          <p:nvPr/>
        </p:nvPicPr>
        <p:blipFill>
          <a:blip r:embed="rId9"/>
          <a:srcRect l="14" r="14"/>
          <a:stretch>
            <a:fillRect/>
          </a:stretch>
        </p:blipFill>
        <p:spPr>
          <a:xfrm>
            <a:off x="2427894" y="13274876"/>
            <a:ext cx="1143001" cy="1143333"/>
          </a:xfrm>
          <a:custGeom>
            <a:avLst/>
            <a:gdLst/>
            <a:ahLst/>
            <a:cxnLst>
              <a:cxn ang="0">
                <a:pos x="wd2" y="hd2"/>
              </a:cxn>
              <a:cxn ang="5400000">
                <a:pos x="wd2" y="hd2"/>
              </a:cxn>
              <a:cxn ang="10800000">
                <a:pos x="wd2" y="hd2"/>
              </a:cxn>
              <a:cxn ang="16200000">
                <a:pos x="wd2" y="hd2"/>
              </a:cxn>
            </a:cxnLst>
            <a:rect l="0" t="0" r="r" b="b"/>
            <a:pathLst>
              <a:path w="21595" h="21595" extrusionOk="0">
                <a:moveTo>
                  <a:pt x="4634" y="0"/>
                </a:moveTo>
                <a:cubicBezTo>
                  <a:pt x="3274" y="0"/>
                  <a:pt x="2457" y="-2"/>
                  <a:pt x="1912" y="225"/>
                </a:cubicBezTo>
                <a:cubicBezTo>
                  <a:pt x="1128" y="511"/>
                  <a:pt x="511" y="1127"/>
                  <a:pt x="225" y="1912"/>
                </a:cubicBezTo>
                <a:cubicBezTo>
                  <a:pt x="-2" y="2456"/>
                  <a:pt x="0" y="3272"/>
                  <a:pt x="0" y="4633"/>
                </a:cubicBezTo>
                <a:lnTo>
                  <a:pt x="0" y="16956"/>
                </a:lnTo>
                <a:cubicBezTo>
                  <a:pt x="0" y="18316"/>
                  <a:pt x="-2" y="19133"/>
                  <a:pt x="225" y="19677"/>
                </a:cubicBezTo>
                <a:cubicBezTo>
                  <a:pt x="511" y="20461"/>
                  <a:pt x="1128" y="21085"/>
                  <a:pt x="1912" y="21371"/>
                </a:cubicBezTo>
                <a:cubicBezTo>
                  <a:pt x="2457" y="21598"/>
                  <a:pt x="3274" y="21596"/>
                  <a:pt x="4634" y="21596"/>
                </a:cubicBezTo>
                <a:lnTo>
                  <a:pt x="16962" y="21596"/>
                </a:lnTo>
                <a:cubicBezTo>
                  <a:pt x="18322" y="21596"/>
                  <a:pt x="19139" y="21598"/>
                  <a:pt x="19684" y="21371"/>
                </a:cubicBezTo>
                <a:cubicBezTo>
                  <a:pt x="20468" y="21085"/>
                  <a:pt x="21085" y="20461"/>
                  <a:pt x="21371" y="19677"/>
                </a:cubicBezTo>
                <a:cubicBezTo>
                  <a:pt x="21598" y="19133"/>
                  <a:pt x="21596" y="18316"/>
                  <a:pt x="21596" y="16956"/>
                </a:cubicBezTo>
                <a:lnTo>
                  <a:pt x="21596" y="4633"/>
                </a:lnTo>
                <a:cubicBezTo>
                  <a:pt x="21596" y="3272"/>
                  <a:pt x="21598" y="2456"/>
                  <a:pt x="21371" y="1912"/>
                </a:cubicBezTo>
                <a:cubicBezTo>
                  <a:pt x="21085" y="1127"/>
                  <a:pt x="20468" y="511"/>
                  <a:pt x="19684" y="225"/>
                </a:cubicBezTo>
                <a:cubicBezTo>
                  <a:pt x="19139" y="-2"/>
                  <a:pt x="18322" y="0"/>
                  <a:pt x="16962" y="0"/>
                </a:cubicBezTo>
                <a:lnTo>
                  <a:pt x="4634" y="0"/>
                </a:lnTo>
                <a:close/>
              </a:path>
            </a:pathLst>
          </a:custGeom>
          <a:ln w="6350">
            <a:solidFill>
              <a:srgbClr val="8979AF"/>
            </a:solidFill>
            <a:miter lim="400000"/>
            <a:headEnd/>
            <a:tailEnd/>
          </a:ln>
        </p:spPr>
      </p:pic>
      <p:pic>
        <p:nvPicPr>
          <p:cNvPr id="850" name="pasted-image.png" descr="pasted-image.png"/>
          <p:cNvPicPr>
            <a:picLocks noChangeAspect="1"/>
          </p:cNvPicPr>
          <p:nvPr/>
        </p:nvPicPr>
        <p:blipFill>
          <a:blip r:embed="rId10"/>
          <a:srcRect l="14" r="14"/>
          <a:stretch>
            <a:fillRect/>
          </a:stretch>
        </p:blipFill>
        <p:spPr>
          <a:xfrm>
            <a:off x="2427894" y="14585500"/>
            <a:ext cx="1143001" cy="1143333"/>
          </a:xfrm>
          <a:custGeom>
            <a:avLst/>
            <a:gdLst/>
            <a:ahLst/>
            <a:cxnLst>
              <a:cxn ang="0">
                <a:pos x="wd2" y="hd2"/>
              </a:cxn>
              <a:cxn ang="5400000">
                <a:pos x="wd2" y="hd2"/>
              </a:cxn>
              <a:cxn ang="10800000">
                <a:pos x="wd2" y="hd2"/>
              </a:cxn>
              <a:cxn ang="16200000">
                <a:pos x="wd2" y="hd2"/>
              </a:cxn>
            </a:cxnLst>
            <a:rect l="0" t="0" r="r" b="b"/>
            <a:pathLst>
              <a:path w="21595" h="21595" extrusionOk="0">
                <a:moveTo>
                  <a:pt x="4634" y="0"/>
                </a:moveTo>
                <a:cubicBezTo>
                  <a:pt x="3274" y="0"/>
                  <a:pt x="2457" y="-2"/>
                  <a:pt x="1912" y="225"/>
                </a:cubicBezTo>
                <a:cubicBezTo>
                  <a:pt x="1128" y="511"/>
                  <a:pt x="511" y="1127"/>
                  <a:pt x="225" y="1912"/>
                </a:cubicBezTo>
                <a:cubicBezTo>
                  <a:pt x="-2" y="2456"/>
                  <a:pt x="0" y="3272"/>
                  <a:pt x="0" y="4633"/>
                </a:cubicBezTo>
                <a:lnTo>
                  <a:pt x="0" y="16956"/>
                </a:lnTo>
                <a:cubicBezTo>
                  <a:pt x="0" y="18316"/>
                  <a:pt x="-2" y="19133"/>
                  <a:pt x="225" y="19677"/>
                </a:cubicBezTo>
                <a:cubicBezTo>
                  <a:pt x="511" y="20461"/>
                  <a:pt x="1128" y="21085"/>
                  <a:pt x="1912" y="21371"/>
                </a:cubicBezTo>
                <a:cubicBezTo>
                  <a:pt x="2457" y="21598"/>
                  <a:pt x="3274" y="21596"/>
                  <a:pt x="4634" y="21596"/>
                </a:cubicBezTo>
                <a:lnTo>
                  <a:pt x="16962" y="21596"/>
                </a:lnTo>
                <a:cubicBezTo>
                  <a:pt x="18322" y="21596"/>
                  <a:pt x="19139" y="21598"/>
                  <a:pt x="19684" y="21371"/>
                </a:cubicBezTo>
                <a:cubicBezTo>
                  <a:pt x="20468" y="21085"/>
                  <a:pt x="21085" y="20461"/>
                  <a:pt x="21371" y="19677"/>
                </a:cubicBezTo>
                <a:cubicBezTo>
                  <a:pt x="21598" y="19133"/>
                  <a:pt x="21596" y="18316"/>
                  <a:pt x="21596" y="16956"/>
                </a:cubicBezTo>
                <a:lnTo>
                  <a:pt x="21596" y="4633"/>
                </a:lnTo>
                <a:cubicBezTo>
                  <a:pt x="21596" y="3272"/>
                  <a:pt x="21598" y="2456"/>
                  <a:pt x="21371" y="1912"/>
                </a:cubicBezTo>
                <a:cubicBezTo>
                  <a:pt x="21085" y="1127"/>
                  <a:pt x="20468" y="511"/>
                  <a:pt x="19684" y="225"/>
                </a:cubicBezTo>
                <a:cubicBezTo>
                  <a:pt x="19139" y="-2"/>
                  <a:pt x="18322" y="0"/>
                  <a:pt x="16962" y="0"/>
                </a:cubicBezTo>
                <a:lnTo>
                  <a:pt x="4634" y="0"/>
                </a:lnTo>
                <a:close/>
              </a:path>
            </a:pathLst>
          </a:custGeom>
          <a:ln w="6350">
            <a:solidFill>
              <a:srgbClr val="8979AF"/>
            </a:solidFill>
            <a:miter lim="400000"/>
            <a:headEnd/>
            <a:tailEnd/>
          </a:ln>
        </p:spPr>
      </p:pic>
      <p:pic>
        <p:nvPicPr>
          <p:cNvPr id="851" name="pasted-image.png" descr="pasted-image.png"/>
          <p:cNvPicPr>
            <a:picLocks noChangeAspect="1"/>
          </p:cNvPicPr>
          <p:nvPr/>
        </p:nvPicPr>
        <p:blipFill>
          <a:blip r:embed="rId11"/>
          <a:srcRect l="14" r="14"/>
          <a:stretch>
            <a:fillRect/>
          </a:stretch>
        </p:blipFill>
        <p:spPr>
          <a:xfrm>
            <a:off x="2427894" y="15896122"/>
            <a:ext cx="1143001" cy="1143333"/>
          </a:xfrm>
          <a:custGeom>
            <a:avLst/>
            <a:gdLst/>
            <a:ahLst/>
            <a:cxnLst>
              <a:cxn ang="0">
                <a:pos x="wd2" y="hd2"/>
              </a:cxn>
              <a:cxn ang="5400000">
                <a:pos x="wd2" y="hd2"/>
              </a:cxn>
              <a:cxn ang="10800000">
                <a:pos x="wd2" y="hd2"/>
              </a:cxn>
              <a:cxn ang="16200000">
                <a:pos x="wd2" y="hd2"/>
              </a:cxn>
            </a:cxnLst>
            <a:rect l="0" t="0" r="r" b="b"/>
            <a:pathLst>
              <a:path w="21595" h="21595" extrusionOk="0">
                <a:moveTo>
                  <a:pt x="4634" y="0"/>
                </a:moveTo>
                <a:cubicBezTo>
                  <a:pt x="3274" y="0"/>
                  <a:pt x="2457" y="-2"/>
                  <a:pt x="1912" y="225"/>
                </a:cubicBezTo>
                <a:cubicBezTo>
                  <a:pt x="1128" y="511"/>
                  <a:pt x="511" y="1127"/>
                  <a:pt x="225" y="1912"/>
                </a:cubicBezTo>
                <a:cubicBezTo>
                  <a:pt x="-2" y="2456"/>
                  <a:pt x="0" y="3272"/>
                  <a:pt x="0" y="4633"/>
                </a:cubicBezTo>
                <a:lnTo>
                  <a:pt x="0" y="16956"/>
                </a:lnTo>
                <a:cubicBezTo>
                  <a:pt x="0" y="18316"/>
                  <a:pt x="-2" y="19133"/>
                  <a:pt x="225" y="19677"/>
                </a:cubicBezTo>
                <a:cubicBezTo>
                  <a:pt x="511" y="20461"/>
                  <a:pt x="1128" y="21085"/>
                  <a:pt x="1912" y="21371"/>
                </a:cubicBezTo>
                <a:cubicBezTo>
                  <a:pt x="2457" y="21598"/>
                  <a:pt x="3274" y="21596"/>
                  <a:pt x="4634" y="21596"/>
                </a:cubicBezTo>
                <a:lnTo>
                  <a:pt x="16962" y="21596"/>
                </a:lnTo>
                <a:cubicBezTo>
                  <a:pt x="18322" y="21596"/>
                  <a:pt x="19139" y="21598"/>
                  <a:pt x="19684" y="21371"/>
                </a:cubicBezTo>
                <a:cubicBezTo>
                  <a:pt x="20468" y="21085"/>
                  <a:pt x="21085" y="20461"/>
                  <a:pt x="21371" y="19677"/>
                </a:cubicBezTo>
                <a:cubicBezTo>
                  <a:pt x="21598" y="19133"/>
                  <a:pt x="21596" y="18316"/>
                  <a:pt x="21596" y="16956"/>
                </a:cubicBezTo>
                <a:lnTo>
                  <a:pt x="21596" y="4633"/>
                </a:lnTo>
                <a:cubicBezTo>
                  <a:pt x="21596" y="3272"/>
                  <a:pt x="21598" y="2456"/>
                  <a:pt x="21371" y="1912"/>
                </a:cubicBezTo>
                <a:cubicBezTo>
                  <a:pt x="21085" y="1127"/>
                  <a:pt x="20468" y="511"/>
                  <a:pt x="19684" y="225"/>
                </a:cubicBezTo>
                <a:cubicBezTo>
                  <a:pt x="19139" y="-2"/>
                  <a:pt x="18322" y="0"/>
                  <a:pt x="16962" y="0"/>
                </a:cubicBezTo>
                <a:lnTo>
                  <a:pt x="4634" y="0"/>
                </a:lnTo>
                <a:close/>
              </a:path>
            </a:pathLst>
          </a:custGeom>
          <a:ln w="6350">
            <a:solidFill>
              <a:srgbClr val="8979AF"/>
            </a:solidFill>
            <a:miter lim="400000"/>
            <a:headEnd/>
            <a:tailEnd/>
          </a:ln>
        </p:spPr>
      </p:pic>
      <p:sp>
        <p:nvSpPr>
          <p:cNvPr id="48" name="文本框 47"/>
          <p:cNvSpPr txBox="1"/>
          <p:nvPr>
            <p:custDataLst>
              <p:tags r:id="rId12"/>
            </p:custDataLst>
          </p:nvPr>
        </p:nvSpPr>
        <p:spPr>
          <a:xfrm>
            <a:off x="2693035" y="17968595"/>
            <a:ext cx="2182495" cy="3365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8790" tIns="8790" rIns="8790" bIns="8790" numCol="1" spcCol="38100" rtlCol="0" anchor="ctr" forceAA="0">
            <a:noAutofit/>
          </a:bodyPr>
          <a:p>
            <a:pPr marL="0" marR="0" indent="0" algn="l" defTabSz="3352800" rtl="0" fontAlgn="auto" latinLnBrk="0" hangingPunct="0">
              <a:lnSpc>
                <a:spcPct val="90000"/>
              </a:lnSpc>
              <a:spcBef>
                <a:spcPts val="6100"/>
              </a:spcBef>
              <a:spcAft>
                <a:spcPts val="0"/>
              </a:spcAft>
              <a:buClrTx/>
              <a:buSzTx/>
              <a:buFontTx/>
              <a:buNone/>
            </a:pPr>
            <a:r>
              <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rPr>
              <a:t>https://echotik.ai</a:t>
            </a:r>
            <a:endPar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endParaRPr>
          </a:p>
        </p:txBody>
      </p:sp>
      <p:sp>
        <p:nvSpPr>
          <p:cNvPr id="174" name="Freeform 8"/>
          <p:cNvSpPr/>
          <p:nvPr>
            <p:custDataLst>
              <p:tags r:id="rId13"/>
            </p:custDataLst>
          </p:nvPr>
        </p:nvSpPr>
        <p:spPr>
          <a:xfrm>
            <a:off x="941705" y="17797145"/>
            <a:ext cx="1655445" cy="672465"/>
          </a:xfrm>
          <a:prstGeom prst="rect">
            <a:avLst/>
          </a:prstGeom>
          <a:blipFill>
            <a:blip r:embed="rId14"/>
            <a:stretch>
              <a:fillRect/>
            </a:stretch>
          </a:blipFill>
          <a:ln w="12700">
            <a:miter lim="400000"/>
          </a:ln>
        </p:spPr>
        <p:txBody>
          <a:bodyPr lIns="0" tIns="0" rIns="0" bIns="0"/>
          <a:p>
            <a:pPr defTabSz="1219200">
              <a:lnSpc>
                <a:spcPct val="100000"/>
              </a:lnSpc>
              <a:spcBef>
                <a:spcPts val="0"/>
              </a:spcBef>
              <a:defRPr sz="2400">
                <a:latin typeface="Calibri" panose="020F0502020204030204"/>
                <a:ea typeface="Calibri" panose="020F0502020204030204"/>
                <a:cs typeface="Calibri" panose="020F0502020204030204"/>
                <a:sym typeface="Calibri" panose="020F0502020204030204"/>
              </a:defRPr>
            </a:pPr>
            <a:endParaRPr>
              <a:latin typeface="Arial Rounded MT Bold" panose="020F0704030504030204" charset="0"/>
              <a:ea typeface="Arial Rounded MT Bold" panose="020F0704030504030204" charset="0"/>
              <a:cs typeface="Arial Rounded MT Bold" panose="020F0704030504030204" charset="0"/>
              <a:sym typeface="Arial Rounded MT Bold" panose="020F0704030504030204" charset="0"/>
            </a:endParaRP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 name="SUMMARY"/>
          <p:cNvSpPr txBox="1"/>
          <p:nvPr/>
        </p:nvSpPr>
        <p:spPr>
          <a:xfrm>
            <a:off x="881380" y="1997075"/>
            <a:ext cx="3247390" cy="2689225"/>
          </a:xfrm>
          <a:prstGeom prst="rect">
            <a:avLst/>
          </a:prstGeom>
          <a:ln w="12700">
            <a:miter lim="400000"/>
          </a:ln>
        </p:spPr>
        <p:txBody>
          <a:bodyPr wrap="none" lIns="8790" tIns="8790" rIns="8790" bIns="8790" anchor="ctr">
            <a:noAutofit/>
          </a:bodyPr>
          <a:lstStyle>
            <a:lvl1pPr>
              <a:spcBef>
                <a:spcPts val="2000"/>
              </a:spcBef>
              <a:defRPr sz="4800">
                <a:solidFill>
                  <a:srgbClr val="5849EB"/>
                </a:solidFill>
                <a:latin typeface="Source Han Sans CN Medium" panose="020B0500000000000000" charset="-122"/>
                <a:ea typeface="Source Han Sans CN Medium" panose="020B0500000000000000" charset="-122"/>
                <a:cs typeface="Source Han Sans CN Medium" panose="020B0500000000000000" charset="-122"/>
                <a:sym typeface="Source Han Sans CN Medium" panose="020B0500000000000000" charset="-122"/>
              </a:defRPr>
            </a:lvl1pPr>
          </a:lstStyle>
          <a:p>
            <a:r>
              <a:rPr>
                <a:latin typeface="Times New Roman" panose="02020603050405020304" charset="0"/>
                <a:ea typeface="Times New Roman" panose="02020603050405020304" charset="0"/>
              </a:rPr>
              <a:t>SUMMARY</a:t>
            </a:r>
            <a:endParaRPr>
              <a:latin typeface="Times New Roman" panose="02020603050405020304" charset="0"/>
              <a:ea typeface="Times New Roman" panose="02020603050405020304" charset="0"/>
            </a:endParaRPr>
          </a:p>
        </p:txBody>
      </p:sp>
      <p:sp>
        <p:nvSpPr>
          <p:cNvPr id="855" name="线条"/>
          <p:cNvSpPr/>
          <p:nvPr/>
        </p:nvSpPr>
        <p:spPr>
          <a:xfrm>
            <a:off x="931527" y="3825594"/>
            <a:ext cx="1270001" cy="1"/>
          </a:xfrm>
          <a:prstGeom prst="line">
            <a:avLst/>
          </a:prstGeom>
          <a:ln w="38100">
            <a:solidFill>
              <a:srgbClr val="5849EB"/>
            </a:solidFill>
            <a:miter lim="400000"/>
          </a:ln>
        </p:spPr>
        <p:txBody>
          <a:bodyPr lIns="8790" tIns="8790" rIns="8790" bIns="8790" anchor="ctr"/>
          <a:lstStyle/>
          <a:p/>
        </p:txBody>
      </p:sp>
      <p:sp>
        <p:nvSpPr>
          <p:cNvPr id="856" name="作为全球领先的社交媒体TikTok，整个电子商务领域在平台上表现出了很大的市场潜力。而美妆个护作为GMV长期排名榜首的品类，不仅是众多卖家加入TikTok的首要选择之一，也是TikTok Shop市场热度的风向标。…"/>
          <p:cNvSpPr txBox="1"/>
          <p:nvPr/>
        </p:nvSpPr>
        <p:spPr>
          <a:xfrm>
            <a:off x="986790" y="3971925"/>
            <a:ext cx="10572115" cy="11266805"/>
          </a:xfrm>
          <a:prstGeom prst="rect">
            <a:avLst/>
          </a:prstGeom>
          <a:ln w="12700">
            <a:miter lim="400000"/>
          </a:ln>
        </p:spPr>
        <p:txBody>
          <a:bodyPr lIns="8790" tIns="8790" rIns="8790" bIns="8790">
            <a:noAutofit/>
          </a:bodyPr>
          <a:lstStyle/>
          <a:p>
            <a:pPr algn="just">
              <a:lnSpc>
                <a:spcPct val="110000"/>
              </a:lnSpc>
              <a:spcBef>
                <a:spcPts val="0"/>
              </a:spcBef>
              <a:defRPr sz="22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As the world's leading social media platform TikTok, the entire e-commerce field has shown great market potential on the platform. And the Beauty &amp; Personal Care category, as the category that has long ranked first in GMV, is not only one of the top choices for many sellers to join TikTok, but also a barometer of the market popularity of TikTok Shop.</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just">
              <a:lnSpc>
                <a:spcPct val="110000"/>
              </a:lnSpc>
              <a:spcBef>
                <a:spcPts val="0"/>
              </a:spcBef>
              <a:defRPr sz="22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 </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just">
              <a:lnSpc>
                <a:spcPct val="110000"/>
              </a:lnSpc>
              <a:spcBef>
                <a:spcPts val="0"/>
              </a:spcBef>
              <a:defRPr sz="22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From the demand side, the Beauty &amp; Personal Care category ranks first in all major sales countries. Judging from the absolute value of GMV in the Beauty &amp; Personal Care category in the past year, Thailand ranks first. But in terms of GMV growth, the United States has become the fastest-growing site and is currently the major sales country with the highest GMV of Beauty &amp; Personal Care.</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just">
              <a:lnSpc>
                <a:spcPct val="110000"/>
              </a:lnSpc>
              <a:spcBef>
                <a:spcPts val="0"/>
              </a:spcBef>
              <a:defRPr sz="22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 </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just">
              <a:lnSpc>
                <a:spcPct val="110000"/>
              </a:lnSpc>
              <a:spcBef>
                <a:spcPts val="0"/>
              </a:spcBef>
              <a:defRPr sz="22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From the supply side, live promotion with goods has exploded in the United States. In the past year, the number of shops, videos and live broadcasts has increased exponentially. From the overall competitive landscape, the US market has both opportunities and competition. Thailand and Vietnam have a relatively large market size and a low number of participating influencers, and are good choices for new entrants to promote with goods.</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just">
              <a:lnSpc>
                <a:spcPct val="110000"/>
              </a:lnSpc>
              <a:spcBef>
                <a:spcPts val="0"/>
              </a:spcBef>
              <a:defRPr sz="22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 </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just">
              <a:lnSpc>
                <a:spcPct val="110000"/>
              </a:lnSpc>
              <a:spcBef>
                <a:spcPts val="0"/>
              </a:spcBef>
              <a:defRPr sz="22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In terms of the price and sales tiers, the Beauty &amp; Personal Care markets are divided into two tiers. In developing countries, both the sales volume and sales amount of goods are concentrated within the range of 0-10 dollars, among which the Philippine market is the most down-market; in developed countries, the highest sales amount of goods in the UK and the US is in the range of 20-30 dollars, while the highest price range of sales amount in Singapore is above 100 dollars, which is suitable for promoting high-unit-price goods.</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just">
              <a:lnSpc>
                <a:spcPct val="110000"/>
              </a:lnSpc>
              <a:spcBef>
                <a:spcPts val="0"/>
              </a:spcBef>
              <a:defRPr sz="22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 </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just">
              <a:lnSpc>
                <a:spcPct val="110000"/>
              </a:lnSpc>
              <a:spcBef>
                <a:spcPts val="0"/>
              </a:spcBef>
              <a:defRPr sz="22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The US market has experienced explosive growth for half a year, and the current growth trend has stabilized. Among the second-level categories, the most preferred products by consumers are nose and oral care products, but the best-selling stores mainly sell cosmetics, and the head effect is not obvious in shops.</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just">
              <a:lnSpc>
                <a:spcPct val="110000"/>
              </a:lnSpc>
              <a:spcBef>
                <a:spcPts val="0"/>
              </a:spcBef>
              <a:defRPr sz="22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 </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just">
              <a:lnSpc>
                <a:spcPct val="110000"/>
              </a:lnSpc>
              <a:spcBef>
                <a:spcPts val="0"/>
              </a:spcBef>
              <a:defRPr sz="2200">
                <a:solidFill>
                  <a:srgbClr val="424242"/>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In the Southeast Asian market, the GMV of the Beauty &amp; Personal Care category in Thailand, Indonesia and Vietnam accounts for about 25% of the overall TikTok Shop. In terms of growth trends, Indonesia has been affected by the ban turmoil and has not yet recovered to its best state. Thailand and Vietnam perform well, and the GMV has increased significantly. Other markets maintain steady growth. Among the second-level categories, consumers in Southeast Asia generally have a greater preference for skin care products, makeup and perfume.</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grpSp>
        <p:nvGrpSpPr>
          <p:cNvPr id="2" name="Group 3"/>
          <p:cNvGrpSpPr/>
          <p:nvPr/>
        </p:nvGrpSpPr>
        <p:grpSpPr>
          <a:xfrm>
            <a:off x="10172065" y="5743575"/>
            <a:ext cx="3128010" cy="7230110"/>
            <a:chOff x="5221726" y="2957017"/>
            <a:chExt cx="1635999" cy="3780641"/>
          </a:xfrm>
        </p:grpSpPr>
        <p:pic>
          <p:nvPicPr>
            <p:cNvPr id="21" name="Picture 4"/>
            <p:cNvPicPr>
              <a:picLocks noChangeAspect="1"/>
            </p:cNvPicPr>
            <p:nvPr>
              <p:custDataLst>
                <p:tags r:id="rId1"/>
              </p:custDataLst>
            </p:nvPr>
          </p:nvPicPr>
          <p:blipFill>
            <a:blip r:embed="rId2"/>
            <a:srcRect/>
            <a:stretch>
              <a:fillRect/>
            </a:stretch>
          </p:blipFill>
          <p:spPr>
            <a:xfrm>
              <a:off x="6060513" y="3759138"/>
              <a:ext cx="795625" cy="1529797"/>
            </a:xfrm>
            <a:prstGeom prst="rect">
              <a:avLst/>
            </a:prstGeom>
            <a:ln w="9525">
              <a:noFill/>
              <a:prstDash val="solid"/>
            </a:ln>
          </p:spPr>
        </p:pic>
        <p:sp>
          <p:nvSpPr>
            <p:cNvPr id="22" name="Freeform 5"/>
            <p:cNvSpPr/>
            <p:nvPr>
              <p:custDataLst>
                <p:tags r:id="rId3"/>
              </p:custDataLst>
            </p:nvPr>
          </p:nvSpPr>
          <p:spPr>
            <a:xfrm>
              <a:off x="5221726" y="4055905"/>
              <a:ext cx="45805" cy="729274"/>
            </a:xfrm>
            <a:custGeom>
              <a:avLst/>
              <a:gdLst/>
              <a:ahLst/>
              <a:cxnLst/>
              <a:rect l="l" t="t" r="r" b="b"/>
              <a:pathLst>
                <a:path w="45805" h="729274">
                  <a:moveTo>
                    <a:pt x="45805" y="0"/>
                  </a:moveTo>
                  <a:lnTo>
                    <a:pt x="31107" y="63123"/>
                  </a:lnTo>
                  <a:lnTo>
                    <a:pt x="19171" y="127256"/>
                  </a:lnTo>
                  <a:lnTo>
                    <a:pt x="10048" y="192331"/>
                  </a:lnTo>
                  <a:lnTo>
                    <a:pt x="3820" y="258300"/>
                  </a:lnTo>
                  <a:lnTo>
                    <a:pt x="551" y="325065"/>
                  </a:lnTo>
                  <a:lnTo>
                    <a:pt x="0" y="364627"/>
                  </a:lnTo>
                  <a:lnTo>
                    <a:pt x="309" y="394336"/>
                  </a:lnTo>
                  <a:lnTo>
                    <a:pt x="551" y="404190"/>
                  </a:lnTo>
                  <a:lnTo>
                    <a:pt x="3820" y="470972"/>
                  </a:lnTo>
                  <a:lnTo>
                    <a:pt x="10048" y="536942"/>
                  </a:lnTo>
                  <a:lnTo>
                    <a:pt x="19171" y="602018"/>
                  </a:lnTo>
                  <a:lnTo>
                    <a:pt x="31107" y="666149"/>
                  </a:lnTo>
                  <a:lnTo>
                    <a:pt x="45805" y="729274"/>
                  </a:lnTo>
                  <a:lnTo>
                    <a:pt x="45805" y="0"/>
                  </a:lnTo>
                  <a:close/>
                </a:path>
              </a:pathLst>
            </a:custGeom>
            <a:solidFill>
              <a:srgbClr val="A39AFA">
                <a:alpha val="20000"/>
              </a:srgbClr>
            </a:solidFill>
            <a:ln w="9525">
              <a:noFill/>
              <a:prstDash val="solid"/>
            </a:ln>
          </p:spPr>
          <p:txBody>
            <a:bodyPr lIns="0" tIns="0" rIns="0" bIns="0" rtlCol="0" anchor="t">
              <a:noAutofit/>
            </a:bodyPr>
            <a:p>
              <a:pPr algn="l">
                <a:defRPr/>
              </a:pPr>
            </a:p>
          </p:txBody>
        </p:sp>
        <p:sp>
          <p:nvSpPr>
            <p:cNvPr id="23" name="Freeform 6"/>
            <p:cNvSpPr/>
            <p:nvPr>
              <p:custDataLst>
                <p:tags r:id="rId4"/>
              </p:custDataLst>
            </p:nvPr>
          </p:nvSpPr>
          <p:spPr>
            <a:xfrm>
              <a:off x="5335566" y="3756278"/>
              <a:ext cx="45255" cy="1328508"/>
            </a:xfrm>
            <a:custGeom>
              <a:avLst/>
              <a:gdLst/>
              <a:ahLst/>
              <a:cxnLst/>
              <a:rect l="l" t="t" r="r" b="b"/>
              <a:pathLst>
                <a:path w="45255" h="1328508">
                  <a:moveTo>
                    <a:pt x="45255" y="0"/>
                  </a:moveTo>
                  <a:lnTo>
                    <a:pt x="33295" y="23991"/>
                  </a:lnTo>
                  <a:lnTo>
                    <a:pt x="21761" y="48229"/>
                  </a:lnTo>
                  <a:lnTo>
                    <a:pt x="10660" y="72711"/>
                  </a:lnTo>
                  <a:lnTo>
                    <a:pt x="0" y="97433"/>
                  </a:lnTo>
                  <a:lnTo>
                    <a:pt x="0" y="1231075"/>
                  </a:lnTo>
                  <a:lnTo>
                    <a:pt x="10660" y="1255798"/>
                  </a:lnTo>
                  <a:lnTo>
                    <a:pt x="21761" y="1280280"/>
                  </a:lnTo>
                  <a:lnTo>
                    <a:pt x="33295" y="1304518"/>
                  </a:lnTo>
                  <a:lnTo>
                    <a:pt x="45255" y="1328508"/>
                  </a:lnTo>
                  <a:lnTo>
                    <a:pt x="45255" y="0"/>
                  </a:lnTo>
                  <a:close/>
                </a:path>
              </a:pathLst>
            </a:custGeom>
            <a:solidFill>
              <a:srgbClr val="A39AFA">
                <a:alpha val="20000"/>
              </a:srgbClr>
            </a:solidFill>
            <a:ln w="9525">
              <a:noFill/>
              <a:prstDash val="solid"/>
            </a:ln>
          </p:spPr>
          <p:txBody>
            <a:bodyPr lIns="0" tIns="0" rIns="0" bIns="0" rtlCol="0" anchor="t">
              <a:noAutofit/>
            </a:bodyPr>
            <a:p>
              <a:pPr algn="l">
                <a:defRPr/>
              </a:pPr>
            </a:p>
          </p:txBody>
        </p:sp>
        <p:sp>
          <p:nvSpPr>
            <p:cNvPr id="24" name="Freeform 7"/>
            <p:cNvSpPr/>
            <p:nvPr>
              <p:custDataLst>
                <p:tags r:id="rId5"/>
              </p:custDataLst>
            </p:nvPr>
          </p:nvSpPr>
          <p:spPr>
            <a:xfrm>
              <a:off x="5448860" y="3570022"/>
              <a:ext cx="45255" cy="1701025"/>
            </a:xfrm>
            <a:custGeom>
              <a:avLst/>
              <a:gdLst/>
              <a:ahLst/>
              <a:cxnLst/>
              <a:rect l="l" t="t" r="r" b="b"/>
              <a:pathLst>
                <a:path w="45255" h="1701025">
                  <a:moveTo>
                    <a:pt x="45255" y="0"/>
                  </a:moveTo>
                  <a:lnTo>
                    <a:pt x="22175" y="33249"/>
                  </a:lnTo>
                  <a:lnTo>
                    <a:pt x="0" y="67156"/>
                  </a:lnTo>
                  <a:lnTo>
                    <a:pt x="0" y="1633883"/>
                  </a:lnTo>
                  <a:lnTo>
                    <a:pt x="22175" y="1667777"/>
                  </a:lnTo>
                  <a:lnTo>
                    <a:pt x="45255" y="1701025"/>
                  </a:lnTo>
                  <a:lnTo>
                    <a:pt x="45255" y="0"/>
                  </a:lnTo>
                  <a:close/>
                </a:path>
              </a:pathLst>
            </a:custGeom>
            <a:solidFill>
              <a:srgbClr val="A39AFA">
                <a:alpha val="20000"/>
              </a:srgbClr>
            </a:solidFill>
            <a:ln w="9525">
              <a:noFill/>
              <a:prstDash val="solid"/>
            </a:ln>
          </p:spPr>
          <p:txBody>
            <a:bodyPr lIns="0" tIns="0" rIns="0" bIns="0" rtlCol="0" anchor="t">
              <a:noAutofit/>
            </a:bodyPr>
            <a:p>
              <a:pPr algn="l">
                <a:defRPr/>
              </a:pPr>
            </a:p>
          </p:txBody>
        </p:sp>
        <p:sp>
          <p:nvSpPr>
            <p:cNvPr id="25" name="Freeform 8"/>
            <p:cNvSpPr/>
            <p:nvPr>
              <p:custDataLst>
                <p:tags r:id="rId6"/>
              </p:custDataLst>
            </p:nvPr>
          </p:nvSpPr>
          <p:spPr>
            <a:xfrm>
              <a:off x="5562160" y="3430557"/>
              <a:ext cx="45255" cy="1979959"/>
            </a:xfrm>
            <a:custGeom>
              <a:avLst/>
              <a:gdLst/>
              <a:ahLst/>
              <a:cxnLst/>
              <a:rect l="l" t="t" r="r" b="b"/>
              <a:pathLst>
                <a:path w="45255" h="1979959">
                  <a:moveTo>
                    <a:pt x="45255" y="0"/>
                  </a:moveTo>
                  <a:lnTo>
                    <a:pt x="22328" y="25544"/>
                  </a:lnTo>
                  <a:lnTo>
                    <a:pt x="0" y="51626"/>
                  </a:lnTo>
                  <a:lnTo>
                    <a:pt x="0" y="1928331"/>
                  </a:lnTo>
                  <a:lnTo>
                    <a:pt x="22328" y="1954408"/>
                  </a:lnTo>
                  <a:lnTo>
                    <a:pt x="45255" y="1979959"/>
                  </a:lnTo>
                  <a:lnTo>
                    <a:pt x="45255" y="0"/>
                  </a:lnTo>
                  <a:close/>
                </a:path>
              </a:pathLst>
            </a:custGeom>
            <a:solidFill>
              <a:srgbClr val="A39AFA">
                <a:alpha val="20000"/>
              </a:srgbClr>
            </a:solidFill>
            <a:ln w="9525">
              <a:noFill/>
              <a:prstDash val="solid"/>
            </a:ln>
          </p:spPr>
          <p:txBody>
            <a:bodyPr lIns="0" tIns="0" rIns="0" bIns="0" rtlCol="0" anchor="t">
              <a:noAutofit/>
            </a:bodyPr>
            <a:p>
              <a:pPr algn="l">
                <a:defRPr/>
              </a:pPr>
            </a:p>
          </p:txBody>
        </p:sp>
        <p:sp>
          <p:nvSpPr>
            <p:cNvPr id="26" name="Freeform 9"/>
            <p:cNvSpPr/>
            <p:nvPr>
              <p:custDataLst>
                <p:tags r:id="rId7"/>
              </p:custDataLst>
            </p:nvPr>
          </p:nvSpPr>
          <p:spPr>
            <a:xfrm>
              <a:off x="5675451" y="3319866"/>
              <a:ext cx="45255" cy="2201348"/>
            </a:xfrm>
            <a:custGeom>
              <a:avLst/>
              <a:gdLst/>
              <a:ahLst/>
              <a:cxnLst/>
              <a:rect l="l" t="t" r="r" b="b"/>
              <a:pathLst>
                <a:path w="45255" h="2201348">
                  <a:moveTo>
                    <a:pt x="45255" y="0"/>
                  </a:moveTo>
                  <a:lnTo>
                    <a:pt x="11140" y="30773"/>
                  </a:lnTo>
                  <a:lnTo>
                    <a:pt x="0" y="41269"/>
                  </a:lnTo>
                  <a:lnTo>
                    <a:pt x="0" y="2160061"/>
                  </a:lnTo>
                  <a:lnTo>
                    <a:pt x="22408" y="2180942"/>
                  </a:lnTo>
                  <a:lnTo>
                    <a:pt x="45255" y="2201348"/>
                  </a:lnTo>
                  <a:lnTo>
                    <a:pt x="45255" y="0"/>
                  </a:lnTo>
                  <a:close/>
                </a:path>
              </a:pathLst>
            </a:custGeom>
            <a:solidFill>
              <a:srgbClr val="A39AFA">
                <a:alpha val="20000"/>
              </a:srgbClr>
            </a:solidFill>
            <a:ln w="9525">
              <a:noFill/>
              <a:prstDash val="solid"/>
            </a:ln>
          </p:spPr>
          <p:txBody>
            <a:bodyPr lIns="0" tIns="0" rIns="0" bIns="0" rtlCol="0" anchor="t">
              <a:noAutofit/>
            </a:bodyPr>
            <a:p>
              <a:pPr algn="l">
                <a:defRPr/>
              </a:pPr>
            </a:p>
          </p:txBody>
        </p:sp>
        <p:sp>
          <p:nvSpPr>
            <p:cNvPr id="27" name="Freeform 10"/>
            <p:cNvSpPr/>
            <p:nvPr>
              <p:custDataLst>
                <p:tags r:id="rId8"/>
              </p:custDataLst>
            </p:nvPr>
          </p:nvSpPr>
          <p:spPr>
            <a:xfrm>
              <a:off x="5788744" y="3229907"/>
              <a:ext cx="45255" cy="2381256"/>
            </a:xfrm>
            <a:custGeom>
              <a:avLst/>
              <a:gdLst/>
              <a:ahLst/>
              <a:cxnLst/>
              <a:rect l="l" t="t" r="r" b="b"/>
              <a:pathLst>
                <a:path w="45255" h="2381256">
                  <a:moveTo>
                    <a:pt x="45255" y="0"/>
                  </a:moveTo>
                  <a:lnTo>
                    <a:pt x="11187" y="25179"/>
                  </a:lnTo>
                  <a:lnTo>
                    <a:pt x="0" y="33789"/>
                  </a:lnTo>
                  <a:lnTo>
                    <a:pt x="0" y="2347465"/>
                  </a:lnTo>
                  <a:lnTo>
                    <a:pt x="33811" y="2372969"/>
                  </a:lnTo>
                  <a:lnTo>
                    <a:pt x="45255" y="2381256"/>
                  </a:lnTo>
                  <a:lnTo>
                    <a:pt x="45255" y="0"/>
                  </a:lnTo>
                  <a:close/>
                </a:path>
              </a:pathLst>
            </a:custGeom>
            <a:solidFill>
              <a:srgbClr val="A39AFA">
                <a:alpha val="20000"/>
              </a:srgbClr>
            </a:solidFill>
            <a:ln w="9525">
              <a:noFill/>
              <a:prstDash val="solid"/>
            </a:ln>
          </p:spPr>
          <p:txBody>
            <a:bodyPr lIns="0" tIns="0" rIns="0" bIns="0" rtlCol="0" anchor="t">
              <a:noAutofit/>
            </a:bodyPr>
            <a:p>
              <a:pPr algn="l">
                <a:defRPr/>
              </a:pPr>
            </a:p>
          </p:txBody>
        </p:sp>
        <p:sp>
          <p:nvSpPr>
            <p:cNvPr id="28" name="Freeform 11"/>
            <p:cNvSpPr/>
            <p:nvPr>
              <p:custDataLst>
                <p:tags r:id="rId9"/>
              </p:custDataLst>
            </p:nvPr>
          </p:nvSpPr>
          <p:spPr>
            <a:xfrm>
              <a:off x="5902036" y="3156452"/>
              <a:ext cx="45255" cy="2528169"/>
            </a:xfrm>
            <a:custGeom>
              <a:avLst/>
              <a:gdLst/>
              <a:ahLst/>
              <a:cxnLst/>
              <a:rect l="l" t="t" r="r" b="b"/>
              <a:pathLst>
                <a:path w="45255" h="2528169">
                  <a:moveTo>
                    <a:pt x="45255" y="0"/>
                  </a:moveTo>
                  <a:lnTo>
                    <a:pt x="11210" y="20518"/>
                  </a:lnTo>
                  <a:lnTo>
                    <a:pt x="0" y="27562"/>
                  </a:lnTo>
                  <a:lnTo>
                    <a:pt x="0" y="2500609"/>
                  </a:lnTo>
                  <a:lnTo>
                    <a:pt x="33842" y="2521428"/>
                  </a:lnTo>
                  <a:lnTo>
                    <a:pt x="45255" y="2528169"/>
                  </a:lnTo>
                  <a:lnTo>
                    <a:pt x="45255" y="0"/>
                  </a:lnTo>
                  <a:close/>
                </a:path>
              </a:pathLst>
            </a:custGeom>
            <a:solidFill>
              <a:srgbClr val="A39AFA">
                <a:alpha val="20000"/>
              </a:srgbClr>
            </a:solidFill>
            <a:ln w="9525">
              <a:noFill/>
              <a:prstDash val="solid"/>
            </a:ln>
          </p:spPr>
          <p:txBody>
            <a:bodyPr lIns="0" tIns="0" rIns="0" bIns="0" rtlCol="0" anchor="t">
              <a:noAutofit/>
            </a:bodyPr>
            <a:p>
              <a:pPr algn="l">
                <a:defRPr/>
              </a:pPr>
            </a:p>
          </p:txBody>
        </p:sp>
        <p:sp>
          <p:nvSpPr>
            <p:cNvPr id="29" name="Freeform 12"/>
            <p:cNvSpPr/>
            <p:nvPr>
              <p:custDataLst>
                <p:tags r:id="rId10"/>
              </p:custDataLst>
            </p:nvPr>
          </p:nvSpPr>
          <p:spPr>
            <a:xfrm>
              <a:off x="6015329" y="3096656"/>
              <a:ext cx="45255" cy="2647750"/>
            </a:xfrm>
            <a:custGeom>
              <a:avLst/>
              <a:gdLst/>
              <a:ahLst/>
              <a:cxnLst/>
              <a:rect l="l" t="t" r="r" b="b"/>
              <a:pathLst>
                <a:path w="45255" h="2647750">
                  <a:moveTo>
                    <a:pt x="45255" y="0"/>
                  </a:moveTo>
                  <a:lnTo>
                    <a:pt x="11228" y="16598"/>
                  </a:lnTo>
                  <a:lnTo>
                    <a:pt x="0" y="22326"/>
                  </a:lnTo>
                  <a:lnTo>
                    <a:pt x="0" y="2625440"/>
                  </a:lnTo>
                  <a:lnTo>
                    <a:pt x="45255" y="2647750"/>
                  </a:lnTo>
                  <a:lnTo>
                    <a:pt x="45255" y="0"/>
                  </a:lnTo>
                  <a:close/>
                </a:path>
              </a:pathLst>
            </a:custGeom>
            <a:solidFill>
              <a:srgbClr val="A39AFA">
                <a:alpha val="20000"/>
              </a:srgbClr>
            </a:solidFill>
            <a:ln w="9525">
              <a:noFill/>
              <a:prstDash val="solid"/>
            </a:ln>
          </p:spPr>
          <p:txBody>
            <a:bodyPr lIns="0" tIns="0" rIns="0" bIns="0" rtlCol="0" anchor="t">
              <a:noAutofit/>
            </a:bodyPr>
            <a:p>
              <a:pPr algn="l">
                <a:defRPr/>
              </a:pPr>
            </a:p>
          </p:txBody>
        </p:sp>
        <p:sp>
          <p:nvSpPr>
            <p:cNvPr id="30" name="Freeform 13"/>
            <p:cNvSpPr/>
            <p:nvPr>
              <p:custDataLst>
                <p:tags r:id="rId11"/>
              </p:custDataLst>
            </p:nvPr>
          </p:nvSpPr>
          <p:spPr>
            <a:xfrm>
              <a:off x="6128622" y="3048841"/>
              <a:ext cx="45255" cy="2743394"/>
            </a:xfrm>
            <a:custGeom>
              <a:avLst/>
              <a:gdLst/>
              <a:ahLst/>
              <a:cxnLst/>
              <a:rect l="l" t="t" r="r" b="b"/>
              <a:pathLst>
                <a:path w="45255" h="2743394">
                  <a:moveTo>
                    <a:pt x="45255" y="0"/>
                  </a:moveTo>
                  <a:lnTo>
                    <a:pt x="0" y="17773"/>
                  </a:lnTo>
                  <a:lnTo>
                    <a:pt x="0" y="2725622"/>
                  </a:lnTo>
                  <a:lnTo>
                    <a:pt x="45255" y="2743394"/>
                  </a:lnTo>
                  <a:lnTo>
                    <a:pt x="45255" y="0"/>
                  </a:lnTo>
                  <a:close/>
                </a:path>
              </a:pathLst>
            </a:custGeom>
            <a:solidFill>
              <a:srgbClr val="A39AFA">
                <a:alpha val="20000"/>
              </a:srgbClr>
            </a:solidFill>
            <a:ln w="9525">
              <a:noFill/>
              <a:prstDash val="solid"/>
            </a:ln>
          </p:spPr>
          <p:txBody>
            <a:bodyPr lIns="0" tIns="0" rIns="0" bIns="0" rtlCol="0" anchor="t">
              <a:noAutofit/>
            </a:bodyPr>
            <a:p>
              <a:pPr algn="l">
                <a:defRPr/>
              </a:pPr>
            </a:p>
          </p:txBody>
        </p:sp>
        <p:sp>
          <p:nvSpPr>
            <p:cNvPr id="31" name="Freeform 14"/>
            <p:cNvSpPr/>
            <p:nvPr>
              <p:custDataLst>
                <p:tags r:id="rId12"/>
              </p:custDataLst>
            </p:nvPr>
          </p:nvSpPr>
          <p:spPr>
            <a:xfrm>
              <a:off x="6241915" y="3011738"/>
              <a:ext cx="45255" cy="2817592"/>
            </a:xfrm>
            <a:custGeom>
              <a:avLst/>
              <a:gdLst/>
              <a:ahLst/>
              <a:cxnLst/>
              <a:rect l="l" t="t" r="r" b="b"/>
              <a:pathLst>
                <a:path w="45255" h="2817592">
                  <a:moveTo>
                    <a:pt x="45255" y="0"/>
                  </a:moveTo>
                  <a:lnTo>
                    <a:pt x="0" y="13626"/>
                  </a:lnTo>
                  <a:lnTo>
                    <a:pt x="0" y="2803983"/>
                  </a:lnTo>
                  <a:lnTo>
                    <a:pt x="45255" y="2817592"/>
                  </a:lnTo>
                  <a:lnTo>
                    <a:pt x="45255" y="0"/>
                  </a:lnTo>
                  <a:close/>
                </a:path>
              </a:pathLst>
            </a:custGeom>
            <a:solidFill>
              <a:srgbClr val="A39AFA">
                <a:alpha val="20000"/>
              </a:srgbClr>
            </a:solidFill>
            <a:ln w="9525">
              <a:noFill/>
              <a:prstDash val="solid"/>
            </a:ln>
          </p:spPr>
          <p:txBody>
            <a:bodyPr lIns="0" tIns="0" rIns="0" bIns="0" rtlCol="0" anchor="t">
              <a:noAutofit/>
            </a:bodyPr>
            <a:p>
              <a:pPr algn="l">
                <a:defRPr/>
              </a:pPr>
            </a:p>
          </p:txBody>
        </p:sp>
        <p:sp>
          <p:nvSpPr>
            <p:cNvPr id="32" name="Freeform 15"/>
            <p:cNvSpPr/>
            <p:nvPr>
              <p:custDataLst>
                <p:tags r:id="rId13"/>
              </p:custDataLst>
            </p:nvPr>
          </p:nvSpPr>
          <p:spPr>
            <a:xfrm>
              <a:off x="6355206" y="2984698"/>
              <a:ext cx="45255" cy="2871676"/>
            </a:xfrm>
            <a:custGeom>
              <a:avLst/>
              <a:gdLst/>
              <a:ahLst/>
              <a:cxnLst/>
              <a:rect l="l" t="t" r="r" b="b"/>
              <a:pathLst>
                <a:path w="45255" h="2871676">
                  <a:moveTo>
                    <a:pt x="45255" y="0"/>
                  </a:moveTo>
                  <a:lnTo>
                    <a:pt x="0" y="9577"/>
                  </a:lnTo>
                  <a:lnTo>
                    <a:pt x="0" y="2862082"/>
                  </a:lnTo>
                  <a:lnTo>
                    <a:pt x="45255" y="2871676"/>
                  </a:lnTo>
                  <a:lnTo>
                    <a:pt x="45255" y="0"/>
                  </a:lnTo>
                  <a:close/>
                </a:path>
              </a:pathLst>
            </a:custGeom>
            <a:solidFill>
              <a:srgbClr val="A39AFA">
                <a:alpha val="20000"/>
              </a:srgbClr>
            </a:solidFill>
            <a:ln w="9525">
              <a:noFill/>
              <a:prstDash val="solid"/>
            </a:ln>
          </p:spPr>
          <p:txBody>
            <a:bodyPr lIns="0" tIns="0" rIns="0" bIns="0" rtlCol="0" anchor="t">
              <a:noAutofit/>
            </a:bodyPr>
            <a:p>
              <a:pPr algn="l">
                <a:defRPr/>
              </a:pPr>
            </a:p>
          </p:txBody>
        </p:sp>
        <p:sp>
          <p:nvSpPr>
            <p:cNvPr id="33" name="Freeform 16"/>
            <p:cNvSpPr/>
            <p:nvPr>
              <p:custDataLst>
                <p:tags r:id="rId14"/>
              </p:custDataLst>
            </p:nvPr>
          </p:nvSpPr>
          <p:spPr>
            <a:xfrm>
              <a:off x="6468499" y="2966955"/>
              <a:ext cx="45255" cy="2907156"/>
            </a:xfrm>
            <a:custGeom>
              <a:avLst/>
              <a:gdLst/>
              <a:ahLst/>
              <a:cxnLst/>
              <a:rect l="l" t="t" r="r" b="b"/>
              <a:pathLst>
                <a:path w="45255" h="2907156">
                  <a:moveTo>
                    <a:pt x="45255" y="0"/>
                  </a:moveTo>
                  <a:lnTo>
                    <a:pt x="0" y="5951"/>
                  </a:lnTo>
                  <a:lnTo>
                    <a:pt x="0" y="2901205"/>
                  </a:lnTo>
                  <a:lnTo>
                    <a:pt x="45255" y="2907156"/>
                  </a:lnTo>
                  <a:lnTo>
                    <a:pt x="45255" y="0"/>
                  </a:lnTo>
                  <a:close/>
                </a:path>
              </a:pathLst>
            </a:custGeom>
            <a:solidFill>
              <a:srgbClr val="A39AFA">
                <a:alpha val="20000"/>
              </a:srgbClr>
            </a:solidFill>
            <a:ln w="9525">
              <a:noFill/>
              <a:prstDash val="solid"/>
            </a:ln>
          </p:spPr>
          <p:txBody>
            <a:bodyPr lIns="0" tIns="0" rIns="0" bIns="0" rtlCol="0" anchor="t">
              <a:noAutofit/>
            </a:bodyPr>
            <a:p>
              <a:pPr algn="l">
                <a:defRPr/>
              </a:pPr>
            </a:p>
          </p:txBody>
        </p:sp>
        <p:sp>
          <p:nvSpPr>
            <p:cNvPr id="34" name="Freeform 17"/>
            <p:cNvSpPr/>
            <p:nvPr>
              <p:custDataLst>
                <p:tags r:id="rId15"/>
              </p:custDataLst>
            </p:nvPr>
          </p:nvSpPr>
          <p:spPr>
            <a:xfrm>
              <a:off x="6581791" y="2958142"/>
              <a:ext cx="45255" cy="2924783"/>
            </a:xfrm>
            <a:custGeom>
              <a:avLst/>
              <a:gdLst/>
              <a:ahLst/>
              <a:cxnLst/>
              <a:rect l="l" t="t" r="r" b="b"/>
              <a:pathLst>
                <a:path w="45255" h="2924783">
                  <a:moveTo>
                    <a:pt x="45255" y="0"/>
                  </a:moveTo>
                  <a:lnTo>
                    <a:pt x="0" y="2439"/>
                  </a:lnTo>
                  <a:lnTo>
                    <a:pt x="0" y="2922343"/>
                  </a:lnTo>
                  <a:lnTo>
                    <a:pt x="45255" y="2924783"/>
                  </a:lnTo>
                  <a:lnTo>
                    <a:pt x="45255" y="0"/>
                  </a:lnTo>
                  <a:close/>
                </a:path>
              </a:pathLst>
            </a:custGeom>
            <a:solidFill>
              <a:srgbClr val="A39AFA">
                <a:alpha val="20000"/>
              </a:srgbClr>
            </a:solidFill>
            <a:ln w="9525">
              <a:noFill/>
              <a:prstDash val="solid"/>
            </a:ln>
          </p:spPr>
          <p:txBody>
            <a:bodyPr lIns="0" tIns="0" rIns="0" bIns="0" rtlCol="0" anchor="t">
              <a:noAutofit/>
            </a:bodyPr>
            <a:p>
              <a:pPr algn="l">
                <a:defRPr/>
              </a:pPr>
            </a:p>
          </p:txBody>
        </p:sp>
        <p:sp>
          <p:nvSpPr>
            <p:cNvPr id="35" name="Freeform 18"/>
            <p:cNvSpPr/>
            <p:nvPr>
              <p:custDataLst>
                <p:tags r:id="rId16"/>
              </p:custDataLst>
            </p:nvPr>
          </p:nvSpPr>
          <p:spPr>
            <a:xfrm>
              <a:off x="6695092" y="2957017"/>
              <a:ext cx="45255" cy="2927042"/>
            </a:xfrm>
            <a:custGeom>
              <a:avLst/>
              <a:gdLst/>
              <a:ahLst/>
              <a:cxnLst/>
              <a:rect l="l" t="t" r="r" b="b"/>
              <a:pathLst>
                <a:path w="45255" h="2927042">
                  <a:moveTo>
                    <a:pt x="0" y="0"/>
                  </a:moveTo>
                  <a:lnTo>
                    <a:pt x="0" y="2927042"/>
                  </a:lnTo>
                  <a:lnTo>
                    <a:pt x="45255" y="2926034"/>
                  </a:lnTo>
                  <a:lnTo>
                    <a:pt x="45255" y="1008"/>
                  </a:lnTo>
                  <a:lnTo>
                    <a:pt x="0" y="0"/>
                  </a:lnTo>
                  <a:close/>
                </a:path>
              </a:pathLst>
            </a:custGeom>
            <a:solidFill>
              <a:srgbClr val="A39AFA">
                <a:alpha val="20000"/>
              </a:srgbClr>
            </a:solidFill>
            <a:ln w="9525">
              <a:noFill/>
              <a:prstDash val="solid"/>
            </a:ln>
          </p:spPr>
          <p:txBody>
            <a:bodyPr lIns="0" tIns="0" rIns="0" bIns="0" rtlCol="0" anchor="t">
              <a:noAutofit/>
            </a:bodyPr>
            <a:p>
              <a:pPr algn="l">
                <a:defRPr/>
              </a:pPr>
            </a:p>
          </p:txBody>
        </p:sp>
        <p:pic>
          <p:nvPicPr>
            <p:cNvPr id="36" name="Picture 19"/>
            <p:cNvPicPr>
              <a:picLocks noChangeAspect="1"/>
            </p:cNvPicPr>
            <p:nvPr>
              <p:custDataLst>
                <p:tags r:id="rId17"/>
              </p:custDataLst>
            </p:nvPr>
          </p:nvPicPr>
          <p:blipFill>
            <a:blip r:embed="rId18"/>
            <a:srcRect/>
            <a:stretch>
              <a:fillRect/>
            </a:stretch>
          </p:blipFill>
          <p:spPr>
            <a:xfrm>
              <a:off x="6025815" y="5207861"/>
              <a:ext cx="796185" cy="1529797"/>
            </a:xfrm>
            <a:prstGeom prst="rect">
              <a:avLst/>
            </a:prstGeom>
            <a:ln w="9525">
              <a:noFill/>
              <a:prstDash val="solid"/>
            </a:ln>
          </p:spPr>
        </p:pic>
        <p:sp>
          <p:nvSpPr>
            <p:cNvPr id="37" name="Freeform 20"/>
            <p:cNvSpPr/>
            <p:nvPr>
              <p:custDataLst>
                <p:tags r:id="rId19"/>
              </p:custDataLst>
            </p:nvPr>
          </p:nvSpPr>
          <p:spPr>
            <a:xfrm>
              <a:off x="6812470" y="2957017"/>
              <a:ext cx="45255" cy="2927042"/>
            </a:xfrm>
            <a:custGeom>
              <a:avLst/>
              <a:gdLst/>
              <a:ahLst/>
              <a:cxnLst/>
              <a:rect l="l" t="t" r="r" b="b"/>
              <a:pathLst>
                <a:path w="45255" h="2927042">
                  <a:moveTo>
                    <a:pt x="0" y="0"/>
                  </a:moveTo>
                  <a:lnTo>
                    <a:pt x="0" y="2927042"/>
                  </a:lnTo>
                  <a:lnTo>
                    <a:pt x="45255" y="2926034"/>
                  </a:lnTo>
                  <a:lnTo>
                    <a:pt x="45255" y="1008"/>
                  </a:lnTo>
                  <a:lnTo>
                    <a:pt x="0" y="0"/>
                  </a:lnTo>
                  <a:close/>
                </a:path>
              </a:pathLst>
            </a:custGeom>
            <a:solidFill>
              <a:srgbClr val="A39AFA">
                <a:alpha val="20000"/>
              </a:srgbClr>
            </a:solidFill>
            <a:ln w="9525">
              <a:noFill/>
              <a:prstDash val="solid"/>
            </a:ln>
          </p:spPr>
          <p:txBody>
            <a:bodyPr lIns="0" tIns="0" rIns="0" bIns="0" rtlCol="0" anchor="t">
              <a:noAutofit/>
            </a:bodyPr>
            <a:p>
              <a:pPr algn="l">
                <a:defRPr/>
              </a:pPr>
            </a:p>
          </p:txBody>
        </p:sp>
      </p:grpSp>
      <p:sp>
        <p:nvSpPr>
          <p:cNvPr id="48" name="文本框 47"/>
          <p:cNvSpPr txBox="1"/>
          <p:nvPr>
            <p:custDataLst>
              <p:tags r:id="rId20"/>
            </p:custDataLst>
          </p:nvPr>
        </p:nvSpPr>
        <p:spPr>
          <a:xfrm>
            <a:off x="2693035" y="17968595"/>
            <a:ext cx="2182495" cy="3365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8790" tIns="8790" rIns="8790" bIns="8790" numCol="1" spcCol="38100" rtlCol="0" anchor="ctr" forceAA="0">
            <a:noAutofit/>
          </a:bodyPr>
          <a:p>
            <a:pPr marL="0" marR="0" indent="0" algn="l" defTabSz="3352800" rtl="0" fontAlgn="auto" latinLnBrk="0" hangingPunct="0">
              <a:lnSpc>
                <a:spcPct val="90000"/>
              </a:lnSpc>
              <a:spcBef>
                <a:spcPts val="6100"/>
              </a:spcBef>
              <a:spcAft>
                <a:spcPts val="0"/>
              </a:spcAft>
              <a:buClrTx/>
              <a:buSzTx/>
              <a:buFontTx/>
              <a:buNone/>
            </a:pPr>
            <a:r>
              <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rPr>
              <a:t>https://echotik.ai</a:t>
            </a:r>
            <a:endPar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endParaRPr>
          </a:p>
        </p:txBody>
      </p:sp>
      <p:sp>
        <p:nvSpPr>
          <p:cNvPr id="174" name="Freeform 8"/>
          <p:cNvSpPr/>
          <p:nvPr>
            <p:custDataLst>
              <p:tags r:id="rId21"/>
            </p:custDataLst>
          </p:nvPr>
        </p:nvSpPr>
        <p:spPr>
          <a:xfrm>
            <a:off x="941705" y="17797145"/>
            <a:ext cx="1655445" cy="672465"/>
          </a:xfrm>
          <a:prstGeom prst="rect">
            <a:avLst/>
          </a:prstGeom>
          <a:blipFill>
            <a:blip r:embed="rId22"/>
            <a:stretch>
              <a:fillRect/>
            </a:stretch>
          </a:blipFill>
          <a:ln w="12700">
            <a:miter lim="400000"/>
          </a:ln>
        </p:spPr>
        <p:txBody>
          <a:bodyPr lIns="0" tIns="0" rIns="0" bIns="0"/>
          <a:p>
            <a:pPr defTabSz="1219200">
              <a:lnSpc>
                <a:spcPct val="100000"/>
              </a:lnSpc>
              <a:spcBef>
                <a:spcPts val="0"/>
              </a:spcBef>
              <a:defRPr sz="2400">
                <a:latin typeface="Calibri" panose="020F0502020204030204"/>
                <a:ea typeface="Calibri" panose="020F0502020204030204"/>
                <a:cs typeface="Calibri" panose="020F0502020204030204"/>
                <a:sym typeface="Calibri" panose="020F0502020204030204"/>
              </a:defRPr>
            </a:pPr>
            <a:endParaRPr>
              <a:latin typeface="Arial Rounded MT Bold" panose="020F0704030504030204" charset="0"/>
              <a:ea typeface="Arial Rounded MT Bold" panose="020F0704030504030204" charset="0"/>
              <a:cs typeface="Arial Rounded MT Bold" panose="020F0704030504030204" charset="0"/>
              <a:sym typeface="Arial Rounded MT Bold" panose="020F0704030504030204" charset="0"/>
            </a:endParaRP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897286" y="12194940"/>
            <a:ext cx="1958030" cy="4913024"/>
          </a:xfrm>
          <a:prstGeom prst="rect">
            <a:avLst/>
          </a:prstGeom>
          <a:noFill/>
          <a:ln w="9525">
            <a:noFill/>
            <a:prstDash val="solid"/>
          </a:ln>
        </p:spPr>
        <p:txBody>
          <a:bodyPr lIns="181341" tIns="90670" rIns="181341" bIns="90670" rtlCol="0" anchor="ctr">
            <a:noAutofit/>
          </a:bodyPr>
          <a:lstStyle/>
          <a:p>
            <a:pPr indent="0" algn="r">
              <a:lnSpc>
                <a:spcPct val="100000"/>
              </a:lnSpc>
              <a:defRPr/>
            </a:pPr>
            <a:r>
              <a:rPr lang="en-US" sz="30700" b="1" i="0" u="none" strike="noStrike" spc="81">
                <a:solidFill>
                  <a:srgbClr val="EEEFFF"/>
                </a:solidFill>
                <a:latin typeface="Arial" panose="020B0604020202020204"/>
              </a:rPr>
              <a:t>6</a:t>
            </a:r>
            <a:endParaRPr lang="en-US" sz="2095"/>
          </a:p>
        </p:txBody>
      </p:sp>
      <p:sp>
        <p:nvSpPr>
          <p:cNvPr id="3" name="AutoShape 3"/>
          <p:cNvSpPr/>
          <p:nvPr/>
        </p:nvSpPr>
        <p:spPr>
          <a:xfrm>
            <a:off x="1350060" y="8309066"/>
            <a:ext cx="4102981" cy="360548"/>
          </a:xfrm>
          <a:prstGeom prst="rect">
            <a:avLst/>
          </a:prstGeom>
          <a:gradFill>
            <a:gsLst>
              <a:gs pos="0">
                <a:srgbClr val="FFFFFF">
                  <a:alpha val="100000"/>
                </a:srgbClr>
              </a:gs>
              <a:gs pos="100000">
                <a:srgbClr val="A49AFF">
                  <a:alpha val="100000"/>
                </a:srgbClr>
              </a:gs>
            </a:gsLst>
            <a:lin ang="10800000"/>
          </a:gradFill>
          <a:ln w="9525">
            <a:noFill/>
            <a:prstDash val="solid"/>
          </a:ln>
        </p:spPr>
        <p:txBody>
          <a:bodyPr lIns="181341" tIns="90670" rIns="181341" bIns="90670" rtlCol="0" anchor="ctr">
            <a:noAutofit/>
          </a:bodyPr>
          <a:lstStyle/>
          <a:p>
            <a:pPr algn="ctr">
              <a:defRPr/>
            </a:pPr>
            <a:endParaRPr sz="11425"/>
          </a:p>
        </p:txBody>
      </p:sp>
      <p:grpSp>
        <p:nvGrpSpPr>
          <p:cNvPr id="4" name="Group 4"/>
          <p:cNvGrpSpPr/>
          <p:nvPr/>
        </p:nvGrpSpPr>
        <p:grpSpPr>
          <a:xfrm>
            <a:off x="145277" y="12617276"/>
            <a:ext cx="2913387" cy="3494927"/>
            <a:chOff x="3186" y="6627256"/>
            <a:chExt cx="1530264" cy="1835719"/>
          </a:xfrm>
        </p:grpSpPr>
        <p:sp>
          <p:nvSpPr>
            <p:cNvPr id="5" name="Freeform 5"/>
            <p:cNvSpPr/>
            <p:nvPr/>
          </p:nvSpPr>
          <p:spPr>
            <a:xfrm>
              <a:off x="3186" y="6627256"/>
              <a:ext cx="1530264" cy="1835719"/>
            </a:xfrm>
            <a:custGeom>
              <a:avLst/>
              <a:gdLst/>
              <a:ahLst/>
              <a:cxnLst/>
              <a:rect l="l" t="t" r="r" b="b"/>
              <a:pathLst>
                <a:path w="1530264" h="1835719">
                  <a:moveTo>
                    <a:pt x="612366" y="1835719"/>
                  </a:moveTo>
                  <a:lnTo>
                    <a:pt x="0" y="1835719"/>
                  </a:lnTo>
                  <a:moveTo>
                    <a:pt x="0" y="0"/>
                  </a:moveTo>
                  <a:lnTo>
                    <a:pt x="612366" y="0"/>
                  </a:lnTo>
                  <a:lnTo>
                    <a:pt x="636396" y="310"/>
                  </a:lnTo>
                  <a:lnTo>
                    <a:pt x="660274" y="1234"/>
                  </a:lnTo>
                  <a:lnTo>
                    <a:pt x="683994" y="2767"/>
                  </a:lnTo>
                  <a:lnTo>
                    <a:pt x="707549" y="4898"/>
                  </a:lnTo>
                  <a:lnTo>
                    <a:pt x="730931" y="7622"/>
                  </a:lnTo>
                  <a:lnTo>
                    <a:pt x="754133" y="10930"/>
                  </a:lnTo>
                  <a:lnTo>
                    <a:pt x="777146" y="14814"/>
                  </a:lnTo>
                  <a:lnTo>
                    <a:pt x="799963" y="19268"/>
                  </a:lnTo>
                  <a:lnTo>
                    <a:pt x="822576" y="24283"/>
                  </a:lnTo>
                  <a:lnTo>
                    <a:pt x="844978" y="29852"/>
                  </a:lnTo>
                  <a:lnTo>
                    <a:pt x="867162" y="35968"/>
                  </a:lnTo>
                  <a:lnTo>
                    <a:pt x="889119" y="42622"/>
                  </a:lnTo>
                  <a:lnTo>
                    <a:pt x="910841" y="49807"/>
                  </a:lnTo>
                  <a:lnTo>
                    <a:pt x="932323" y="57516"/>
                  </a:lnTo>
                  <a:lnTo>
                    <a:pt x="953555" y="65741"/>
                  </a:lnTo>
                  <a:lnTo>
                    <a:pt x="974530" y="74473"/>
                  </a:lnTo>
                  <a:lnTo>
                    <a:pt x="995241" y="83707"/>
                  </a:lnTo>
                  <a:lnTo>
                    <a:pt x="1015679" y="93433"/>
                  </a:lnTo>
                  <a:lnTo>
                    <a:pt x="1035838" y="103644"/>
                  </a:lnTo>
                  <a:lnTo>
                    <a:pt x="1055709" y="114334"/>
                  </a:lnTo>
                  <a:lnTo>
                    <a:pt x="1075286" y="125494"/>
                  </a:lnTo>
                  <a:lnTo>
                    <a:pt x="1094560" y="137116"/>
                  </a:lnTo>
                  <a:lnTo>
                    <a:pt x="1113524" y="149193"/>
                  </a:lnTo>
                  <a:lnTo>
                    <a:pt x="1132169" y="161717"/>
                  </a:lnTo>
                  <a:lnTo>
                    <a:pt x="1150490" y="174681"/>
                  </a:lnTo>
                  <a:lnTo>
                    <a:pt x="1168477" y="188077"/>
                  </a:lnTo>
                  <a:lnTo>
                    <a:pt x="1186123" y="201898"/>
                  </a:lnTo>
                  <a:lnTo>
                    <a:pt x="1203422" y="216135"/>
                  </a:lnTo>
                  <a:lnTo>
                    <a:pt x="1220364" y="230781"/>
                  </a:lnTo>
                  <a:lnTo>
                    <a:pt x="1236943" y="245829"/>
                  </a:lnTo>
                  <a:lnTo>
                    <a:pt x="1253151" y="261272"/>
                  </a:lnTo>
                  <a:lnTo>
                    <a:pt x="1268981" y="277100"/>
                  </a:lnTo>
                  <a:lnTo>
                    <a:pt x="1284422" y="293307"/>
                  </a:lnTo>
                  <a:lnTo>
                    <a:pt x="1299471" y="309885"/>
                  </a:lnTo>
                  <a:lnTo>
                    <a:pt x="1314119" y="326828"/>
                  </a:lnTo>
                  <a:lnTo>
                    <a:pt x="1328357" y="344125"/>
                  </a:lnTo>
                  <a:lnTo>
                    <a:pt x="1342177" y="361771"/>
                  </a:lnTo>
                  <a:lnTo>
                    <a:pt x="1355574" y="379758"/>
                  </a:lnTo>
                  <a:lnTo>
                    <a:pt x="1368539" y="398077"/>
                  </a:lnTo>
                  <a:lnTo>
                    <a:pt x="1381063" y="416723"/>
                  </a:lnTo>
                  <a:lnTo>
                    <a:pt x="1393141" y="435686"/>
                  </a:lnTo>
                  <a:lnTo>
                    <a:pt x="1404763" y="454959"/>
                  </a:lnTo>
                  <a:lnTo>
                    <a:pt x="1415924" y="474536"/>
                  </a:lnTo>
                  <a:lnTo>
                    <a:pt x="1426614" y="494406"/>
                  </a:lnTo>
                  <a:lnTo>
                    <a:pt x="1436825" y="514564"/>
                  </a:lnTo>
                  <a:lnTo>
                    <a:pt x="1446552" y="535002"/>
                  </a:lnTo>
                  <a:lnTo>
                    <a:pt x="1455787" y="555712"/>
                  </a:lnTo>
                  <a:lnTo>
                    <a:pt x="1464519" y="576687"/>
                  </a:lnTo>
                  <a:lnTo>
                    <a:pt x="1472744" y="597919"/>
                  </a:lnTo>
                  <a:lnTo>
                    <a:pt x="1480454" y="619399"/>
                  </a:lnTo>
                  <a:lnTo>
                    <a:pt x="1487639" y="641122"/>
                  </a:lnTo>
                  <a:lnTo>
                    <a:pt x="1494293" y="663078"/>
                  </a:lnTo>
                  <a:lnTo>
                    <a:pt x="1500409" y="685262"/>
                  </a:lnTo>
                  <a:lnTo>
                    <a:pt x="1505979" y="707664"/>
                  </a:lnTo>
                  <a:lnTo>
                    <a:pt x="1510995" y="730277"/>
                  </a:lnTo>
                  <a:lnTo>
                    <a:pt x="1515448" y="753094"/>
                  </a:lnTo>
                  <a:lnTo>
                    <a:pt x="1519334" y="776107"/>
                  </a:lnTo>
                  <a:lnTo>
                    <a:pt x="1522642" y="799308"/>
                  </a:lnTo>
                  <a:lnTo>
                    <a:pt x="1525366" y="822689"/>
                  </a:lnTo>
                  <a:lnTo>
                    <a:pt x="1527497" y="846244"/>
                  </a:lnTo>
                  <a:lnTo>
                    <a:pt x="1529029" y="869965"/>
                  </a:lnTo>
                  <a:lnTo>
                    <a:pt x="1529954" y="893843"/>
                  </a:lnTo>
                  <a:lnTo>
                    <a:pt x="1530264" y="917872"/>
                  </a:lnTo>
                  <a:lnTo>
                    <a:pt x="1529954" y="941900"/>
                  </a:lnTo>
                  <a:lnTo>
                    <a:pt x="1529029" y="965777"/>
                  </a:lnTo>
                  <a:lnTo>
                    <a:pt x="1527497" y="989496"/>
                  </a:lnTo>
                  <a:lnTo>
                    <a:pt x="1525366" y="1013049"/>
                  </a:lnTo>
                  <a:lnTo>
                    <a:pt x="1522642" y="1036430"/>
                  </a:lnTo>
                  <a:lnTo>
                    <a:pt x="1519334" y="1059631"/>
                  </a:lnTo>
                  <a:lnTo>
                    <a:pt x="1515448" y="1082643"/>
                  </a:lnTo>
                  <a:lnTo>
                    <a:pt x="1510995" y="1105458"/>
                  </a:lnTo>
                  <a:lnTo>
                    <a:pt x="1505979" y="1128071"/>
                  </a:lnTo>
                  <a:lnTo>
                    <a:pt x="1500409" y="1150472"/>
                  </a:lnTo>
                  <a:lnTo>
                    <a:pt x="1494293" y="1172654"/>
                  </a:lnTo>
                  <a:lnTo>
                    <a:pt x="1487639" y="1194610"/>
                  </a:lnTo>
                  <a:lnTo>
                    <a:pt x="1480454" y="1216332"/>
                  </a:lnTo>
                  <a:lnTo>
                    <a:pt x="1472744" y="1237812"/>
                  </a:lnTo>
                  <a:lnTo>
                    <a:pt x="1464519" y="1259043"/>
                  </a:lnTo>
                  <a:lnTo>
                    <a:pt x="1455787" y="1280016"/>
                  </a:lnTo>
                  <a:lnTo>
                    <a:pt x="1446552" y="1300726"/>
                  </a:lnTo>
                  <a:lnTo>
                    <a:pt x="1436825" y="1321164"/>
                  </a:lnTo>
                  <a:lnTo>
                    <a:pt x="1426614" y="1341321"/>
                  </a:lnTo>
                  <a:lnTo>
                    <a:pt x="1415924" y="1361191"/>
                  </a:lnTo>
                  <a:lnTo>
                    <a:pt x="1404763" y="1380767"/>
                  </a:lnTo>
                  <a:lnTo>
                    <a:pt x="1393141" y="1400040"/>
                  </a:lnTo>
                  <a:lnTo>
                    <a:pt x="1381063" y="1419002"/>
                  </a:lnTo>
                  <a:lnTo>
                    <a:pt x="1368539" y="1437647"/>
                  </a:lnTo>
                  <a:lnTo>
                    <a:pt x="1355574" y="1455966"/>
                  </a:lnTo>
                  <a:lnTo>
                    <a:pt x="1342177" y="1473953"/>
                  </a:lnTo>
                  <a:lnTo>
                    <a:pt x="1328357" y="1491598"/>
                  </a:lnTo>
                  <a:lnTo>
                    <a:pt x="1314119" y="1508896"/>
                  </a:lnTo>
                  <a:lnTo>
                    <a:pt x="1299471" y="1525837"/>
                  </a:lnTo>
                  <a:lnTo>
                    <a:pt x="1284422" y="1542416"/>
                  </a:lnTo>
                  <a:lnTo>
                    <a:pt x="1268981" y="1558622"/>
                  </a:lnTo>
                  <a:lnTo>
                    <a:pt x="1253151" y="1574450"/>
                  </a:lnTo>
                  <a:lnTo>
                    <a:pt x="1236943" y="1589892"/>
                  </a:lnTo>
                  <a:lnTo>
                    <a:pt x="1220364" y="1604940"/>
                  </a:lnTo>
                  <a:lnTo>
                    <a:pt x="1203422" y="1619586"/>
                  </a:lnTo>
                  <a:lnTo>
                    <a:pt x="1186123" y="1633823"/>
                  </a:lnTo>
                  <a:lnTo>
                    <a:pt x="1168477" y="1647643"/>
                  </a:lnTo>
                  <a:lnTo>
                    <a:pt x="1150490" y="1661039"/>
                  </a:lnTo>
                  <a:lnTo>
                    <a:pt x="1132169" y="1674004"/>
                  </a:lnTo>
                  <a:lnTo>
                    <a:pt x="1113524" y="1686527"/>
                  </a:lnTo>
                  <a:lnTo>
                    <a:pt x="1094560" y="1698604"/>
                  </a:lnTo>
                  <a:lnTo>
                    <a:pt x="1075286" y="1710225"/>
                  </a:lnTo>
                  <a:lnTo>
                    <a:pt x="1055709" y="1721386"/>
                  </a:lnTo>
                  <a:lnTo>
                    <a:pt x="1035838" y="1732075"/>
                  </a:lnTo>
                  <a:lnTo>
                    <a:pt x="1015679" y="1742286"/>
                  </a:lnTo>
                  <a:lnTo>
                    <a:pt x="995241" y="1752012"/>
                  </a:lnTo>
                  <a:lnTo>
                    <a:pt x="974530" y="1761246"/>
                  </a:lnTo>
                  <a:lnTo>
                    <a:pt x="953555" y="1769978"/>
                  </a:lnTo>
                  <a:lnTo>
                    <a:pt x="932323" y="1778202"/>
                  </a:lnTo>
                  <a:lnTo>
                    <a:pt x="910841" y="1785912"/>
                  </a:lnTo>
                  <a:lnTo>
                    <a:pt x="889119" y="1793096"/>
                  </a:lnTo>
                  <a:lnTo>
                    <a:pt x="867162" y="1799751"/>
                  </a:lnTo>
                  <a:lnTo>
                    <a:pt x="844978" y="1805867"/>
                  </a:lnTo>
                  <a:lnTo>
                    <a:pt x="822576" y="1811435"/>
                  </a:lnTo>
                  <a:lnTo>
                    <a:pt x="799963" y="1816451"/>
                  </a:lnTo>
                  <a:lnTo>
                    <a:pt x="777146" y="1820905"/>
                  </a:lnTo>
                  <a:lnTo>
                    <a:pt x="754133" y="1824789"/>
                  </a:lnTo>
                  <a:lnTo>
                    <a:pt x="730931" y="1828097"/>
                  </a:lnTo>
                  <a:lnTo>
                    <a:pt x="707549" y="1830820"/>
                  </a:lnTo>
                  <a:lnTo>
                    <a:pt x="683994" y="1832952"/>
                  </a:lnTo>
                  <a:lnTo>
                    <a:pt x="660274" y="1834484"/>
                  </a:lnTo>
                  <a:lnTo>
                    <a:pt x="636396" y="1835409"/>
                  </a:lnTo>
                  <a:lnTo>
                    <a:pt x="612366" y="1835719"/>
                  </a:lnTo>
                </a:path>
              </a:pathLst>
            </a:custGeom>
            <a:noFill/>
            <a:ln w="9525">
              <a:solidFill>
                <a:srgbClr val="A49AFF">
                  <a:alpha val="100000"/>
                </a:srgbClr>
              </a:solidFill>
              <a:prstDash val="solid"/>
            </a:ln>
          </p:spPr>
          <p:txBody>
            <a:bodyPr lIns="0" tIns="0" rIns="0" bIns="0" rtlCol="0" anchor="t">
              <a:noAutofit/>
            </a:bodyPr>
            <a:lstStyle/>
            <a:p>
              <a:pPr algn="l">
                <a:defRPr/>
              </a:pPr>
              <a:endParaRPr sz="11425"/>
            </a:p>
          </p:txBody>
        </p:sp>
        <p:sp>
          <p:nvSpPr>
            <p:cNvPr id="6" name="Freeform 6"/>
            <p:cNvSpPr/>
            <p:nvPr/>
          </p:nvSpPr>
          <p:spPr>
            <a:xfrm>
              <a:off x="3186" y="6749211"/>
              <a:ext cx="1408307" cy="1591831"/>
            </a:xfrm>
            <a:custGeom>
              <a:avLst/>
              <a:gdLst/>
              <a:ahLst/>
              <a:cxnLst/>
              <a:rect l="l" t="t" r="r" b="b"/>
              <a:pathLst>
                <a:path w="1408307" h="1591831">
                  <a:moveTo>
                    <a:pt x="612366" y="1591831"/>
                  </a:moveTo>
                  <a:lnTo>
                    <a:pt x="0" y="1591831"/>
                  </a:lnTo>
                  <a:moveTo>
                    <a:pt x="0" y="0"/>
                  </a:moveTo>
                  <a:lnTo>
                    <a:pt x="612366" y="0"/>
                  </a:lnTo>
                  <a:lnTo>
                    <a:pt x="636663" y="365"/>
                  </a:lnTo>
                  <a:lnTo>
                    <a:pt x="660781" y="1455"/>
                  </a:lnTo>
                  <a:lnTo>
                    <a:pt x="684708" y="3259"/>
                  </a:lnTo>
                  <a:lnTo>
                    <a:pt x="708437" y="5765"/>
                  </a:lnTo>
                  <a:lnTo>
                    <a:pt x="731955" y="8965"/>
                  </a:lnTo>
                  <a:lnTo>
                    <a:pt x="755252" y="12846"/>
                  </a:lnTo>
                  <a:lnTo>
                    <a:pt x="778318" y="17400"/>
                  </a:lnTo>
                  <a:lnTo>
                    <a:pt x="801142" y="22615"/>
                  </a:lnTo>
                  <a:lnTo>
                    <a:pt x="823713" y="28481"/>
                  </a:lnTo>
                  <a:lnTo>
                    <a:pt x="846022" y="34986"/>
                  </a:lnTo>
                  <a:lnTo>
                    <a:pt x="868058" y="42122"/>
                  </a:lnTo>
                  <a:lnTo>
                    <a:pt x="889809" y="49878"/>
                  </a:lnTo>
                  <a:lnTo>
                    <a:pt x="911267" y="58242"/>
                  </a:lnTo>
                  <a:lnTo>
                    <a:pt x="932420" y="67204"/>
                  </a:lnTo>
                  <a:lnTo>
                    <a:pt x="953258" y="76753"/>
                  </a:lnTo>
                  <a:lnTo>
                    <a:pt x="973770" y="86880"/>
                  </a:lnTo>
                  <a:lnTo>
                    <a:pt x="993946" y="97575"/>
                  </a:lnTo>
                  <a:lnTo>
                    <a:pt x="1013775" y="108826"/>
                  </a:lnTo>
                  <a:lnTo>
                    <a:pt x="1033247" y="120622"/>
                  </a:lnTo>
                  <a:lnTo>
                    <a:pt x="1052352" y="132955"/>
                  </a:lnTo>
                  <a:lnTo>
                    <a:pt x="1071078" y="145812"/>
                  </a:lnTo>
                  <a:lnTo>
                    <a:pt x="1089416" y="159182"/>
                  </a:lnTo>
                  <a:lnTo>
                    <a:pt x="1107355" y="173058"/>
                  </a:lnTo>
                  <a:lnTo>
                    <a:pt x="1124883" y="187426"/>
                  </a:lnTo>
                  <a:lnTo>
                    <a:pt x="1141992" y="202279"/>
                  </a:lnTo>
                  <a:lnTo>
                    <a:pt x="1158671" y="217602"/>
                  </a:lnTo>
                  <a:lnTo>
                    <a:pt x="1174909" y="233388"/>
                  </a:lnTo>
                  <a:lnTo>
                    <a:pt x="1190695" y="249625"/>
                  </a:lnTo>
                  <a:lnTo>
                    <a:pt x="1206018" y="266305"/>
                  </a:lnTo>
                  <a:lnTo>
                    <a:pt x="1220870" y="283414"/>
                  </a:lnTo>
                  <a:lnTo>
                    <a:pt x="1235238" y="300943"/>
                  </a:lnTo>
                  <a:lnTo>
                    <a:pt x="1249114" y="318882"/>
                  </a:lnTo>
                  <a:lnTo>
                    <a:pt x="1262485" y="337219"/>
                  </a:lnTo>
                  <a:lnTo>
                    <a:pt x="1275342" y="355945"/>
                  </a:lnTo>
                  <a:lnTo>
                    <a:pt x="1287674" y="375050"/>
                  </a:lnTo>
                  <a:lnTo>
                    <a:pt x="1299471" y="394522"/>
                  </a:lnTo>
                  <a:lnTo>
                    <a:pt x="1310721" y="414351"/>
                  </a:lnTo>
                  <a:lnTo>
                    <a:pt x="1321416" y="434527"/>
                  </a:lnTo>
                  <a:lnTo>
                    <a:pt x="1331543" y="455039"/>
                  </a:lnTo>
                  <a:lnTo>
                    <a:pt x="1341093" y="475876"/>
                  </a:lnTo>
                  <a:lnTo>
                    <a:pt x="1350056" y="497028"/>
                  </a:lnTo>
                  <a:lnTo>
                    <a:pt x="1358420" y="518485"/>
                  </a:lnTo>
                  <a:lnTo>
                    <a:pt x="1366176" y="540236"/>
                  </a:lnTo>
                  <a:lnTo>
                    <a:pt x="1373312" y="562271"/>
                  </a:lnTo>
                  <a:lnTo>
                    <a:pt x="1379818" y="584580"/>
                  </a:lnTo>
                  <a:lnTo>
                    <a:pt x="1385684" y="607150"/>
                  </a:lnTo>
                  <a:lnTo>
                    <a:pt x="1390900" y="629974"/>
                  </a:lnTo>
                  <a:lnTo>
                    <a:pt x="1395453" y="653038"/>
                  </a:lnTo>
                  <a:lnTo>
                    <a:pt x="1399337" y="676334"/>
                  </a:lnTo>
                  <a:lnTo>
                    <a:pt x="1402537" y="699851"/>
                  </a:lnTo>
                  <a:lnTo>
                    <a:pt x="1405045" y="723578"/>
                  </a:lnTo>
                  <a:lnTo>
                    <a:pt x="1406849" y="747505"/>
                  </a:lnTo>
                  <a:lnTo>
                    <a:pt x="1407941" y="771621"/>
                  </a:lnTo>
                  <a:lnTo>
                    <a:pt x="1408307" y="795916"/>
                  </a:lnTo>
                  <a:lnTo>
                    <a:pt x="1407942" y="820210"/>
                  </a:lnTo>
                  <a:lnTo>
                    <a:pt x="1406852" y="844326"/>
                  </a:lnTo>
                  <a:lnTo>
                    <a:pt x="1405048" y="868253"/>
                  </a:lnTo>
                  <a:lnTo>
                    <a:pt x="1402542" y="891981"/>
                  </a:lnTo>
                  <a:lnTo>
                    <a:pt x="1399343" y="915498"/>
                  </a:lnTo>
                  <a:lnTo>
                    <a:pt x="1395460" y="938794"/>
                  </a:lnTo>
                  <a:lnTo>
                    <a:pt x="1390907" y="961859"/>
                  </a:lnTo>
                  <a:lnTo>
                    <a:pt x="1385692" y="984682"/>
                  </a:lnTo>
                  <a:lnTo>
                    <a:pt x="1379827" y="1007253"/>
                  </a:lnTo>
                  <a:lnTo>
                    <a:pt x="1373321" y="1029562"/>
                  </a:lnTo>
                  <a:lnTo>
                    <a:pt x="1366185" y="1051596"/>
                  </a:lnTo>
                  <a:lnTo>
                    <a:pt x="1358430" y="1073347"/>
                  </a:lnTo>
                  <a:lnTo>
                    <a:pt x="1350067" y="1094805"/>
                  </a:lnTo>
                  <a:lnTo>
                    <a:pt x="1341105" y="1115958"/>
                  </a:lnTo>
                  <a:lnTo>
                    <a:pt x="1331554" y="1136795"/>
                  </a:lnTo>
                  <a:lnTo>
                    <a:pt x="1321427" y="1157307"/>
                  </a:lnTo>
                  <a:lnTo>
                    <a:pt x="1310732" y="1177482"/>
                  </a:lnTo>
                  <a:lnTo>
                    <a:pt x="1299482" y="1197312"/>
                  </a:lnTo>
                  <a:lnTo>
                    <a:pt x="1287686" y="1216784"/>
                  </a:lnTo>
                  <a:lnTo>
                    <a:pt x="1275353" y="1235888"/>
                  </a:lnTo>
                  <a:lnTo>
                    <a:pt x="1262497" y="1254614"/>
                  </a:lnTo>
                  <a:lnTo>
                    <a:pt x="1249125" y="1272951"/>
                  </a:lnTo>
                  <a:lnTo>
                    <a:pt x="1235250" y="1290890"/>
                  </a:lnTo>
                  <a:lnTo>
                    <a:pt x="1220880" y="1308420"/>
                  </a:lnTo>
                  <a:lnTo>
                    <a:pt x="1206029" y="1325529"/>
                  </a:lnTo>
                  <a:lnTo>
                    <a:pt x="1190705" y="1342207"/>
                  </a:lnTo>
                  <a:lnTo>
                    <a:pt x="1174918" y="1358445"/>
                  </a:lnTo>
                  <a:lnTo>
                    <a:pt x="1158680" y="1374231"/>
                  </a:lnTo>
                  <a:lnTo>
                    <a:pt x="1142001" y="1389555"/>
                  </a:lnTo>
                  <a:lnTo>
                    <a:pt x="1124892" y="1404406"/>
                  </a:lnTo>
                  <a:lnTo>
                    <a:pt x="1107362" y="1418775"/>
                  </a:lnTo>
                  <a:lnTo>
                    <a:pt x="1089424" y="1432650"/>
                  </a:lnTo>
                  <a:lnTo>
                    <a:pt x="1071085" y="1446022"/>
                  </a:lnTo>
                  <a:lnTo>
                    <a:pt x="1052358" y="1458879"/>
                  </a:lnTo>
                  <a:lnTo>
                    <a:pt x="1033253" y="1471210"/>
                  </a:lnTo>
                  <a:lnTo>
                    <a:pt x="1013781" y="1483006"/>
                  </a:lnTo>
                  <a:lnTo>
                    <a:pt x="993951" y="1494256"/>
                  </a:lnTo>
                  <a:lnTo>
                    <a:pt x="973775" y="1504951"/>
                  </a:lnTo>
                  <a:lnTo>
                    <a:pt x="953262" y="1515078"/>
                  </a:lnTo>
                  <a:lnTo>
                    <a:pt x="932424" y="1524629"/>
                  </a:lnTo>
                  <a:lnTo>
                    <a:pt x="911271" y="1533591"/>
                  </a:lnTo>
                  <a:lnTo>
                    <a:pt x="889812" y="1541954"/>
                  </a:lnTo>
                  <a:lnTo>
                    <a:pt x="868061" y="1549709"/>
                  </a:lnTo>
                  <a:lnTo>
                    <a:pt x="846024" y="1556844"/>
                  </a:lnTo>
                  <a:lnTo>
                    <a:pt x="823715" y="1563351"/>
                  </a:lnTo>
                  <a:lnTo>
                    <a:pt x="801143" y="1569216"/>
                  </a:lnTo>
                  <a:lnTo>
                    <a:pt x="778319" y="1574430"/>
                  </a:lnTo>
                  <a:lnTo>
                    <a:pt x="755253" y="1578984"/>
                  </a:lnTo>
                  <a:lnTo>
                    <a:pt x="731955" y="1582865"/>
                  </a:lnTo>
                  <a:lnTo>
                    <a:pt x="708437" y="1586065"/>
                  </a:lnTo>
                  <a:lnTo>
                    <a:pt x="684709" y="1588572"/>
                  </a:lnTo>
                  <a:lnTo>
                    <a:pt x="660781" y="1590376"/>
                  </a:lnTo>
                  <a:lnTo>
                    <a:pt x="636663" y="1591466"/>
                  </a:lnTo>
                  <a:lnTo>
                    <a:pt x="612366" y="1591831"/>
                  </a:lnTo>
                </a:path>
              </a:pathLst>
            </a:custGeom>
            <a:noFill/>
            <a:ln w="9525">
              <a:solidFill>
                <a:srgbClr val="A49AFF">
                  <a:alpha val="100000"/>
                </a:srgbClr>
              </a:solidFill>
              <a:prstDash val="solid"/>
            </a:ln>
          </p:spPr>
          <p:txBody>
            <a:bodyPr lIns="0" tIns="0" rIns="0" bIns="0" rtlCol="0" anchor="t">
              <a:noAutofit/>
            </a:bodyPr>
            <a:lstStyle/>
            <a:p>
              <a:pPr algn="l">
                <a:defRPr/>
              </a:pPr>
              <a:endParaRPr sz="11425"/>
            </a:p>
          </p:txBody>
        </p:sp>
        <p:sp>
          <p:nvSpPr>
            <p:cNvPr id="7" name="Freeform 7"/>
            <p:cNvSpPr/>
            <p:nvPr/>
          </p:nvSpPr>
          <p:spPr>
            <a:xfrm>
              <a:off x="3186" y="6871203"/>
              <a:ext cx="1286319" cy="1347854"/>
            </a:xfrm>
            <a:custGeom>
              <a:avLst/>
              <a:gdLst/>
              <a:ahLst/>
              <a:cxnLst/>
              <a:rect l="l" t="t" r="r" b="b"/>
              <a:pathLst>
                <a:path w="1286319" h="1347854">
                  <a:moveTo>
                    <a:pt x="612366" y="1347854"/>
                  </a:moveTo>
                  <a:lnTo>
                    <a:pt x="0" y="1347854"/>
                  </a:lnTo>
                  <a:moveTo>
                    <a:pt x="0" y="0"/>
                  </a:moveTo>
                  <a:lnTo>
                    <a:pt x="612392" y="0"/>
                  </a:lnTo>
                  <a:lnTo>
                    <a:pt x="636526" y="426"/>
                  </a:lnTo>
                  <a:lnTo>
                    <a:pt x="660450" y="1694"/>
                  </a:lnTo>
                  <a:lnTo>
                    <a:pt x="684148" y="3793"/>
                  </a:lnTo>
                  <a:lnTo>
                    <a:pt x="707607" y="6705"/>
                  </a:lnTo>
                  <a:lnTo>
                    <a:pt x="730813" y="10417"/>
                  </a:lnTo>
                  <a:lnTo>
                    <a:pt x="753749" y="14913"/>
                  </a:lnTo>
                  <a:lnTo>
                    <a:pt x="776404" y="20182"/>
                  </a:lnTo>
                  <a:lnTo>
                    <a:pt x="798761" y="26206"/>
                  </a:lnTo>
                  <a:lnTo>
                    <a:pt x="820806" y="32973"/>
                  </a:lnTo>
                  <a:lnTo>
                    <a:pt x="842526" y="40468"/>
                  </a:lnTo>
                  <a:lnTo>
                    <a:pt x="863906" y="48677"/>
                  </a:lnTo>
                  <a:lnTo>
                    <a:pt x="884932" y="57584"/>
                  </a:lnTo>
                  <a:lnTo>
                    <a:pt x="905588" y="67177"/>
                  </a:lnTo>
                  <a:lnTo>
                    <a:pt x="925861" y="77440"/>
                  </a:lnTo>
                  <a:lnTo>
                    <a:pt x="945737" y="88360"/>
                  </a:lnTo>
                  <a:lnTo>
                    <a:pt x="965202" y="99921"/>
                  </a:lnTo>
                  <a:lnTo>
                    <a:pt x="984239" y="112109"/>
                  </a:lnTo>
                  <a:lnTo>
                    <a:pt x="1002836" y="124911"/>
                  </a:lnTo>
                  <a:lnTo>
                    <a:pt x="1020978" y="138311"/>
                  </a:lnTo>
                  <a:lnTo>
                    <a:pt x="1038650" y="152295"/>
                  </a:lnTo>
                  <a:lnTo>
                    <a:pt x="1055839" y="166850"/>
                  </a:lnTo>
                  <a:lnTo>
                    <a:pt x="1072529" y="181960"/>
                  </a:lnTo>
                  <a:lnTo>
                    <a:pt x="1088708" y="197611"/>
                  </a:lnTo>
                  <a:lnTo>
                    <a:pt x="1104359" y="213790"/>
                  </a:lnTo>
                  <a:lnTo>
                    <a:pt x="1119468" y="230480"/>
                  </a:lnTo>
                  <a:lnTo>
                    <a:pt x="1134023" y="247669"/>
                  </a:lnTo>
                  <a:lnTo>
                    <a:pt x="1148007" y="265341"/>
                  </a:lnTo>
                  <a:lnTo>
                    <a:pt x="1161408" y="283483"/>
                  </a:lnTo>
                  <a:lnTo>
                    <a:pt x="1174210" y="302080"/>
                  </a:lnTo>
                  <a:lnTo>
                    <a:pt x="1186398" y="321117"/>
                  </a:lnTo>
                  <a:lnTo>
                    <a:pt x="1197959" y="340582"/>
                  </a:lnTo>
                  <a:lnTo>
                    <a:pt x="1208879" y="360457"/>
                  </a:lnTo>
                  <a:lnTo>
                    <a:pt x="1219142" y="380730"/>
                  </a:lnTo>
                  <a:lnTo>
                    <a:pt x="1228735" y="401387"/>
                  </a:lnTo>
                  <a:lnTo>
                    <a:pt x="1237642" y="422413"/>
                  </a:lnTo>
                  <a:lnTo>
                    <a:pt x="1245850" y="443793"/>
                  </a:lnTo>
                  <a:lnTo>
                    <a:pt x="1253345" y="465512"/>
                  </a:lnTo>
                  <a:lnTo>
                    <a:pt x="1260113" y="487558"/>
                  </a:lnTo>
                  <a:lnTo>
                    <a:pt x="1266137" y="509915"/>
                  </a:lnTo>
                  <a:lnTo>
                    <a:pt x="1271406" y="532569"/>
                  </a:lnTo>
                  <a:lnTo>
                    <a:pt x="1275902" y="555507"/>
                  </a:lnTo>
                  <a:lnTo>
                    <a:pt x="1279614" y="578711"/>
                  </a:lnTo>
                  <a:lnTo>
                    <a:pt x="1282526" y="602170"/>
                  </a:lnTo>
                  <a:lnTo>
                    <a:pt x="1284623" y="625869"/>
                  </a:lnTo>
                  <a:lnTo>
                    <a:pt x="1285892" y="649793"/>
                  </a:lnTo>
                  <a:lnTo>
                    <a:pt x="1286319" y="673927"/>
                  </a:lnTo>
                  <a:lnTo>
                    <a:pt x="1285892" y="698062"/>
                  </a:lnTo>
                  <a:lnTo>
                    <a:pt x="1284623" y="721985"/>
                  </a:lnTo>
                  <a:lnTo>
                    <a:pt x="1282526" y="745684"/>
                  </a:lnTo>
                  <a:lnTo>
                    <a:pt x="1279614" y="769143"/>
                  </a:lnTo>
                  <a:lnTo>
                    <a:pt x="1275902" y="792348"/>
                  </a:lnTo>
                  <a:lnTo>
                    <a:pt x="1271406" y="815285"/>
                  </a:lnTo>
                  <a:lnTo>
                    <a:pt x="1266137" y="837938"/>
                  </a:lnTo>
                  <a:lnTo>
                    <a:pt x="1260113" y="860295"/>
                  </a:lnTo>
                  <a:lnTo>
                    <a:pt x="1253345" y="882342"/>
                  </a:lnTo>
                  <a:lnTo>
                    <a:pt x="1245850" y="904062"/>
                  </a:lnTo>
                  <a:lnTo>
                    <a:pt x="1237642" y="925441"/>
                  </a:lnTo>
                  <a:lnTo>
                    <a:pt x="1228734" y="946467"/>
                  </a:lnTo>
                  <a:lnTo>
                    <a:pt x="1219141" y="967124"/>
                  </a:lnTo>
                  <a:lnTo>
                    <a:pt x="1208878" y="987397"/>
                  </a:lnTo>
                  <a:lnTo>
                    <a:pt x="1197958" y="1007273"/>
                  </a:lnTo>
                  <a:lnTo>
                    <a:pt x="1186397" y="1026736"/>
                  </a:lnTo>
                  <a:lnTo>
                    <a:pt x="1174209" y="1045774"/>
                  </a:lnTo>
                  <a:lnTo>
                    <a:pt x="1161406" y="1064370"/>
                  </a:lnTo>
                  <a:lnTo>
                    <a:pt x="1148006" y="1082512"/>
                  </a:lnTo>
                  <a:lnTo>
                    <a:pt x="1134021" y="1100185"/>
                  </a:lnTo>
                  <a:lnTo>
                    <a:pt x="1119467" y="1117374"/>
                  </a:lnTo>
                  <a:lnTo>
                    <a:pt x="1104356" y="1134065"/>
                  </a:lnTo>
                  <a:lnTo>
                    <a:pt x="1088705" y="1150243"/>
                  </a:lnTo>
                  <a:lnTo>
                    <a:pt x="1072525" y="1165894"/>
                  </a:lnTo>
                  <a:lnTo>
                    <a:pt x="1055835" y="1181004"/>
                  </a:lnTo>
                  <a:lnTo>
                    <a:pt x="1038645" y="1195559"/>
                  </a:lnTo>
                  <a:lnTo>
                    <a:pt x="1020972" y="1209543"/>
                  </a:lnTo>
                  <a:lnTo>
                    <a:pt x="1002830" y="1222942"/>
                  </a:lnTo>
                  <a:lnTo>
                    <a:pt x="984233" y="1235744"/>
                  </a:lnTo>
                  <a:lnTo>
                    <a:pt x="965194" y="1247933"/>
                  </a:lnTo>
                  <a:lnTo>
                    <a:pt x="945730" y="1259494"/>
                  </a:lnTo>
                  <a:lnTo>
                    <a:pt x="925853" y="1270413"/>
                  </a:lnTo>
                  <a:lnTo>
                    <a:pt x="905579" y="1280676"/>
                  </a:lnTo>
                  <a:lnTo>
                    <a:pt x="884921" y="1290270"/>
                  </a:lnTo>
                  <a:lnTo>
                    <a:pt x="863895" y="1299177"/>
                  </a:lnTo>
                  <a:lnTo>
                    <a:pt x="842514" y="1307385"/>
                  </a:lnTo>
                  <a:lnTo>
                    <a:pt x="820793" y="1314881"/>
                  </a:lnTo>
                  <a:lnTo>
                    <a:pt x="798746" y="1321648"/>
                  </a:lnTo>
                  <a:lnTo>
                    <a:pt x="776388" y="1327673"/>
                  </a:lnTo>
                  <a:lnTo>
                    <a:pt x="753732" y="1332941"/>
                  </a:lnTo>
                  <a:lnTo>
                    <a:pt x="730795" y="1337438"/>
                  </a:lnTo>
                  <a:lnTo>
                    <a:pt x="707588" y="1341150"/>
                  </a:lnTo>
                  <a:lnTo>
                    <a:pt x="684128" y="1344060"/>
                  </a:lnTo>
                  <a:lnTo>
                    <a:pt x="660428" y="1346159"/>
                  </a:lnTo>
                  <a:lnTo>
                    <a:pt x="636503" y="1347427"/>
                  </a:lnTo>
                  <a:lnTo>
                    <a:pt x="612366" y="1347854"/>
                  </a:lnTo>
                </a:path>
              </a:pathLst>
            </a:custGeom>
            <a:noFill/>
            <a:ln w="9525">
              <a:solidFill>
                <a:srgbClr val="A49AFF">
                  <a:alpha val="100000"/>
                </a:srgbClr>
              </a:solidFill>
              <a:prstDash val="solid"/>
            </a:ln>
          </p:spPr>
          <p:txBody>
            <a:bodyPr lIns="0" tIns="0" rIns="0" bIns="0" rtlCol="0" anchor="t">
              <a:noAutofit/>
            </a:bodyPr>
            <a:lstStyle/>
            <a:p>
              <a:pPr algn="l">
                <a:defRPr/>
              </a:pPr>
              <a:endParaRPr sz="11425"/>
            </a:p>
          </p:txBody>
        </p:sp>
        <p:sp>
          <p:nvSpPr>
            <p:cNvPr id="8" name="Freeform 8"/>
            <p:cNvSpPr/>
            <p:nvPr/>
          </p:nvSpPr>
          <p:spPr>
            <a:xfrm>
              <a:off x="3186" y="6993184"/>
              <a:ext cx="1164335" cy="1103888"/>
            </a:xfrm>
            <a:custGeom>
              <a:avLst/>
              <a:gdLst/>
              <a:ahLst/>
              <a:cxnLst/>
              <a:rect l="l" t="t" r="r" b="b"/>
              <a:pathLst>
                <a:path w="1164335" h="1103888">
                  <a:moveTo>
                    <a:pt x="612392" y="1103888"/>
                  </a:moveTo>
                  <a:lnTo>
                    <a:pt x="0" y="1103888"/>
                  </a:lnTo>
                  <a:moveTo>
                    <a:pt x="0" y="0"/>
                  </a:moveTo>
                  <a:lnTo>
                    <a:pt x="612392" y="0"/>
                  </a:lnTo>
                  <a:lnTo>
                    <a:pt x="636299" y="511"/>
                  </a:lnTo>
                  <a:lnTo>
                    <a:pt x="659948" y="2030"/>
                  </a:lnTo>
                  <a:lnTo>
                    <a:pt x="683320" y="4536"/>
                  </a:lnTo>
                  <a:lnTo>
                    <a:pt x="706394" y="8008"/>
                  </a:lnTo>
                  <a:lnTo>
                    <a:pt x="729148" y="12425"/>
                  </a:lnTo>
                  <a:lnTo>
                    <a:pt x="751563" y="17768"/>
                  </a:lnTo>
                  <a:lnTo>
                    <a:pt x="773616" y="24014"/>
                  </a:lnTo>
                  <a:lnTo>
                    <a:pt x="795287" y="31142"/>
                  </a:lnTo>
                  <a:lnTo>
                    <a:pt x="816555" y="39133"/>
                  </a:lnTo>
                  <a:lnTo>
                    <a:pt x="837400" y="47964"/>
                  </a:lnTo>
                  <a:lnTo>
                    <a:pt x="857801" y="57616"/>
                  </a:lnTo>
                  <a:lnTo>
                    <a:pt x="877735" y="68067"/>
                  </a:lnTo>
                  <a:lnTo>
                    <a:pt x="897185" y="79297"/>
                  </a:lnTo>
                  <a:lnTo>
                    <a:pt x="916126" y="91283"/>
                  </a:lnTo>
                  <a:lnTo>
                    <a:pt x="934539" y="104006"/>
                  </a:lnTo>
                  <a:lnTo>
                    <a:pt x="952404" y="117445"/>
                  </a:lnTo>
                  <a:lnTo>
                    <a:pt x="969699" y="131579"/>
                  </a:lnTo>
                  <a:lnTo>
                    <a:pt x="986403" y="146388"/>
                  </a:lnTo>
                  <a:lnTo>
                    <a:pt x="1002496" y="161849"/>
                  </a:lnTo>
                  <a:lnTo>
                    <a:pt x="1017957" y="177942"/>
                  </a:lnTo>
                  <a:lnTo>
                    <a:pt x="1032764" y="194647"/>
                  </a:lnTo>
                  <a:lnTo>
                    <a:pt x="1046898" y="211943"/>
                  </a:lnTo>
                  <a:lnTo>
                    <a:pt x="1060336" y="229808"/>
                  </a:lnTo>
                  <a:lnTo>
                    <a:pt x="1073059" y="248221"/>
                  </a:lnTo>
                  <a:lnTo>
                    <a:pt x="1085045" y="267163"/>
                  </a:lnTo>
                  <a:lnTo>
                    <a:pt x="1096273" y="286612"/>
                  </a:lnTo>
                  <a:lnTo>
                    <a:pt x="1106724" y="306546"/>
                  </a:lnTo>
                  <a:lnTo>
                    <a:pt x="1116375" y="326947"/>
                  </a:lnTo>
                  <a:lnTo>
                    <a:pt x="1125205" y="347791"/>
                  </a:lnTo>
                  <a:lnTo>
                    <a:pt x="1133196" y="369059"/>
                  </a:lnTo>
                  <a:lnTo>
                    <a:pt x="1140323" y="390729"/>
                  </a:lnTo>
                  <a:lnTo>
                    <a:pt x="1146569" y="412782"/>
                  </a:lnTo>
                  <a:lnTo>
                    <a:pt x="1151911" y="435195"/>
                  </a:lnTo>
                  <a:lnTo>
                    <a:pt x="1156328" y="457948"/>
                  </a:lnTo>
                  <a:lnTo>
                    <a:pt x="1159800" y="481021"/>
                  </a:lnTo>
                  <a:lnTo>
                    <a:pt x="1162306" y="504392"/>
                  </a:lnTo>
                  <a:lnTo>
                    <a:pt x="1163825" y="528039"/>
                  </a:lnTo>
                  <a:lnTo>
                    <a:pt x="1164335" y="551944"/>
                  </a:lnTo>
                  <a:lnTo>
                    <a:pt x="1163825" y="575849"/>
                  </a:lnTo>
                  <a:lnTo>
                    <a:pt x="1162306" y="599497"/>
                  </a:lnTo>
                  <a:lnTo>
                    <a:pt x="1159799" y="622867"/>
                  </a:lnTo>
                  <a:lnTo>
                    <a:pt x="1156327" y="645940"/>
                  </a:lnTo>
                  <a:lnTo>
                    <a:pt x="1151910" y="668693"/>
                  </a:lnTo>
                  <a:lnTo>
                    <a:pt x="1146567" y="691106"/>
                  </a:lnTo>
                  <a:lnTo>
                    <a:pt x="1140322" y="713159"/>
                  </a:lnTo>
                  <a:lnTo>
                    <a:pt x="1133193" y="734829"/>
                  </a:lnTo>
                  <a:lnTo>
                    <a:pt x="1125203" y="756097"/>
                  </a:lnTo>
                  <a:lnTo>
                    <a:pt x="1116371" y="776942"/>
                  </a:lnTo>
                  <a:lnTo>
                    <a:pt x="1106719" y="797342"/>
                  </a:lnTo>
                  <a:lnTo>
                    <a:pt x="1096268" y="817276"/>
                  </a:lnTo>
                  <a:lnTo>
                    <a:pt x="1085039" y="836726"/>
                  </a:lnTo>
                  <a:lnTo>
                    <a:pt x="1073052" y="855667"/>
                  </a:lnTo>
                  <a:lnTo>
                    <a:pt x="1060329" y="874081"/>
                  </a:lnTo>
                  <a:lnTo>
                    <a:pt x="1046890" y="891946"/>
                  </a:lnTo>
                  <a:lnTo>
                    <a:pt x="1032756" y="909241"/>
                  </a:lnTo>
                  <a:lnTo>
                    <a:pt x="1017948" y="925946"/>
                  </a:lnTo>
                  <a:lnTo>
                    <a:pt x="1002486" y="942040"/>
                  </a:lnTo>
                  <a:lnTo>
                    <a:pt x="986393" y="957501"/>
                  </a:lnTo>
                  <a:lnTo>
                    <a:pt x="969689" y="972309"/>
                  </a:lnTo>
                  <a:lnTo>
                    <a:pt x="952393" y="986442"/>
                  </a:lnTo>
                  <a:lnTo>
                    <a:pt x="934528" y="999882"/>
                  </a:lnTo>
                  <a:lnTo>
                    <a:pt x="916115" y="1012606"/>
                  </a:lnTo>
                  <a:lnTo>
                    <a:pt x="897173" y="1024592"/>
                  </a:lnTo>
                  <a:lnTo>
                    <a:pt x="877724" y="1035822"/>
                  </a:lnTo>
                  <a:lnTo>
                    <a:pt x="857789" y="1046273"/>
                  </a:lnTo>
                  <a:lnTo>
                    <a:pt x="837389" y="1055923"/>
                  </a:lnTo>
                  <a:lnTo>
                    <a:pt x="816545" y="1064756"/>
                  </a:lnTo>
                  <a:lnTo>
                    <a:pt x="795277" y="1072746"/>
                  </a:lnTo>
                  <a:lnTo>
                    <a:pt x="773606" y="1079875"/>
                  </a:lnTo>
                  <a:lnTo>
                    <a:pt x="751554" y="1086121"/>
                  </a:lnTo>
                  <a:lnTo>
                    <a:pt x="729141" y="1091462"/>
                  </a:lnTo>
                  <a:lnTo>
                    <a:pt x="706387" y="1095881"/>
                  </a:lnTo>
                  <a:lnTo>
                    <a:pt x="683315" y="1099353"/>
                  </a:lnTo>
                  <a:lnTo>
                    <a:pt x="659944" y="1101859"/>
                  </a:lnTo>
                  <a:lnTo>
                    <a:pt x="636297" y="1103377"/>
                  </a:lnTo>
                  <a:lnTo>
                    <a:pt x="612392" y="1103888"/>
                  </a:lnTo>
                </a:path>
              </a:pathLst>
            </a:custGeom>
            <a:noFill/>
            <a:ln w="9525">
              <a:solidFill>
                <a:srgbClr val="A49AFF">
                  <a:alpha val="100000"/>
                </a:srgbClr>
              </a:solidFill>
              <a:prstDash val="solid"/>
            </a:ln>
          </p:spPr>
          <p:txBody>
            <a:bodyPr lIns="0" tIns="0" rIns="0" bIns="0" rtlCol="0" anchor="t">
              <a:noAutofit/>
            </a:bodyPr>
            <a:lstStyle/>
            <a:p>
              <a:pPr algn="l">
                <a:defRPr/>
              </a:pPr>
              <a:endParaRPr sz="11425"/>
            </a:p>
          </p:txBody>
        </p:sp>
        <p:sp>
          <p:nvSpPr>
            <p:cNvPr id="9" name="Freeform 9"/>
            <p:cNvSpPr/>
            <p:nvPr/>
          </p:nvSpPr>
          <p:spPr>
            <a:xfrm>
              <a:off x="3186" y="7115195"/>
              <a:ext cx="1042353" cy="859891"/>
            </a:xfrm>
            <a:custGeom>
              <a:avLst/>
              <a:gdLst/>
              <a:ahLst/>
              <a:cxnLst/>
              <a:rect l="l" t="t" r="r" b="b"/>
              <a:pathLst>
                <a:path w="1042353" h="859891">
                  <a:moveTo>
                    <a:pt x="612392" y="859891"/>
                  </a:moveTo>
                  <a:lnTo>
                    <a:pt x="0" y="859891"/>
                  </a:lnTo>
                  <a:moveTo>
                    <a:pt x="0" y="0"/>
                  </a:moveTo>
                  <a:lnTo>
                    <a:pt x="612366" y="0"/>
                  </a:lnTo>
                  <a:lnTo>
                    <a:pt x="636730" y="681"/>
                  </a:lnTo>
                  <a:lnTo>
                    <a:pt x="660742" y="2703"/>
                  </a:lnTo>
                  <a:lnTo>
                    <a:pt x="684366" y="6026"/>
                  </a:lnTo>
                  <a:lnTo>
                    <a:pt x="707563" y="10617"/>
                  </a:lnTo>
                  <a:lnTo>
                    <a:pt x="730300" y="16436"/>
                  </a:lnTo>
                  <a:lnTo>
                    <a:pt x="752538" y="23450"/>
                  </a:lnTo>
                  <a:lnTo>
                    <a:pt x="774241" y="31618"/>
                  </a:lnTo>
                  <a:lnTo>
                    <a:pt x="795373" y="40908"/>
                  </a:lnTo>
                  <a:lnTo>
                    <a:pt x="815896" y="51281"/>
                  </a:lnTo>
                  <a:lnTo>
                    <a:pt x="835775" y="62700"/>
                  </a:lnTo>
                  <a:lnTo>
                    <a:pt x="854973" y="75129"/>
                  </a:lnTo>
                  <a:lnTo>
                    <a:pt x="873453" y="88533"/>
                  </a:lnTo>
                  <a:lnTo>
                    <a:pt x="891179" y="102873"/>
                  </a:lnTo>
                  <a:lnTo>
                    <a:pt x="908114" y="118114"/>
                  </a:lnTo>
                  <a:lnTo>
                    <a:pt x="924220" y="134220"/>
                  </a:lnTo>
                  <a:lnTo>
                    <a:pt x="939464" y="151151"/>
                  </a:lnTo>
                  <a:lnTo>
                    <a:pt x="953807" y="168874"/>
                  </a:lnTo>
                  <a:lnTo>
                    <a:pt x="967211" y="187352"/>
                  </a:lnTo>
                  <a:lnTo>
                    <a:pt x="979643" y="206548"/>
                  </a:lnTo>
                  <a:lnTo>
                    <a:pt x="991064" y="226424"/>
                  </a:lnTo>
                  <a:lnTo>
                    <a:pt x="1001438" y="246945"/>
                  </a:lnTo>
                  <a:lnTo>
                    <a:pt x="1010729" y="268074"/>
                  </a:lnTo>
                  <a:lnTo>
                    <a:pt x="1018900" y="289774"/>
                  </a:lnTo>
                  <a:lnTo>
                    <a:pt x="1025914" y="312009"/>
                  </a:lnTo>
                  <a:lnTo>
                    <a:pt x="1031735" y="334743"/>
                  </a:lnTo>
                  <a:lnTo>
                    <a:pt x="1036325" y="357938"/>
                  </a:lnTo>
                  <a:lnTo>
                    <a:pt x="1039650" y="381559"/>
                  </a:lnTo>
                  <a:lnTo>
                    <a:pt x="1041671" y="405568"/>
                  </a:lnTo>
                  <a:lnTo>
                    <a:pt x="1042353" y="429930"/>
                  </a:lnTo>
                  <a:lnTo>
                    <a:pt x="1041671" y="454293"/>
                  </a:lnTo>
                  <a:lnTo>
                    <a:pt x="1039650" y="478305"/>
                  </a:lnTo>
                  <a:lnTo>
                    <a:pt x="1036325" y="501928"/>
                  </a:lnTo>
                  <a:lnTo>
                    <a:pt x="1031735" y="525126"/>
                  </a:lnTo>
                  <a:lnTo>
                    <a:pt x="1025914" y="547861"/>
                  </a:lnTo>
                  <a:lnTo>
                    <a:pt x="1018900" y="570098"/>
                  </a:lnTo>
                  <a:lnTo>
                    <a:pt x="1010729" y="591801"/>
                  </a:lnTo>
                  <a:lnTo>
                    <a:pt x="1001439" y="612931"/>
                  </a:lnTo>
                  <a:lnTo>
                    <a:pt x="991065" y="633453"/>
                  </a:lnTo>
                  <a:lnTo>
                    <a:pt x="979644" y="653331"/>
                  </a:lnTo>
                  <a:lnTo>
                    <a:pt x="967213" y="672528"/>
                  </a:lnTo>
                  <a:lnTo>
                    <a:pt x="953808" y="691006"/>
                  </a:lnTo>
                  <a:lnTo>
                    <a:pt x="939466" y="708731"/>
                  </a:lnTo>
                  <a:lnTo>
                    <a:pt x="924224" y="725665"/>
                  </a:lnTo>
                  <a:lnTo>
                    <a:pt x="908117" y="741771"/>
                  </a:lnTo>
                  <a:lnTo>
                    <a:pt x="891183" y="757013"/>
                  </a:lnTo>
                  <a:lnTo>
                    <a:pt x="873458" y="771354"/>
                  </a:lnTo>
                  <a:lnTo>
                    <a:pt x="854979" y="784757"/>
                  </a:lnTo>
                  <a:lnTo>
                    <a:pt x="835783" y="797188"/>
                  </a:lnTo>
                  <a:lnTo>
                    <a:pt x="815905" y="808608"/>
                  </a:lnTo>
                  <a:lnTo>
                    <a:pt x="795382" y="818981"/>
                  </a:lnTo>
                  <a:lnTo>
                    <a:pt x="774252" y="828271"/>
                  </a:lnTo>
                  <a:lnTo>
                    <a:pt x="752550" y="836441"/>
                  </a:lnTo>
                  <a:lnTo>
                    <a:pt x="730314" y="843453"/>
                  </a:lnTo>
                  <a:lnTo>
                    <a:pt x="707580" y="849274"/>
                  </a:lnTo>
                  <a:lnTo>
                    <a:pt x="684384" y="853864"/>
                  </a:lnTo>
                  <a:lnTo>
                    <a:pt x="660763" y="857188"/>
                  </a:lnTo>
                  <a:lnTo>
                    <a:pt x="636753" y="859209"/>
                  </a:lnTo>
                  <a:lnTo>
                    <a:pt x="612392" y="859891"/>
                  </a:lnTo>
                </a:path>
              </a:pathLst>
            </a:custGeom>
            <a:noFill/>
            <a:ln w="9525">
              <a:solidFill>
                <a:srgbClr val="A49AFF">
                  <a:alpha val="100000"/>
                </a:srgbClr>
              </a:solidFill>
              <a:prstDash val="solid"/>
            </a:ln>
          </p:spPr>
          <p:txBody>
            <a:bodyPr lIns="0" tIns="0" rIns="0" bIns="0" rtlCol="0" anchor="t">
              <a:noAutofit/>
            </a:bodyPr>
            <a:lstStyle/>
            <a:p>
              <a:pPr algn="l">
                <a:defRPr/>
              </a:pPr>
              <a:endParaRPr sz="11425"/>
            </a:p>
          </p:txBody>
        </p:sp>
        <p:sp>
          <p:nvSpPr>
            <p:cNvPr id="10" name="Freeform 10"/>
            <p:cNvSpPr/>
            <p:nvPr/>
          </p:nvSpPr>
          <p:spPr>
            <a:xfrm>
              <a:off x="3186" y="7237152"/>
              <a:ext cx="920370" cy="615969"/>
            </a:xfrm>
            <a:custGeom>
              <a:avLst/>
              <a:gdLst/>
              <a:ahLst/>
              <a:cxnLst/>
              <a:rect l="l" t="t" r="r" b="b"/>
              <a:pathLst>
                <a:path w="920370" h="615969">
                  <a:moveTo>
                    <a:pt x="612391" y="615952"/>
                  </a:moveTo>
                  <a:lnTo>
                    <a:pt x="0" y="615969"/>
                  </a:lnTo>
                  <a:moveTo>
                    <a:pt x="0" y="0"/>
                  </a:moveTo>
                  <a:lnTo>
                    <a:pt x="612391" y="0"/>
                  </a:lnTo>
                  <a:lnTo>
                    <a:pt x="636424" y="929"/>
                  </a:lnTo>
                  <a:lnTo>
                    <a:pt x="659959" y="3668"/>
                  </a:lnTo>
                  <a:lnTo>
                    <a:pt x="682923" y="8149"/>
                  </a:lnTo>
                  <a:lnTo>
                    <a:pt x="705251" y="14303"/>
                  </a:lnTo>
                  <a:lnTo>
                    <a:pt x="726871" y="22061"/>
                  </a:lnTo>
                  <a:lnTo>
                    <a:pt x="747715" y="31353"/>
                  </a:lnTo>
                  <a:lnTo>
                    <a:pt x="767715" y="42112"/>
                  </a:lnTo>
                  <a:lnTo>
                    <a:pt x="786800" y="54267"/>
                  </a:lnTo>
                  <a:lnTo>
                    <a:pt x="804904" y="67749"/>
                  </a:lnTo>
                  <a:lnTo>
                    <a:pt x="821955" y="82490"/>
                  </a:lnTo>
                  <a:lnTo>
                    <a:pt x="837886" y="98421"/>
                  </a:lnTo>
                  <a:lnTo>
                    <a:pt x="852627" y="115473"/>
                  </a:lnTo>
                  <a:lnTo>
                    <a:pt x="866108" y="133576"/>
                  </a:lnTo>
                  <a:lnTo>
                    <a:pt x="878263" y="152661"/>
                  </a:lnTo>
                  <a:lnTo>
                    <a:pt x="889021" y="172661"/>
                  </a:lnTo>
                  <a:lnTo>
                    <a:pt x="898312" y="193504"/>
                  </a:lnTo>
                  <a:lnTo>
                    <a:pt x="906069" y="215123"/>
                  </a:lnTo>
                  <a:lnTo>
                    <a:pt x="912223" y="237449"/>
                  </a:lnTo>
                  <a:lnTo>
                    <a:pt x="916703" y="260412"/>
                  </a:lnTo>
                  <a:lnTo>
                    <a:pt x="919442" y="283942"/>
                  </a:lnTo>
                  <a:lnTo>
                    <a:pt x="920370" y="307973"/>
                  </a:lnTo>
                  <a:lnTo>
                    <a:pt x="919442" y="332006"/>
                  </a:lnTo>
                  <a:lnTo>
                    <a:pt x="916703" y="355541"/>
                  </a:lnTo>
                  <a:lnTo>
                    <a:pt x="912223" y="378506"/>
                  </a:lnTo>
                  <a:lnTo>
                    <a:pt x="906069" y="400835"/>
                  </a:lnTo>
                  <a:lnTo>
                    <a:pt x="898312" y="422456"/>
                  </a:lnTo>
                  <a:lnTo>
                    <a:pt x="889021" y="443302"/>
                  </a:lnTo>
                  <a:lnTo>
                    <a:pt x="878263" y="463303"/>
                  </a:lnTo>
                  <a:lnTo>
                    <a:pt x="866108" y="482389"/>
                  </a:lnTo>
                  <a:lnTo>
                    <a:pt x="852627" y="500494"/>
                  </a:lnTo>
                  <a:lnTo>
                    <a:pt x="837886" y="517546"/>
                  </a:lnTo>
                  <a:lnTo>
                    <a:pt x="821955" y="533477"/>
                  </a:lnTo>
                  <a:lnTo>
                    <a:pt x="804904" y="548219"/>
                  </a:lnTo>
                  <a:lnTo>
                    <a:pt x="786800" y="561701"/>
                  </a:lnTo>
                  <a:lnTo>
                    <a:pt x="767715" y="573856"/>
                  </a:lnTo>
                  <a:lnTo>
                    <a:pt x="747715" y="584613"/>
                  </a:lnTo>
                  <a:lnTo>
                    <a:pt x="726871" y="593904"/>
                  </a:lnTo>
                  <a:lnTo>
                    <a:pt x="705251" y="601660"/>
                  </a:lnTo>
                  <a:lnTo>
                    <a:pt x="682923" y="607812"/>
                  </a:lnTo>
                  <a:lnTo>
                    <a:pt x="659959" y="612291"/>
                  </a:lnTo>
                  <a:lnTo>
                    <a:pt x="636424" y="615027"/>
                  </a:lnTo>
                  <a:lnTo>
                    <a:pt x="612391" y="615952"/>
                  </a:lnTo>
                </a:path>
              </a:pathLst>
            </a:custGeom>
            <a:noFill/>
            <a:ln w="9525">
              <a:solidFill>
                <a:srgbClr val="A49AFF">
                  <a:alpha val="100000"/>
                </a:srgbClr>
              </a:solidFill>
              <a:prstDash val="solid"/>
            </a:ln>
          </p:spPr>
          <p:txBody>
            <a:bodyPr lIns="0" tIns="0" rIns="0" bIns="0" rtlCol="0" anchor="t">
              <a:noAutofit/>
            </a:bodyPr>
            <a:lstStyle/>
            <a:p>
              <a:pPr algn="l">
                <a:defRPr/>
              </a:pPr>
              <a:endParaRPr sz="11425"/>
            </a:p>
          </p:txBody>
        </p:sp>
        <p:sp>
          <p:nvSpPr>
            <p:cNvPr id="11" name="Freeform 11"/>
            <p:cNvSpPr/>
            <p:nvPr/>
          </p:nvSpPr>
          <p:spPr>
            <a:xfrm>
              <a:off x="3186" y="7359139"/>
              <a:ext cx="798407" cy="372006"/>
            </a:xfrm>
            <a:custGeom>
              <a:avLst/>
              <a:gdLst/>
              <a:ahLst/>
              <a:cxnLst/>
              <a:rect l="l" t="t" r="r" b="b"/>
              <a:pathLst>
                <a:path w="798407" h="372006">
                  <a:moveTo>
                    <a:pt x="612392" y="372006"/>
                  </a:moveTo>
                  <a:lnTo>
                    <a:pt x="0" y="372006"/>
                  </a:lnTo>
                  <a:moveTo>
                    <a:pt x="0" y="0"/>
                  </a:moveTo>
                  <a:lnTo>
                    <a:pt x="612366" y="0"/>
                  </a:lnTo>
                  <a:lnTo>
                    <a:pt x="635673" y="1452"/>
                  </a:lnTo>
                  <a:lnTo>
                    <a:pt x="658124" y="5690"/>
                  </a:lnTo>
                  <a:lnTo>
                    <a:pt x="679545" y="12540"/>
                  </a:lnTo>
                  <a:lnTo>
                    <a:pt x="699759" y="21825"/>
                  </a:lnTo>
                  <a:lnTo>
                    <a:pt x="718590" y="33369"/>
                  </a:lnTo>
                  <a:lnTo>
                    <a:pt x="735863" y="46997"/>
                  </a:lnTo>
                  <a:lnTo>
                    <a:pt x="751403" y="62534"/>
                  </a:lnTo>
                  <a:lnTo>
                    <a:pt x="765035" y="79802"/>
                  </a:lnTo>
                  <a:lnTo>
                    <a:pt x="776581" y="98629"/>
                  </a:lnTo>
                  <a:lnTo>
                    <a:pt x="785866" y="118837"/>
                  </a:lnTo>
                  <a:lnTo>
                    <a:pt x="792716" y="140250"/>
                  </a:lnTo>
                  <a:lnTo>
                    <a:pt x="796956" y="162693"/>
                  </a:lnTo>
                  <a:lnTo>
                    <a:pt x="798407" y="185991"/>
                  </a:lnTo>
                  <a:lnTo>
                    <a:pt x="796956" y="209293"/>
                  </a:lnTo>
                  <a:lnTo>
                    <a:pt x="792716" y="231739"/>
                  </a:lnTo>
                  <a:lnTo>
                    <a:pt x="785867" y="253156"/>
                  </a:lnTo>
                  <a:lnTo>
                    <a:pt x="776581" y="273367"/>
                  </a:lnTo>
                  <a:lnTo>
                    <a:pt x="765036" y="292196"/>
                  </a:lnTo>
                  <a:lnTo>
                    <a:pt x="751406" y="309466"/>
                  </a:lnTo>
                  <a:lnTo>
                    <a:pt x="735867" y="325005"/>
                  </a:lnTo>
                  <a:lnTo>
                    <a:pt x="718596" y="338635"/>
                  </a:lnTo>
                  <a:lnTo>
                    <a:pt x="699767" y="350181"/>
                  </a:lnTo>
                  <a:lnTo>
                    <a:pt x="679556" y="359466"/>
                  </a:lnTo>
                  <a:lnTo>
                    <a:pt x="658140" y="366316"/>
                  </a:lnTo>
                  <a:lnTo>
                    <a:pt x="635693" y="370555"/>
                  </a:lnTo>
                  <a:lnTo>
                    <a:pt x="612392" y="372006"/>
                  </a:lnTo>
                </a:path>
              </a:pathLst>
            </a:custGeom>
            <a:noFill/>
            <a:ln w="9525">
              <a:solidFill>
                <a:srgbClr val="A49AFF">
                  <a:alpha val="100000"/>
                </a:srgbClr>
              </a:solidFill>
              <a:prstDash val="solid"/>
            </a:ln>
          </p:spPr>
          <p:txBody>
            <a:bodyPr lIns="0" tIns="0" rIns="0" bIns="0" rtlCol="0" anchor="t">
              <a:noAutofit/>
            </a:bodyPr>
            <a:lstStyle/>
            <a:p>
              <a:pPr algn="l">
                <a:defRPr/>
              </a:pPr>
              <a:endParaRPr sz="11425"/>
            </a:p>
          </p:txBody>
        </p:sp>
        <p:sp>
          <p:nvSpPr>
            <p:cNvPr id="12" name="Freeform 12"/>
            <p:cNvSpPr/>
            <p:nvPr/>
          </p:nvSpPr>
          <p:spPr>
            <a:xfrm>
              <a:off x="3186" y="7481101"/>
              <a:ext cx="676425" cy="128061"/>
            </a:xfrm>
            <a:custGeom>
              <a:avLst/>
              <a:gdLst/>
              <a:ahLst/>
              <a:cxnLst/>
              <a:rect l="l" t="t" r="r" b="b"/>
              <a:pathLst>
                <a:path w="676425" h="128061">
                  <a:moveTo>
                    <a:pt x="676425" y="64026"/>
                  </a:moveTo>
                  <a:lnTo>
                    <a:pt x="671391" y="88954"/>
                  </a:lnTo>
                  <a:lnTo>
                    <a:pt x="657665" y="109308"/>
                  </a:lnTo>
                  <a:lnTo>
                    <a:pt x="637311" y="123030"/>
                  </a:lnTo>
                  <a:lnTo>
                    <a:pt x="612391" y="128061"/>
                  </a:lnTo>
                  <a:lnTo>
                    <a:pt x="0" y="128061"/>
                  </a:lnTo>
                  <a:moveTo>
                    <a:pt x="0" y="0"/>
                  </a:moveTo>
                  <a:lnTo>
                    <a:pt x="612391" y="17"/>
                  </a:lnTo>
                  <a:lnTo>
                    <a:pt x="637311" y="5038"/>
                  </a:lnTo>
                  <a:lnTo>
                    <a:pt x="657665" y="18758"/>
                  </a:lnTo>
                  <a:lnTo>
                    <a:pt x="671391" y="39110"/>
                  </a:lnTo>
                  <a:lnTo>
                    <a:pt x="676425" y="64026"/>
                  </a:lnTo>
                </a:path>
              </a:pathLst>
            </a:custGeom>
            <a:noFill/>
            <a:ln w="9525">
              <a:solidFill>
                <a:srgbClr val="A49AFF">
                  <a:alpha val="100000"/>
                </a:srgbClr>
              </a:solidFill>
              <a:prstDash val="solid"/>
            </a:ln>
          </p:spPr>
          <p:txBody>
            <a:bodyPr lIns="0" tIns="0" rIns="0" bIns="0" rtlCol="0" anchor="t">
              <a:noAutofit/>
            </a:bodyPr>
            <a:lstStyle/>
            <a:p>
              <a:pPr algn="l">
                <a:defRPr/>
              </a:pPr>
              <a:endParaRPr sz="11425"/>
            </a:p>
          </p:txBody>
        </p:sp>
      </p:grpSp>
      <p:sp>
        <p:nvSpPr>
          <p:cNvPr id="13" name="AutoShape 13"/>
          <p:cNvSpPr/>
          <p:nvPr/>
        </p:nvSpPr>
        <p:spPr>
          <a:xfrm>
            <a:off x="1204314" y="8798334"/>
            <a:ext cx="8688139" cy="703151"/>
          </a:xfrm>
          <a:prstGeom prst="rect">
            <a:avLst/>
          </a:prstGeom>
          <a:noFill/>
          <a:ln w="9525">
            <a:noFill/>
            <a:prstDash val="solid"/>
          </a:ln>
        </p:spPr>
        <p:txBody>
          <a:bodyPr lIns="181341" tIns="90670" rIns="181341" bIns="90670" rtlCol="0" anchor="t">
            <a:noAutofit/>
          </a:bodyPr>
          <a:lstStyle/>
          <a:p>
            <a:pPr indent="0" algn="l">
              <a:lnSpc>
                <a:spcPct val="100000"/>
              </a:lnSpc>
              <a:defRPr/>
            </a:pPr>
            <a:r>
              <a:rPr lang="en-US" sz="3425" i="0" u="none" strike="noStrike" spc="81">
                <a:latin typeface="Times New Roman" panose="02020603050405020304" charset="0"/>
                <a:ea typeface="Times New Roman" panose="02020603050405020304" charset="0"/>
                <a:cs typeface="Times New Roman" panose="02020603050405020304" charset="0"/>
              </a:rPr>
              <a:t>About </a:t>
            </a:r>
            <a:r>
              <a:rPr lang="en-US" sz="3425" b="1" i="0" u="none" strike="noStrike" spc="81">
                <a:latin typeface="Times New Roman" panose="02020603050405020304" charset="0"/>
                <a:ea typeface="Times New Roman" panose="02020603050405020304" charset="0"/>
                <a:cs typeface="Times New Roman" panose="02020603050405020304" charset="0"/>
              </a:rPr>
              <a:t>EchoTik</a:t>
            </a:r>
            <a:endParaRPr lang="en-US" sz="3425" b="1" i="0" u="none" strike="noStrike" spc="81">
              <a:latin typeface="Times New Roman" panose="02020603050405020304" charset="0"/>
              <a:ea typeface="Times New Roman" panose="02020603050405020304" charset="0"/>
              <a:cs typeface="Times New Roman" panose="02020603050405020304" charset="0"/>
            </a:endParaRPr>
          </a:p>
        </p:txBody>
      </p:sp>
      <p:sp>
        <p:nvSpPr>
          <p:cNvPr id="14" name="AutoShape 14"/>
          <p:cNvSpPr/>
          <p:nvPr/>
        </p:nvSpPr>
        <p:spPr>
          <a:xfrm>
            <a:off x="9167572" y="14364837"/>
            <a:ext cx="2913408" cy="747098"/>
          </a:xfrm>
          <a:prstGeom prst="rect">
            <a:avLst/>
          </a:prstGeom>
          <a:noFill/>
          <a:ln w="9525">
            <a:noFill/>
            <a:prstDash val="solid"/>
          </a:ln>
        </p:spPr>
        <p:txBody>
          <a:bodyPr lIns="181341" tIns="90670" rIns="181341" bIns="90670" rtlCol="0" anchor="t">
            <a:noAutofit/>
          </a:bodyPr>
          <a:lstStyle/>
          <a:p>
            <a:pPr indent="0" algn="r">
              <a:lnSpc>
                <a:spcPct val="100000"/>
              </a:lnSpc>
              <a:defRPr/>
            </a:pPr>
            <a:endParaRPr lang="en-US" sz="2095">
              <a:latin typeface="Times New Roman" panose="02020603050405020304" charset="0"/>
              <a:ea typeface="Times New Roman" panose="02020603050405020304" charset="0"/>
            </a:endParaRPr>
          </a:p>
        </p:txBody>
      </p:sp>
      <p:sp>
        <p:nvSpPr>
          <p:cNvPr id="15" name="AutoShape 15"/>
          <p:cNvSpPr/>
          <p:nvPr/>
        </p:nvSpPr>
        <p:spPr>
          <a:xfrm>
            <a:off x="7736909" y="14626737"/>
            <a:ext cx="4344069" cy="556662"/>
          </a:xfrm>
          <a:prstGeom prst="rect">
            <a:avLst/>
          </a:prstGeom>
          <a:noFill/>
          <a:ln w="9525">
            <a:noFill/>
            <a:prstDash val="solid"/>
          </a:ln>
        </p:spPr>
        <p:txBody>
          <a:bodyPr lIns="181341" tIns="90670" rIns="181341" bIns="90670" rtlCol="0" anchor="t">
            <a:noAutofit/>
          </a:bodyPr>
          <a:lstStyle/>
          <a:p>
            <a:pPr indent="0" algn="r">
              <a:lnSpc>
                <a:spcPct val="100000"/>
              </a:lnSpc>
              <a:defRPr/>
            </a:pPr>
            <a:r>
              <a:rPr lang="en-US" sz="2425" b="1" i="0" u="none" strike="noStrike" spc="81">
                <a:solidFill>
                  <a:srgbClr val="6559ED"/>
                </a:solidFill>
                <a:latin typeface="Times New Roman" panose="02020603050405020304" charset="0"/>
                <a:ea typeface="Times New Roman" panose="02020603050405020304" charset="0"/>
              </a:rPr>
              <a:t>CHAPTER SIX</a:t>
            </a:r>
            <a:endParaRPr lang="en-US" sz="2425" b="1" i="0" u="none" strike="noStrike" spc="81">
              <a:solidFill>
                <a:srgbClr val="6559ED"/>
              </a:solidFill>
              <a:latin typeface="Times New Roman" panose="02020603050405020304" charset="0"/>
              <a:ea typeface="Times New Roman" panose="02020603050405020304" charset="0"/>
            </a:endParaRPr>
          </a:p>
        </p:txBody>
      </p:sp>
      <p:sp>
        <p:nvSpPr>
          <p:cNvPr id="16" name="AutoShape 16"/>
          <p:cNvSpPr/>
          <p:nvPr/>
        </p:nvSpPr>
        <p:spPr>
          <a:xfrm>
            <a:off x="1093470" y="7186295"/>
            <a:ext cx="10381615" cy="1087755"/>
          </a:xfrm>
          <a:prstGeom prst="rect">
            <a:avLst/>
          </a:prstGeom>
          <a:noFill/>
          <a:ln w="9525">
            <a:noFill/>
            <a:prstDash val="solid"/>
          </a:ln>
        </p:spPr>
        <p:txBody>
          <a:bodyPr lIns="181341" tIns="90670" rIns="181341" bIns="90670" rtlCol="0" anchor="t">
            <a:noAutofit/>
          </a:bodyPr>
          <a:lstStyle/>
          <a:p>
            <a:pPr indent="0" algn="l">
              <a:lnSpc>
                <a:spcPct val="100000"/>
              </a:lnSpc>
              <a:defRPr/>
            </a:pPr>
            <a:r>
              <a:rPr lang="en-US" sz="5400" b="1" i="0" u="none" strike="noStrike" spc="81">
                <a:solidFill>
                  <a:srgbClr val="6559ED"/>
                </a:solidFill>
                <a:latin typeface="Times New Roman" panose="02020603050405020304" charset="0"/>
                <a:ea typeface="Times New Roman" panose="02020603050405020304" charset="0"/>
              </a:rPr>
              <a:t> New Assistance for E-commerce</a:t>
            </a:r>
            <a:endParaRPr lang="en-US" sz="5400" b="1" i="0" u="none" strike="noStrike" spc="81">
              <a:solidFill>
                <a:srgbClr val="6559ED"/>
              </a:solidFill>
              <a:latin typeface="Times New Roman" panose="02020603050405020304" charset="0"/>
              <a:ea typeface="Times New Roman" panose="02020603050405020304" charset="0"/>
            </a:endParaRPr>
          </a:p>
        </p:txBody>
      </p:sp>
      <p:pic>
        <p:nvPicPr>
          <p:cNvPr id="17" name="Picture 17"/>
          <p:cNvPicPr>
            <a:picLocks noChangeAspect="1"/>
          </p:cNvPicPr>
          <p:nvPr/>
        </p:nvPicPr>
        <p:blipFill>
          <a:blip r:embed="rId1"/>
          <a:srcRect/>
          <a:stretch>
            <a:fillRect/>
          </a:stretch>
        </p:blipFill>
        <p:spPr>
          <a:xfrm>
            <a:off x="8426715" y="0"/>
            <a:ext cx="4769074" cy="5120748"/>
          </a:xfrm>
          <a:prstGeom prst="rect">
            <a:avLst/>
          </a:prstGeom>
          <a:ln w="9525">
            <a:noFill/>
            <a:prstDash val="solid"/>
          </a:ln>
        </p:spPr>
      </p:pic>
      <p:sp>
        <p:nvSpPr>
          <p:cNvPr id="48" name="文本框 47"/>
          <p:cNvSpPr txBox="1"/>
          <p:nvPr>
            <p:custDataLst>
              <p:tags r:id="rId2"/>
            </p:custDataLst>
          </p:nvPr>
        </p:nvSpPr>
        <p:spPr>
          <a:xfrm>
            <a:off x="2693035" y="17968595"/>
            <a:ext cx="2182495" cy="3365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8790" tIns="8790" rIns="8790" bIns="8790" numCol="1" spcCol="38100" rtlCol="0" anchor="ctr" forceAA="0">
            <a:noAutofit/>
          </a:bodyPr>
          <a:p>
            <a:pPr marL="0" marR="0" indent="0" algn="l" defTabSz="3352800" rtl="0" fontAlgn="auto" latinLnBrk="0" hangingPunct="0">
              <a:lnSpc>
                <a:spcPct val="90000"/>
              </a:lnSpc>
              <a:spcBef>
                <a:spcPts val="6100"/>
              </a:spcBef>
              <a:spcAft>
                <a:spcPts val="0"/>
              </a:spcAft>
              <a:buClrTx/>
              <a:buSzTx/>
              <a:buFontTx/>
              <a:buNone/>
            </a:pPr>
            <a:r>
              <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rPr>
              <a:t>https://echotik.ai</a:t>
            </a:r>
            <a:endPar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endParaRPr>
          </a:p>
        </p:txBody>
      </p:sp>
      <p:sp>
        <p:nvSpPr>
          <p:cNvPr id="174" name="Freeform 8"/>
          <p:cNvSpPr/>
          <p:nvPr>
            <p:custDataLst>
              <p:tags r:id="rId3"/>
            </p:custDataLst>
          </p:nvPr>
        </p:nvSpPr>
        <p:spPr>
          <a:xfrm>
            <a:off x="941705" y="17797145"/>
            <a:ext cx="1655445" cy="672465"/>
          </a:xfrm>
          <a:prstGeom prst="rect">
            <a:avLst/>
          </a:prstGeom>
          <a:blipFill>
            <a:blip r:embed="rId4"/>
            <a:stretch>
              <a:fillRect/>
            </a:stretch>
          </a:blipFill>
          <a:ln w="12700">
            <a:miter lim="400000"/>
          </a:ln>
        </p:spPr>
        <p:txBody>
          <a:bodyPr lIns="0" tIns="0" rIns="0" bIns="0"/>
          <a:p>
            <a:pPr defTabSz="1219200">
              <a:lnSpc>
                <a:spcPct val="100000"/>
              </a:lnSpc>
              <a:spcBef>
                <a:spcPts val="0"/>
              </a:spcBef>
              <a:defRPr sz="2400">
                <a:latin typeface="Calibri" panose="020F0502020204030204"/>
                <a:ea typeface="Calibri" panose="020F0502020204030204"/>
                <a:cs typeface="Calibri" panose="020F0502020204030204"/>
                <a:sym typeface="Calibri" panose="020F0502020204030204"/>
              </a:defRPr>
            </a:pPr>
            <a:endParaRPr>
              <a:latin typeface="Arial Rounded MT Bold" panose="020F0704030504030204" charset="0"/>
              <a:ea typeface="Arial Rounded MT Bold" panose="020F0704030504030204" charset="0"/>
              <a:cs typeface="Arial Rounded MT Bold" panose="020F0704030504030204" charset="0"/>
              <a:sym typeface="Arial Rounded MT Bold" panose="020F0704030504030204" charset="0"/>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320954" y="1411441"/>
            <a:ext cx="11798553" cy="708157"/>
          </a:xfrm>
          <a:prstGeom prst="rect">
            <a:avLst/>
          </a:prstGeom>
          <a:noFill/>
          <a:ln w="9525">
            <a:noFill/>
            <a:prstDash val="solid"/>
          </a:ln>
        </p:spPr>
        <p:txBody>
          <a:bodyPr lIns="181341" tIns="90670" rIns="181341" bIns="90670" rtlCol="0" anchor="t">
            <a:noAutofit/>
          </a:bodyPr>
          <a:lstStyle/>
          <a:p>
            <a:pPr indent="0" algn="l">
              <a:lnSpc>
                <a:spcPct val="125000"/>
              </a:lnSpc>
              <a:defRPr/>
            </a:pPr>
            <a:r>
              <a:rPr lang="en-US" sz="3000" b="1" i="0" u="none" strike="noStrike" spc="100">
                <a:solidFill>
                  <a:srgbClr val="000000"/>
                </a:solidFill>
                <a:latin typeface="Times New Roman" panose="02020603050405020304" charset="0"/>
                <a:ea typeface="Microsoft YaHei Bold" panose="020B0703020204020201" charset="-122"/>
                <a:cs typeface="Times New Roman" panose="02020603050405020304" charset="0"/>
              </a:rPr>
              <a:t>Why choose </a:t>
            </a:r>
            <a:r>
              <a:rPr lang="en-US" sz="3000" b="1" i="0" u="none" strike="noStrike" spc="100">
                <a:solidFill>
                  <a:srgbClr val="6559ED"/>
                </a:solidFill>
                <a:latin typeface="Times New Roman" panose="02020603050405020304" charset="0"/>
                <a:cs typeface="Times New Roman" panose="02020603050405020304" charset="0"/>
              </a:rPr>
              <a:t>EchoTik？</a:t>
            </a:r>
            <a:endParaRPr lang="en-US" sz="2095">
              <a:latin typeface="Times New Roman" panose="02020603050405020304" charset="0"/>
              <a:cs typeface="Times New Roman" panose="02020603050405020304" charset="0"/>
            </a:endParaRPr>
          </a:p>
        </p:txBody>
      </p:sp>
      <p:sp>
        <p:nvSpPr>
          <p:cNvPr id="3" name="AutoShape 3"/>
          <p:cNvSpPr/>
          <p:nvPr/>
        </p:nvSpPr>
        <p:spPr>
          <a:xfrm>
            <a:off x="1320956" y="4920555"/>
            <a:ext cx="10693093" cy="2911470"/>
          </a:xfrm>
          <a:prstGeom prst="roundRect">
            <a:avLst>
              <a:gd name="adj" fmla="val 2491"/>
            </a:avLst>
          </a:prstGeom>
          <a:solidFill>
            <a:srgbClr val="FFFFFF">
              <a:alpha val="100000"/>
            </a:srgbClr>
          </a:solidFill>
          <a:ln w="9525">
            <a:noFill/>
            <a:prstDash val="solid"/>
          </a:ln>
          <a:effectLst>
            <a:outerShdw blurRad="123825" dist="19050" dir="4560000" algn="tr">
              <a:srgbClr val="2258A8">
                <a:alpha val="14000"/>
              </a:srgbClr>
            </a:outerShdw>
          </a:effectLst>
        </p:spPr>
        <p:txBody>
          <a:bodyPr lIns="181341" tIns="90670" rIns="181341" bIns="90670" rtlCol="0" anchor="ctr">
            <a:noAutofit/>
          </a:bodyPr>
          <a:lstStyle/>
          <a:p>
            <a:pPr algn="ctr">
              <a:defRPr/>
            </a:pPr>
            <a:endParaRPr sz="11425"/>
          </a:p>
        </p:txBody>
      </p:sp>
      <p:sp>
        <p:nvSpPr>
          <p:cNvPr id="4" name="AutoShape 4"/>
          <p:cNvSpPr/>
          <p:nvPr/>
        </p:nvSpPr>
        <p:spPr>
          <a:xfrm>
            <a:off x="5092065" y="5565775"/>
            <a:ext cx="7567930" cy="439420"/>
          </a:xfrm>
          <a:prstGeom prst="roundRect">
            <a:avLst>
              <a:gd name="adj" fmla="val 0"/>
            </a:avLst>
          </a:prstGeom>
          <a:gradFill>
            <a:gsLst>
              <a:gs pos="0">
                <a:srgbClr val="DDDDFE">
                  <a:alpha val="100000"/>
                </a:srgbClr>
              </a:gs>
              <a:gs pos="100000">
                <a:srgbClr val="FFFFFF">
                  <a:alpha val="100000"/>
                </a:srgbClr>
              </a:gs>
            </a:gsLst>
            <a:lin ang="2400000"/>
          </a:gradFill>
          <a:ln w="9525">
            <a:noFill/>
            <a:prstDash val="solid"/>
          </a:ln>
        </p:spPr>
        <p:txBody>
          <a:bodyPr lIns="181341" tIns="90670" rIns="181341" bIns="90670" rtlCol="0" anchor="ctr">
            <a:noAutofit/>
          </a:bodyPr>
          <a:lstStyle/>
          <a:p>
            <a:pPr indent="0" algn="l">
              <a:lnSpc>
                <a:spcPct val="100000"/>
              </a:lnSpc>
              <a:defRPr/>
            </a:pPr>
            <a:r>
              <a:rPr lang="en-US" sz="1600" b="1" i="0" u="none" strike="noStrike" spc="100">
                <a:solidFill>
                  <a:srgbClr val="0D0D0D"/>
                </a:solidFill>
                <a:latin typeface="Times New Roman" panose="02020603050405020304" charset="0"/>
                <a:ea typeface="Microsoft YaHei Bold" panose="020B0703020204020201" charset="-122"/>
                <a:cs typeface="Times New Roman" panose="02020603050405020304" charset="0"/>
              </a:rPr>
              <a:t>The most professional and comprehensive data and indicators</a:t>
            </a:r>
            <a:endParaRPr lang="en-US" sz="1600" b="1" i="0" u="none" strike="noStrike" spc="100">
              <a:solidFill>
                <a:srgbClr val="0D0D0D"/>
              </a:solidFill>
              <a:latin typeface="Times New Roman" panose="02020603050405020304" charset="0"/>
              <a:ea typeface="Microsoft YaHei Bold" panose="020B0703020204020201" charset="-122"/>
              <a:cs typeface="Times New Roman" panose="02020603050405020304" charset="0"/>
            </a:endParaRPr>
          </a:p>
        </p:txBody>
      </p:sp>
      <p:pic>
        <p:nvPicPr>
          <p:cNvPr id="5" name="Picture 5"/>
          <p:cNvPicPr>
            <a:picLocks noChangeAspect="1"/>
          </p:cNvPicPr>
          <p:nvPr/>
        </p:nvPicPr>
        <p:blipFill>
          <a:blip r:embed="rId1"/>
          <a:stretch>
            <a:fillRect/>
          </a:stretch>
        </p:blipFill>
        <p:spPr>
          <a:xfrm>
            <a:off x="1508543" y="5190766"/>
            <a:ext cx="2885321" cy="2371046"/>
          </a:xfrm>
          <a:prstGeom prst="rect">
            <a:avLst/>
          </a:prstGeom>
          <a:ln w="19050">
            <a:noFill/>
            <a:prstDash val="solid"/>
          </a:ln>
        </p:spPr>
      </p:pic>
      <p:sp>
        <p:nvSpPr>
          <p:cNvPr id="6" name="AutoShape 6"/>
          <p:cNvSpPr/>
          <p:nvPr/>
        </p:nvSpPr>
        <p:spPr>
          <a:xfrm>
            <a:off x="4934859" y="6158859"/>
            <a:ext cx="6423337" cy="1027869"/>
          </a:xfrm>
          <a:prstGeom prst="rect">
            <a:avLst/>
          </a:prstGeom>
          <a:noFill/>
          <a:ln w="9525">
            <a:noFill/>
            <a:prstDash val="solid"/>
          </a:ln>
        </p:spPr>
        <p:txBody>
          <a:bodyPr lIns="181341" tIns="90670" rIns="181341" bIns="90670" rtlCol="0" anchor="t">
            <a:noAutofit/>
          </a:bodyPr>
          <a:lstStyle/>
          <a:p>
            <a:pPr lvl="0" algn="l">
              <a:lnSpc>
                <a:spcPct val="100000"/>
              </a:lnSpc>
              <a:spcBef>
                <a:spcPts val="0"/>
              </a:spcBef>
              <a:buClr>
                <a:srgbClr val="595959"/>
              </a:buClr>
              <a:buFont typeface="Arial" panose="020B0604020202020204" pitchFamily="34" charset="0"/>
              <a:defRPr/>
            </a:pPr>
            <a:r>
              <a:rPr lang="en-US" sz="1430" b="0" i="0" u="none" strike="noStrike" spc="100">
                <a:solidFill>
                  <a:srgbClr val="595959"/>
                </a:solidFill>
                <a:latin typeface="Times New Roman" panose="02020603050405020304" charset="0"/>
                <a:ea typeface="Microsoft YaHei Regular" panose="020B0703020204020201" charset="-122"/>
                <a:cs typeface="Times New Roman" panose="02020603050405020304" charset="0"/>
              </a:rPr>
              <a:t>•13 popular rankings and 2 panoramic views help you fully understand the TikTok market;</a:t>
            </a:r>
            <a:endParaRPr lang="en-US" sz="1430" b="0" i="0" u="none" strike="noStrike" spc="100">
              <a:solidFill>
                <a:srgbClr val="595959"/>
              </a:solidFill>
              <a:latin typeface="Times New Roman" panose="02020603050405020304" charset="0"/>
              <a:ea typeface="Microsoft YaHei Regular" panose="020B0703020204020201" charset="-122"/>
              <a:cs typeface="Times New Roman" panose="02020603050405020304" charset="0"/>
            </a:endParaRPr>
          </a:p>
          <a:p>
            <a:pPr lvl="0" algn="l">
              <a:lnSpc>
                <a:spcPct val="100000"/>
              </a:lnSpc>
              <a:spcBef>
                <a:spcPts val="0"/>
              </a:spcBef>
              <a:buClr>
                <a:srgbClr val="595959"/>
              </a:buClr>
              <a:buFont typeface="Arial" panose="020B0604020202020204" pitchFamily="34" charset="0"/>
              <a:defRPr/>
            </a:pPr>
            <a:r>
              <a:rPr lang="en-US" sz="1430" b="0" i="0" u="none" strike="noStrike" spc="100">
                <a:solidFill>
                  <a:srgbClr val="595959"/>
                </a:solidFill>
                <a:latin typeface="Times New Roman" panose="02020603050405020304" charset="0"/>
                <a:ea typeface="Microsoft YaHei Regular" panose="020B0703020204020201" charset="-122"/>
                <a:cs typeface="Times New Roman" panose="02020603050405020304" charset="0"/>
              </a:rPr>
              <a:t>•14 dimensions and more than 60 indicators to help you select products;</a:t>
            </a:r>
            <a:endParaRPr lang="en-US" sz="1430" b="0" i="0" u="none" strike="noStrike" spc="100">
              <a:solidFill>
                <a:srgbClr val="595959"/>
              </a:solidFill>
              <a:latin typeface="Times New Roman" panose="02020603050405020304" charset="0"/>
              <a:ea typeface="Microsoft YaHei Regular" panose="020B0703020204020201" charset="-122"/>
              <a:cs typeface="Times New Roman" panose="02020603050405020304" charset="0"/>
            </a:endParaRPr>
          </a:p>
          <a:p>
            <a:pPr lvl="0" algn="l">
              <a:lnSpc>
                <a:spcPct val="100000"/>
              </a:lnSpc>
              <a:spcBef>
                <a:spcPts val="0"/>
              </a:spcBef>
              <a:buClr>
                <a:srgbClr val="595959"/>
              </a:buClr>
              <a:buFont typeface="Arial" panose="020B0604020202020204" pitchFamily="34" charset="0"/>
              <a:defRPr/>
            </a:pPr>
            <a:r>
              <a:rPr lang="en-US" sz="1430" b="0" i="0" u="none" strike="noStrike" spc="100">
                <a:solidFill>
                  <a:srgbClr val="595959"/>
                </a:solidFill>
                <a:latin typeface="Times New Roman" panose="02020603050405020304" charset="0"/>
                <a:ea typeface="Microsoft YaHei Regular" panose="020B0703020204020201" charset="-122"/>
                <a:cs typeface="Times New Roman" panose="02020603050405020304" charset="0"/>
              </a:rPr>
              <a:t>•17 dimensions and more than 100 indicators to help you filter and analyze influencers.</a:t>
            </a:r>
            <a:endParaRPr lang="en-US" sz="1430" b="0" i="0" u="none" strike="noStrike" spc="100">
              <a:solidFill>
                <a:srgbClr val="595959"/>
              </a:solidFill>
              <a:latin typeface="Times New Roman" panose="02020603050405020304" charset="0"/>
              <a:ea typeface="Microsoft YaHei Regular" panose="020B0703020204020201" charset="-122"/>
              <a:cs typeface="Times New Roman" panose="02020603050405020304" charset="0"/>
            </a:endParaRPr>
          </a:p>
        </p:txBody>
      </p:sp>
      <p:sp>
        <p:nvSpPr>
          <p:cNvPr id="7" name="AutoShape 7"/>
          <p:cNvSpPr/>
          <p:nvPr/>
        </p:nvSpPr>
        <p:spPr>
          <a:xfrm>
            <a:off x="1320956" y="8161783"/>
            <a:ext cx="10693093" cy="2911470"/>
          </a:xfrm>
          <a:prstGeom prst="roundRect">
            <a:avLst>
              <a:gd name="adj" fmla="val 2491"/>
            </a:avLst>
          </a:prstGeom>
          <a:solidFill>
            <a:srgbClr val="FFFFFF">
              <a:alpha val="100000"/>
            </a:srgbClr>
          </a:solidFill>
          <a:ln w="9525">
            <a:noFill/>
            <a:prstDash val="solid"/>
          </a:ln>
          <a:effectLst>
            <a:outerShdw blurRad="123825" dist="19050" dir="4560000" algn="tr">
              <a:srgbClr val="2258A8">
                <a:alpha val="14000"/>
              </a:srgbClr>
            </a:outerShdw>
          </a:effectLst>
        </p:spPr>
        <p:txBody>
          <a:bodyPr lIns="181341" tIns="90670" rIns="181341" bIns="90670" rtlCol="0" anchor="ctr">
            <a:noAutofit/>
          </a:bodyPr>
          <a:lstStyle/>
          <a:p>
            <a:pPr algn="ctr">
              <a:defRPr/>
            </a:pPr>
            <a:endParaRPr sz="11425"/>
          </a:p>
        </p:txBody>
      </p:sp>
      <p:sp>
        <p:nvSpPr>
          <p:cNvPr id="8" name="AutoShape 8"/>
          <p:cNvSpPr/>
          <p:nvPr/>
        </p:nvSpPr>
        <p:spPr>
          <a:xfrm>
            <a:off x="4934585" y="9399905"/>
            <a:ext cx="6816725" cy="1320800"/>
          </a:xfrm>
          <a:prstGeom prst="rect">
            <a:avLst/>
          </a:prstGeom>
          <a:noFill/>
          <a:ln w="9525">
            <a:noFill/>
            <a:prstDash val="solid"/>
          </a:ln>
        </p:spPr>
        <p:txBody>
          <a:bodyPr lIns="181341" tIns="90670" rIns="181341" bIns="90670" rtlCol="0" anchor="t">
            <a:noAutofit/>
          </a:bodyPr>
          <a:lstStyle/>
          <a:p>
            <a:pPr lvl="0" algn="l">
              <a:lnSpc>
                <a:spcPct val="100000"/>
              </a:lnSpc>
              <a:spcBef>
                <a:spcPts val="0"/>
              </a:spcBef>
              <a:buClr>
                <a:srgbClr val="595959"/>
              </a:buClr>
              <a:buFont typeface="Arial" panose="020B0604020202020204" pitchFamily="34" charset="0"/>
              <a:defRPr/>
            </a:pPr>
            <a:r>
              <a:rPr lang="en-US" sz="1430" b="0" i="0" u="none" strike="noStrike" spc="100">
                <a:solidFill>
                  <a:srgbClr val="595959"/>
                </a:solidFill>
                <a:latin typeface="Times New Roman" panose="02020603050405020304" charset="0"/>
                <a:ea typeface="Microsoft YaHei Regular" panose="020B0703020204020201" charset="-122"/>
                <a:cs typeface="Times New Roman" panose="02020603050405020304" charset="0"/>
              </a:rPr>
              <a:t>•With just one click on the TikTok official website, analyze influencers, select products, discover live commerce videos and sort and collect them;</a:t>
            </a:r>
            <a:endParaRPr lang="en-US" sz="1430" b="0" i="0" u="none" strike="noStrike" spc="100">
              <a:solidFill>
                <a:srgbClr val="595959"/>
              </a:solidFill>
              <a:latin typeface="Times New Roman" panose="02020603050405020304" charset="0"/>
              <a:ea typeface="Microsoft YaHei Regular" panose="020B0703020204020201" charset="-122"/>
              <a:cs typeface="Times New Roman" panose="02020603050405020304" charset="0"/>
            </a:endParaRPr>
          </a:p>
          <a:p>
            <a:pPr lvl="0" algn="l">
              <a:lnSpc>
                <a:spcPct val="100000"/>
              </a:lnSpc>
              <a:spcBef>
                <a:spcPts val="0"/>
              </a:spcBef>
              <a:buClr>
                <a:srgbClr val="595959"/>
              </a:buClr>
              <a:buFont typeface="Arial" panose="020B0604020202020204" pitchFamily="34" charset="0"/>
              <a:defRPr/>
            </a:pPr>
            <a:r>
              <a:rPr lang="en-US" sz="1430" b="0" i="0" u="none" strike="noStrike" spc="100">
                <a:solidFill>
                  <a:srgbClr val="595959"/>
                </a:solidFill>
                <a:latin typeface="Times New Roman" panose="02020603050405020304" charset="0"/>
                <a:ea typeface="Microsoft YaHei Regular" panose="020B0703020204020201" charset="-122"/>
                <a:cs typeface="Times New Roman" panose="02020603050405020304" charset="0"/>
              </a:rPr>
              <a:t>•Industry's first AI toolbox, based on ChatGPT, uses the most advanced artificial intelligence technology to help you improve the efficiency of TikTok business.</a:t>
            </a:r>
            <a:endParaRPr lang="en-US" sz="1430" b="0" i="0" u="none" strike="noStrike" spc="100">
              <a:solidFill>
                <a:srgbClr val="595959"/>
              </a:solidFill>
              <a:latin typeface="Times New Roman" panose="02020603050405020304" charset="0"/>
              <a:ea typeface="Microsoft YaHei Regular" panose="020B0703020204020201" charset="-122"/>
              <a:cs typeface="Times New Roman" panose="02020603050405020304" charset="0"/>
            </a:endParaRPr>
          </a:p>
        </p:txBody>
      </p:sp>
      <p:sp>
        <p:nvSpPr>
          <p:cNvPr id="9" name="AutoShape 9"/>
          <p:cNvSpPr/>
          <p:nvPr/>
        </p:nvSpPr>
        <p:spPr>
          <a:xfrm>
            <a:off x="1320956" y="11403010"/>
            <a:ext cx="10693093" cy="2911470"/>
          </a:xfrm>
          <a:prstGeom prst="roundRect">
            <a:avLst>
              <a:gd name="adj" fmla="val 2491"/>
            </a:avLst>
          </a:prstGeom>
          <a:solidFill>
            <a:srgbClr val="FFFFFF">
              <a:alpha val="100000"/>
            </a:srgbClr>
          </a:solidFill>
          <a:ln w="9525">
            <a:noFill/>
            <a:prstDash val="solid"/>
          </a:ln>
          <a:effectLst>
            <a:outerShdw blurRad="123825" dist="19050" dir="4560000" algn="tr">
              <a:srgbClr val="2258A8">
                <a:alpha val="14000"/>
              </a:srgbClr>
            </a:outerShdw>
          </a:effectLst>
        </p:spPr>
        <p:txBody>
          <a:bodyPr lIns="181341" tIns="90670" rIns="181341" bIns="90670" rtlCol="0" anchor="ctr">
            <a:noAutofit/>
          </a:bodyPr>
          <a:lstStyle/>
          <a:p>
            <a:pPr algn="ctr">
              <a:defRPr/>
            </a:pPr>
            <a:endParaRPr sz="11425"/>
          </a:p>
        </p:txBody>
      </p:sp>
      <p:sp>
        <p:nvSpPr>
          <p:cNvPr id="10" name="AutoShape 10"/>
          <p:cNvSpPr/>
          <p:nvPr/>
        </p:nvSpPr>
        <p:spPr>
          <a:xfrm>
            <a:off x="4934585" y="12641580"/>
            <a:ext cx="7086600" cy="1028065"/>
          </a:xfrm>
          <a:prstGeom prst="rect">
            <a:avLst/>
          </a:prstGeom>
          <a:noFill/>
          <a:ln w="9525">
            <a:noFill/>
            <a:prstDash val="solid"/>
          </a:ln>
        </p:spPr>
        <p:txBody>
          <a:bodyPr lIns="181341" tIns="90670" rIns="181341" bIns="90670" rtlCol="0" anchor="t">
            <a:noAutofit/>
          </a:bodyPr>
          <a:lstStyle/>
          <a:p>
            <a:pPr lvl="0" algn="l">
              <a:lnSpc>
                <a:spcPct val="100000"/>
              </a:lnSpc>
              <a:spcBef>
                <a:spcPts val="0"/>
              </a:spcBef>
              <a:buClr>
                <a:srgbClr val="595959"/>
              </a:buClr>
              <a:buFont typeface="Arial" panose="020B0604020202020204" pitchFamily="34" charset="0"/>
              <a:defRPr/>
            </a:pPr>
            <a:r>
              <a:rPr lang="en-US" sz="1430" b="0" i="0" u="none" strike="noStrike" spc="100">
                <a:solidFill>
                  <a:srgbClr val="595959"/>
                </a:solidFill>
                <a:latin typeface="Times New Roman" panose="02020603050405020304" charset="0"/>
                <a:ea typeface="Microsoft YaHei Regular" panose="020B0703020204020201" charset="-122"/>
                <a:cs typeface="Times New Roman" panose="02020603050405020304" charset="0"/>
              </a:rPr>
              <a:t>•Real-time live-streaming room traffic monitoring;</a:t>
            </a:r>
            <a:endParaRPr lang="en-US" sz="1430" b="0" i="0" u="none" strike="noStrike" spc="100">
              <a:solidFill>
                <a:srgbClr val="595959"/>
              </a:solidFill>
              <a:latin typeface="Times New Roman" panose="02020603050405020304" charset="0"/>
              <a:ea typeface="Microsoft YaHei Regular" panose="020B0703020204020201" charset="-122"/>
              <a:cs typeface="Times New Roman" panose="02020603050405020304" charset="0"/>
            </a:endParaRPr>
          </a:p>
          <a:p>
            <a:pPr lvl="0" algn="l">
              <a:lnSpc>
                <a:spcPct val="100000"/>
              </a:lnSpc>
              <a:spcBef>
                <a:spcPts val="0"/>
              </a:spcBef>
              <a:buClr>
                <a:srgbClr val="595959"/>
              </a:buClr>
              <a:buFont typeface="Arial" panose="020B0604020202020204" pitchFamily="34" charset="0"/>
              <a:defRPr/>
            </a:pPr>
            <a:r>
              <a:rPr lang="en-US" sz="1430" b="0" i="0" u="none" strike="noStrike" spc="100">
                <a:solidFill>
                  <a:srgbClr val="595959"/>
                </a:solidFill>
                <a:latin typeface="Times New Roman" panose="02020603050405020304" charset="0"/>
                <a:ea typeface="Microsoft YaHei Regular" panose="020B0703020204020201" charset="-122"/>
                <a:cs typeface="Times New Roman" panose="02020603050405020304" charset="0"/>
              </a:rPr>
              <a:t>•Obtain minute-level traffic, interaction, and sales data, learn from excellent live-streaming rooms, and optimize live-streaming strategies.</a:t>
            </a:r>
            <a:endParaRPr lang="en-US" sz="1430" b="0" i="0" u="none" strike="noStrike" spc="100">
              <a:solidFill>
                <a:srgbClr val="595959"/>
              </a:solidFill>
              <a:latin typeface="Times New Roman" panose="02020603050405020304" charset="0"/>
              <a:ea typeface="Microsoft YaHei Regular" panose="020B0703020204020201" charset="-122"/>
              <a:cs typeface="Times New Roman" panose="02020603050405020304" charset="0"/>
            </a:endParaRPr>
          </a:p>
        </p:txBody>
      </p:sp>
      <p:sp>
        <p:nvSpPr>
          <p:cNvPr id="11" name="AutoShape 11"/>
          <p:cNvSpPr/>
          <p:nvPr/>
        </p:nvSpPr>
        <p:spPr>
          <a:xfrm>
            <a:off x="1313504" y="14536589"/>
            <a:ext cx="10693093" cy="2911470"/>
          </a:xfrm>
          <a:prstGeom prst="roundRect">
            <a:avLst>
              <a:gd name="adj" fmla="val 2491"/>
            </a:avLst>
          </a:prstGeom>
          <a:solidFill>
            <a:srgbClr val="FFFFFF">
              <a:alpha val="100000"/>
            </a:srgbClr>
          </a:solidFill>
          <a:ln w="9525">
            <a:noFill/>
            <a:prstDash val="solid"/>
          </a:ln>
          <a:effectLst>
            <a:outerShdw blurRad="123825" dist="19050" dir="4560000" algn="tr">
              <a:srgbClr val="2258A8">
                <a:alpha val="14000"/>
              </a:srgbClr>
            </a:outerShdw>
          </a:effectLst>
        </p:spPr>
        <p:txBody>
          <a:bodyPr lIns="181341" tIns="90670" rIns="181341" bIns="90670" rtlCol="0" anchor="ctr">
            <a:noAutofit/>
          </a:bodyPr>
          <a:lstStyle/>
          <a:p>
            <a:pPr algn="ctr">
              <a:defRPr/>
            </a:pPr>
            <a:endParaRPr sz="11425"/>
          </a:p>
        </p:txBody>
      </p:sp>
      <p:sp>
        <p:nvSpPr>
          <p:cNvPr id="12" name="AutoShape 12"/>
          <p:cNvSpPr/>
          <p:nvPr/>
        </p:nvSpPr>
        <p:spPr>
          <a:xfrm>
            <a:off x="4927407" y="15774892"/>
            <a:ext cx="6423337" cy="1027869"/>
          </a:xfrm>
          <a:prstGeom prst="rect">
            <a:avLst/>
          </a:prstGeom>
          <a:noFill/>
          <a:ln w="9525">
            <a:noFill/>
            <a:prstDash val="solid"/>
          </a:ln>
        </p:spPr>
        <p:txBody>
          <a:bodyPr lIns="181341" tIns="90670" rIns="181341" bIns="90670" rtlCol="0" anchor="t">
            <a:noAutofit/>
          </a:bodyPr>
          <a:lstStyle/>
          <a:p>
            <a:pPr lvl="0" algn="l">
              <a:lnSpc>
                <a:spcPct val="100000"/>
              </a:lnSpc>
              <a:spcBef>
                <a:spcPts val="0"/>
              </a:spcBef>
              <a:buClr>
                <a:srgbClr val="595959"/>
              </a:buClr>
              <a:buFont typeface="Arial" panose="020B0604020202020204" pitchFamily="34" charset="0"/>
              <a:defRPr/>
            </a:pPr>
            <a:r>
              <a:rPr lang="en-US" sz="1430" b="0" i="0" u="none" strike="noStrike" spc="100">
                <a:solidFill>
                  <a:srgbClr val="595959"/>
                </a:solidFill>
                <a:latin typeface="Times New Roman" panose="02020603050405020304" charset="0"/>
                <a:ea typeface="Microsoft YaHei Regular" panose="020B0703020204020201" charset="-122"/>
                <a:cs typeface="Times New Roman" panose="02020603050405020304" charset="0"/>
              </a:rPr>
              <a:t>•The core team communicates directly with you;</a:t>
            </a:r>
            <a:endParaRPr lang="en-US" sz="1430" b="0" i="0" u="none" strike="noStrike" spc="100">
              <a:solidFill>
                <a:srgbClr val="595959"/>
              </a:solidFill>
              <a:latin typeface="Times New Roman" panose="02020603050405020304" charset="0"/>
              <a:ea typeface="Microsoft YaHei Regular" panose="020B0703020204020201" charset="-122"/>
              <a:cs typeface="Times New Roman" panose="02020603050405020304" charset="0"/>
            </a:endParaRPr>
          </a:p>
          <a:p>
            <a:pPr lvl="0" algn="l">
              <a:lnSpc>
                <a:spcPct val="100000"/>
              </a:lnSpc>
              <a:spcBef>
                <a:spcPts val="0"/>
              </a:spcBef>
              <a:buClr>
                <a:srgbClr val="595959"/>
              </a:buClr>
              <a:buFont typeface="Arial" panose="020B0604020202020204" pitchFamily="34" charset="0"/>
              <a:defRPr/>
            </a:pPr>
            <a:r>
              <a:rPr lang="en-US" sz="1430" b="0" i="0" u="none" strike="noStrike" spc="100">
                <a:solidFill>
                  <a:srgbClr val="595959"/>
                </a:solidFill>
                <a:latin typeface="Times New Roman" panose="02020603050405020304" charset="0"/>
                <a:ea typeface="Microsoft YaHei Regular" panose="020B0703020204020201" charset="-122"/>
                <a:cs typeface="Times New Roman" panose="02020603050405020304" charset="0"/>
              </a:rPr>
              <a:t>•Responds quickly to your needs, upgrading on average every two weeks;</a:t>
            </a:r>
            <a:endParaRPr lang="en-US" sz="1430" b="0" i="0" u="none" strike="noStrike" spc="100">
              <a:solidFill>
                <a:srgbClr val="595959"/>
              </a:solidFill>
              <a:latin typeface="Times New Roman" panose="02020603050405020304" charset="0"/>
              <a:ea typeface="Microsoft YaHei Regular" panose="020B0703020204020201" charset="-122"/>
              <a:cs typeface="Times New Roman" panose="02020603050405020304" charset="0"/>
            </a:endParaRPr>
          </a:p>
          <a:p>
            <a:pPr lvl="0" algn="l">
              <a:lnSpc>
                <a:spcPct val="100000"/>
              </a:lnSpc>
              <a:spcBef>
                <a:spcPts val="0"/>
              </a:spcBef>
              <a:buClr>
                <a:srgbClr val="595959"/>
              </a:buClr>
              <a:buFont typeface="Arial" panose="020B0604020202020204" pitchFamily="34" charset="0"/>
              <a:defRPr/>
            </a:pPr>
            <a:r>
              <a:rPr lang="en-US" sz="1430" b="0" i="0" u="none" strike="noStrike" spc="100">
                <a:solidFill>
                  <a:srgbClr val="595959"/>
                </a:solidFill>
                <a:latin typeface="Times New Roman" panose="02020603050405020304" charset="0"/>
                <a:ea typeface="Microsoft YaHei Regular" panose="020B0703020204020201" charset="-122"/>
                <a:cs typeface="Times New Roman" panose="02020603050405020304" charset="0"/>
              </a:rPr>
              <a:t>•Simple and affordable pricing, unlimited use of data analysis functions.</a:t>
            </a:r>
            <a:endParaRPr lang="en-US" sz="1430" b="0" i="0" u="none" strike="noStrike" spc="100">
              <a:solidFill>
                <a:srgbClr val="595959"/>
              </a:solidFill>
              <a:latin typeface="Times New Roman" panose="02020603050405020304" charset="0"/>
              <a:ea typeface="Microsoft YaHei Regular" panose="020B0703020204020201" charset="-122"/>
              <a:cs typeface="Times New Roman" panose="02020603050405020304" charset="0"/>
            </a:endParaRPr>
          </a:p>
        </p:txBody>
      </p:sp>
      <p:pic>
        <p:nvPicPr>
          <p:cNvPr id="13" name="Picture 13"/>
          <p:cNvPicPr>
            <a:picLocks noChangeAspect="1"/>
          </p:cNvPicPr>
          <p:nvPr/>
        </p:nvPicPr>
        <p:blipFill>
          <a:blip r:embed="rId2"/>
          <a:stretch>
            <a:fillRect/>
          </a:stretch>
        </p:blipFill>
        <p:spPr>
          <a:xfrm>
            <a:off x="1520079" y="8436732"/>
            <a:ext cx="2873785" cy="2361567"/>
          </a:xfrm>
          <a:prstGeom prst="rect">
            <a:avLst/>
          </a:prstGeom>
          <a:ln w="19050">
            <a:noFill/>
            <a:prstDash val="solid"/>
          </a:ln>
        </p:spPr>
      </p:pic>
      <p:pic>
        <p:nvPicPr>
          <p:cNvPr id="14" name="Picture 14"/>
          <p:cNvPicPr>
            <a:picLocks noChangeAspect="1"/>
          </p:cNvPicPr>
          <p:nvPr/>
        </p:nvPicPr>
        <p:blipFill>
          <a:blip r:embed="rId3"/>
          <a:stretch>
            <a:fillRect/>
          </a:stretch>
        </p:blipFill>
        <p:spPr>
          <a:xfrm>
            <a:off x="1508543" y="11673676"/>
            <a:ext cx="2885321" cy="2371046"/>
          </a:xfrm>
          <a:prstGeom prst="rect">
            <a:avLst/>
          </a:prstGeom>
          <a:ln w="19050">
            <a:noFill/>
            <a:prstDash val="solid"/>
          </a:ln>
        </p:spPr>
      </p:pic>
      <p:pic>
        <p:nvPicPr>
          <p:cNvPr id="15" name="Picture 15"/>
          <p:cNvPicPr>
            <a:picLocks noChangeAspect="1"/>
          </p:cNvPicPr>
          <p:nvPr/>
        </p:nvPicPr>
        <p:blipFill>
          <a:blip r:embed="rId4"/>
          <a:stretch>
            <a:fillRect/>
          </a:stretch>
        </p:blipFill>
        <p:spPr>
          <a:xfrm>
            <a:off x="1508543" y="14813317"/>
            <a:ext cx="2885321" cy="2371046"/>
          </a:xfrm>
          <a:prstGeom prst="rect">
            <a:avLst/>
          </a:prstGeom>
          <a:ln w="19050">
            <a:noFill/>
            <a:prstDash val="solid"/>
          </a:ln>
        </p:spPr>
      </p:pic>
      <p:sp>
        <p:nvSpPr>
          <p:cNvPr id="16" name="AutoShape 16"/>
          <p:cNvSpPr/>
          <p:nvPr/>
        </p:nvSpPr>
        <p:spPr>
          <a:xfrm>
            <a:off x="1320800" y="2026920"/>
            <a:ext cx="11152505" cy="1320800"/>
          </a:xfrm>
          <a:prstGeom prst="rect">
            <a:avLst/>
          </a:prstGeom>
          <a:noFill/>
          <a:ln w="9525">
            <a:noFill/>
            <a:prstDash val="solid"/>
          </a:ln>
        </p:spPr>
        <p:txBody>
          <a:bodyPr lIns="181341" tIns="90670" rIns="181341" bIns="90670" rtlCol="0" anchor="t">
            <a:noAutofit/>
          </a:bodyPr>
          <a:lstStyle/>
          <a:p>
            <a:pPr indent="0" algn="l">
              <a:lnSpc>
                <a:spcPct val="125000"/>
              </a:lnSpc>
              <a:defRPr/>
            </a:pPr>
            <a:r>
              <a:rPr lang="en-US" sz="1600" b="0" i="0" u="none" strike="noStrike" spc="100">
                <a:solidFill>
                  <a:srgbClr val="595959"/>
                </a:solidFill>
                <a:latin typeface="Times New Roman" panose="02020603050405020304" charset="0"/>
                <a:ea typeface="Microsoft YaHei Regular" panose="020B0703020204020201" charset="-122"/>
                <a:cs typeface="Times New Roman" panose="02020603050405020304" charset="0"/>
              </a:rPr>
              <a:t>As a professional TikTok e-commerce data SaaS service provider, EchoTik adheres to the core concepts of professionalism, focus, and innovation. The team has in-depth research on the TikTok e-commerce ecosystem and has created a one-stop data analysis solution. With profound professional qualities and keen market insight, it provides enterprises with accurate and real-time TikTok e-commerce data support. It highly focuses on the TikTok e-commerce track, continuously innovates and optimizes product functions, helps merchants seize the short-video marketing opportunity, improves the operational efficiency of live-streaming rooms, gains an advantage in the fierce market competition, and achieves performance growth.</a:t>
            </a:r>
            <a:endParaRPr lang="en-US" sz="1600" b="0" i="0" u="none" strike="noStrike" spc="100">
              <a:solidFill>
                <a:srgbClr val="595959"/>
              </a:solidFill>
              <a:latin typeface="Times New Roman" panose="02020603050405020304" charset="0"/>
              <a:ea typeface="Microsoft YaHei Regular" panose="020B0703020204020201" charset="-122"/>
              <a:cs typeface="Times New Roman" panose="02020603050405020304" charset="0"/>
            </a:endParaRPr>
          </a:p>
        </p:txBody>
      </p:sp>
      <p:sp>
        <p:nvSpPr>
          <p:cNvPr id="17" name="AutoShape 17"/>
          <p:cNvSpPr/>
          <p:nvPr/>
        </p:nvSpPr>
        <p:spPr>
          <a:xfrm>
            <a:off x="5092265" y="8795739"/>
            <a:ext cx="4416030" cy="439469"/>
          </a:xfrm>
          <a:prstGeom prst="roundRect">
            <a:avLst>
              <a:gd name="adj" fmla="val 0"/>
            </a:avLst>
          </a:prstGeom>
          <a:gradFill>
            <a:gsLst>
              <a:gs pos="0">
                <a:srgbClr val="DDDDFE">
                  <a:alpha val="100000"/>
                </a:srgbClr>
              </a:gs>
              <a:gs pos="100000">
                <a:srgbClr val="FFFFFF">
                  <a:alpha val="100000"/>
                </a:srgbClr>
              </a:gs>
            </a:gsLst>
            <a:lin ang="2400000"/>
          </a:gradFill>
          <a:ln w="9525">
            <a:noFill/>
            <a:prstDash val="solid"/>
          </a:ln>
        </p:spPr>
        <p:txBody>
          <a:bodyPr lIns="181341" tIns="90670" rIns="181341" bIns="90670" rtlCol="0" anchor="ctr">
            <a:noAutofit/>
          </a:bodyPr>
          <a:lstStyle/>
          <a:p>
            <a:pPr indent="0" algn="l">
              <a:lnSpc>
                <a:spcPct val="100000"/>
              </a:lnSpc>
              <a:defRPr/>
            </a:pPr>
            <a:r>
              <a:rPr lang="en-US" sz="1855" b="1" i="0" u="none" strike="noStrike" spc="100">
                <a:solidFill>
                  <a:srgbClr val="0D0D0D"/>
                </a:solidFill>
                <a:latin typeface="Times New Roman" panose="02020603050405020304" charset="0"/>
                <a:ea typeface="Microsoft YaHei Bold" panose="020B0703020204020201" charset="-122"/>
                <a:cs typeface="Times New Roman" panose="02020603050405020304" charset="0"/>
              </a:rPr>
              <a:t>Exclusive browser plugin</a:t>
            </a:r>
            <a:endParaRPr lang="en-US" sz="1855" b="1" i="0" u="none" strike="noStrike" spc="100">
              <a:solidFill>
                <a:srgbClr val="0D0D0D"/>
              </a:solidFill>
              <a:latin typeface="Times New Roman" panose="02020603050405020304" charset="0"/>
              <a:ea typeface="Microsoft YaHei Bold" panose="020B0703020204020201" charset="-122"/>
              <a:cs typeface="Times New Roman" panose="02020603050405020304" charset="0"/>
            </a:endParaRPr>
          </a:p>
        </p:txBody>
      </p:sp>
      <p:sp>
        <p:nvSpPr>
          <p:cNvPr id="18" name="AutoShape 18"/>
          <p:cNvSpPr/>
          <p:nvPr/>
        </p:nvSpPr>
        <p:spPr>
          <a:xfrm>
            <a:off x="5092065" y="12037060"/>
            <a:ext cx="6367780" cy="439420"/>
          </a:xfrm>
          <a:prstGeom prst="roundRect">
            <a:avLst>
              <a:gd name="adj" fmla="val 0"/>
            </a:avLst>
          </a:prstGeom>
          <a:gradFill>
            <a:gsLst>
              <a:gs pos="0">
                <a:srgbClr val="DDDDFE">
                  <a:alpha val="100000"/>
                </a:srgbClr>
              </a:gs>
              <a:gs pos="100000">
                <a:srgbClr val="FFFFFF">
                  <a:alpha val="100000"/>
                </a:srgbClr>
              </a:gs>
            </a:gsLst>
            <a:lin ang="2400000"/>
          </a:gradFill>
          <a:ln w="9525">
            <a:noFill/>
            <a:prstDash val="solid"/>
          </a:ln>
        </p:spPr>
        <p:txBody>
          <a:bodyPr lIns="181341" tIns="90670" rIns="181341" bIns="90670" rtlCol="0" anchor="ctr">
            <a:noAutofit/>
          </a:bodyPr>
          <a:lstStyle/>
          <a:p>
            <a:pPr indent="0" algn="l">
              <a:lnSpc>
                <a:spcPct val="100000"/>
              </a:lnSpc>
              <a:defRPr/>
            </a:pPr>
            <a:r>
              <a:rPr lang="en-US" sz="1855" b="1" i="0" u="none" strike="noStrike" spc="100">
                <a:solidFill>
                  <a:srgbClr val="0D0D0D"/>
                </a:solidFill>
                <a:latin typeface="Times New Roman" panose="02020603050405020304" charset="0"/>
                <a:ea typeface="Microsoft YaHei Bold" panose="020B0703020204020201" charset="-122"/>
                <a:cs typeface="Times New Roman" panose="02020603050405020304" charset="0"/>
              </a:rPr>
              <a:t>Real-time live-streaming room traffic monitoring </a:t>
            </a:r>
            <a:endParaRPr lang="en-US" sz="1855" b="1" i="0" u="none" strike="noStrike" spc="100">
              <a:solidFill>
                <a:srgbClr val="0D0D0D"/>
              </a:solidFill>
              <a:latin typeface="Times New Roman" panose="02020603050405020304" charset="0"/>
              <a:ea typeface="Microsoft YaHei Bold" panose="020B0703020204020201" charset="-122"/>
              <a:cs typeface="Times New Roman" panose="02020603050405020304" charset="0"/>
            </a:endParaRPr>
          </a:p>
        </p:txBody>
      </p:sp>
      <p:sp>
        <p:nvSpPr>
          <p:cNvPr id="19" name="AutoShape 19"/>
          <p:cNvSpPr/>
          <p:nvPr/>
        </p:nvSpPr>
        <p:spPr>
          <a:xfrm>
            <a:off x="5092065" y="15181580"/>
            <a:ext cx="6367780" cy="439420"/>
          </a:xfrm>
          <a:prstGeom prst="roundRect">
            <a:avLst>
              <a:gd name="adj" fmla="val 0"/>
            </a:avLst>
          </a:prstGeom>
          <a:gradFill>
            <a:gsLst>
              <a:gs pos="0">
                <a:srgbClr val="DDDDFE">
                  <a:alpha val="100000"/>
                </a:srgbClr>
              </a:gs>
              <a:gs pos="100000">
                <a:srgbClr val="FFFFFF">
                  <a:alpha val="100000"/>
                </a:srgbClr>
              </a:gs>
            </a:gsLst>
            <a:lin ang="2400000"/>
          </a:gradFill>
          <a:ln w="9525">
            <a:noFill/>
            <a:prstDash val="solid"/>
          </a:ln>
        </p:spPr>
        <p:txBody>
          <a:bodyPr lIns="181341" tIns="90670" rIns="181341" bIns="90670" rtlCol="0" anchor="ctr">
            <a:noAutofit/>
          </a:bodyPr>
          <a:lstStyle/>
          <a:p>
            <a:pPr indent="0" algn="l">
              <a:lnSpc>
                <a:spcPct val="100000"/>
              </a:lnSpc>
              <a:defRPr/>
            </a:pPr>
            <a:r>
              <a:rPr lang="en-US" sz="1855" b="1" i="0" u="none" strike="noStrike" spc="100">
                <a:solidFill>
                  <a:srgbClr val="0D0D0D"/>
                </a:solidFill>
                <a:latin typeface="Times New Roman" panose="02020603050405020304" charset="0"/>
                <a:ea typeface="Microsoft YaHei Bold" panose="020B0703020204020201" charset="-122"/>
                <a:cs typeface="Times New Roman" panose="02020603050405020304" charset="0"/>
              </a:rPr>
              <a:t>Average 5-minute response to inquiries</a:t>
            </a:r>
            <a:endParaRPr lang="en-US" sz="1855" b="1" i="0" u="none" strike="noStrike" spc="100">
              <a:solidFill>
                <a:srgbClr val="0D0D0D"/>
              </a:solidFill>
              <a:latin typeface="Times New Roman" panose="02020603050405020304" charset="0"/>
              <a:ea typeface="Microsoft YaHei Bold" panose="020B0703020204020201" charset="-122"/>
              <a:cs typeface="Times New Roman" panose="02020603050405020304" charset="0"/>
            </a:endParaRPr>
          </a:p>
        </p:txBody>
      </p:sp>
      <p:sp>
        <p:nvSpPr>
          <p:cNvPr id="20" name="AutoShape 20"/>
          <p:cNvSpPr/>
          <p:nvPr/>
        </p:nvSpPr>
        <p:spPr>
          <a:xfrm>
            <a:off x="1320697" y="4298454"/>
            <a:ext cx="10693095" cy="641015"/>
          </a:xfrm>
          <a:prstGeom prst="rect">
            <a:avLst/>
          </a:prstGeom>
          <a:noFill/>
          <a:ln w="9525">
            <a:noFill/>
            <a:prstDash val="solid"/>
          </a:ln>
        </p:spPr>
        <p:txBody>
          <a:bodyPr lIns="181341" tIns="90670" rIns="181341" bIns="90670" rtlCol="0" anchor="ctr">
            <a:noAutofit/>
          </a:bodyPr>
          <a:lstStyle/>
          <a:p>
            <a:pPr indent="0" algn="l">
              <a:lnSpc>
                <a:spcPct val="150000"/>
              </a:lnSpc>
              <a:defRPr/>
            </a:pPr>
            <a:r>
              <a:rPr lang="en-US" sz="2285" b="1" i="0" u="none" strike="noStrike" spc="100">
                <a:solidFill>
                  <a:srgbClr val="262626"/>
                </a:solidFill>
                <a:latin typeface="Times New Roman" panose="02020603050405020304" charset="0"/>
                <a:cs typeface="Times New Roman" panose="02020603050405020304" charset="0"/>
              </a:rPr>
              <a:t>Four core capabilities of EchoTik</a:t>
            </a:r>
            <a:endParaRPr lang="en-US" sz="2285" b="1" i="0" u="none" strike="noStrike" spc="100">
              <a:solidFill>
                <a:srgbClr val="262626"/>
              </a:solidFill>
              <a:latin typeface="Times New Roman" panose="02020603050405020304" charset="0"/>
              <a:cs typeface="Times New Roman" panose="02020603050405020304" charset="0"/>
            </a:endParaRPr>
          </a:p>
        </p:txBody>
      </p:sp>
      <p:sp>
        <p:nvSpPr>
          <p:cNvPr id="21" name="文本框 20"/>
          <p:cNvSpPr txBox="1"/>
          <p:nvPr>
            <p:custDataLst>
              <p:tags r:id="rId5"/>
            </p:custDataLst>
          </p:nvPr>
        </p:nvSpPr>
        <p:spPr>
          <a:xfrm>
            <a:off x="2693035" y="18244185"/>
            <a:ext cx="2182495" cy="3365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8790" tIns="8790" rIns="8790" bIns="8790" numCol="1" spcCol="38100" rtlCol="0" anchor="ctr" forceAA="0">
            <a:noAutofit/>
          </a:bodyPr>
          <a:p>
            <a:pPr marL="0" marR="0" indent="0" algn="l" defTabSz="3352800" rtl="0" fontAlgn="auto" latinLnBrk="0" hangingPunct="0">
              <a:lnSpc>
                <a:spcPct val="90000"/>
              </a:lnSpc>
              <a:spcBef>
                <a:spcPts val="6100"/>
              </a:spcBef>
              <a:spcAft>
                <a:spcPts val="0"/>
              </a:spcAft>
              <a:buClrTx/>
              <a:buSzTx/>
              <a:buFontTx/>
              <a:buNone/>
            </a:pPr>
            <a:r>
              <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rPr>
              <a:t>https://echotik.ai</a:t>
            </a:r>
            <a:endPar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endParaRPr>
          </a:p>
        </p:txBody>
      </p:sp>
      <p:sp>
        <p:nvSpPr>
          <p:cNvPr id="22" name="Freeform 8"/>
          <p:cNvSpPr/>
          <p:nvPr>
            <p:custDataLst>
              <p:tags r:id="rId6"/>
            </p:custDataLst>
          </p:nvPr>
        </p:nvSpPr>
        <p:spPr>
          <a:xfrm>
            <a:off x="941705" y="18072735"/>
            <a:ext cx="1655445" cy="672465"/>
          </a:xfrm>
          <a:prstGeom prst="rect">
            <a:avLst/>
          </a:prstGeom>
          <a:blipFill>
            <a:blip r:embed="rId7"/>
            <a:stretch>
              <a:fillRect/>
            </a:stretch>
          </a:blipFill>
          <a:ln w="12700">
            <a:miter lim="400000"/>
          </a:ln>
        </p:spPr>
        <p:txBody>
          <a:bodyPr lIns="0" tIns="0" rIns="0" bIns="0"/>
          <a:p>
            <a:pPr defTabSz="1219200">
              <a:lnSpc>
                <a:spcPct val="100000"/>
              </a:lnSpc>
              <a:spcBef>
                <a:spcPts val="0"/>
              </a:spcBef>
              <a:defRPr sz="2400">
                <a:latin typeface="Calibri" panose="020F0502020204030204"/>
                <a:ea typeface="Calibri" panose="020F0502020204030204"/>
                <a:cs typeface="Calibri" panose="020F0502020204030204"/>
                <a:sym typeface="Calibri" panose="020F0502020204030204"/>
              </a:defRPr>
            </a:pPr>
            <a:endParaRPr>
              <a:latin typeface="Arial Rounded MT Bold" panose="020F0704030504030204" charset="0"/>
              <a:ea typeface="Arial Rounded MT Bold" panose="020F0704030504030204" charset="0"/>
              <a:cs typeface="Arial Rounded MT Bold" panose="020F0704030504030204" charset="0"/>
              <a:sym typeface="Arial Rounded MT Bold" panose="020F0704030504030204" charset="0"/>
            </a:endParaRP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l="1796" t="-1483" r="1294" b="-1104"/>
          <a:stretch>
            <a:fillRect/>
          </a:stretch>
        </p:blipFill>
        <p:spPr>
          <a:xfrm rot="5400000">
            <a:off x="-2747645" y="2564130"/>
            <a:ext cx="18880455" cy="13693775"/>
          </a:xfrm>
          <a:prstGeom prst="rect">
            <a:avLst/>
          </a:prstGeom>
          <a:ln w="9525">
            <a:noFill/>
            <a:prstDash val="solid"/>
          </a:ln>
        </p:spPr>
      </p:pic>
      <p:sp>
        <p:nvSpPr>
          <p:cNvPr id="3" name="AutoShape 3"/>
          <p:cNvSpPr/>
          <p:nvPr>
            <p:ph type="body" sz="quarter" idx="228" hasCustomPrompt="1"/>
          </p:nvPr>
        </p:nvSpPr>
        <p:spPr>
          <a:xfrm>
            <a:off x="1320971" y="8299970"/>
            <a:ext cx="10693095" cy="790089"/>
          </a:xfrm>
          <a:prstGeom prst="rect">
            <a:avLst/>
          </a:prstGeom>
        </p:spPr>
        <p:txBody>
          <a:bodyPr lIns="181341" tIns="90670" rIns="181341" bIns="90670" anchor="ctr">
            <a:noAutofit/>
          </a:bodyPr>
          <a:lstStyle>
            <a:lvl1pPr algn="l">
              <a:lnSpc>
                <a:spcPct val="110000"/>
              </a:lnSpc>
              <a:defRPr sz="2400" b="1" i="0" u="none" strike="noStrike" spc="100">
                <a:solidFill>
                  <a:srgbClr val="FFFFFF">
                    <a:alpha val="100000"/>
                  </a:srgbClr>
                </a:solidFill>
                <a:latin typeface="微软雅黑" panose="020B0503020204020204" charset="-122"/>
              </a:defRPr>
            </a:lvl1pPr>
          </a:lstStyle>
          <a:p>
            <a:pPr indent="0" algn="l">
              <a:lnSpc>
                <a:spcPct val="110000"/>
              </a:lnSpc>
            </a:pPr>
            <a:r>
              <a:rPr lang="en-US" sz="4570" b="0" i="0" u="none" strike="noStrike" spc="100">
                <a:solidFill>
                  <a:srgbClr val="FFFFFF"/>
                </a:solidFill>
                <a:latin typeface="Times New Roman" panose="02020603050405020304" charset="0"/>
                <a:ea typeface="Times New Roman" panose="02020603050405020304" charset="0"/>
              </a:rPr>
              <a:t>Help Sellers Set Sail Overseas</a:t>
            </a:r>
            <a:endParaRPr lang="en-US" sz="4570" b="0" i="0" u="none" strike="noStrike" spc="100">
              <a:solidFill>
                <a:srgbClr val="FFFFFF"/>
              </a:solidFill>
              <a:latin typeface="Times New Roman" panose="02020603050405020304" charset="0"/>
              <a:ea typeface="Times New Roman" panose="02020603050405020304" charset="0"/>
            </a:endParaRPr>
          </a:p>
          <a:p>
            <a:pPr indent="0" algn="l">
              <a:lnSpc>
                <a:spcPct val="110000"/>
              </a:lnSpc>
            </a:pPr>
            <a:r>
              <a:rPr lang="zh-CN" altLang="en-US" sz="4570" b="0" i="0" u="none" strike="noStrike" spc="100">
                <a:solidFill>
                  <a:srgbClr val="FFFFFF"/>
                </a:solidFill>
                <a:latin typeface="Times New Roman" panose="02020603050405020304" charset="0"/>
                <a:ea typeface="Times New Roman" panose="02020603050405020304" charset="0"/>
              </a:rPr>
              <a:t>Customized reports, please inquire in detail through the QR code below.</a:t>
            </a:r>
            <a:endParaRPr lang="zh-CN" altLang="en-US" sz="4570" b="0" i="0" u="none" strike="noStrike" spc="100">
              <a:solidFill>
                <a:srgbClr val="FFFFFF"/>
              </a:solidFill>
              <a:latin typeface="Times New Roman" panose="02020603050405020304" charset="0"/>
              <a:ea typeface="Times New Roman" panose="02020603050405020304" charset="0"/>
            </a:endParaRPr>
          </a:p>
        </p:txBody>
      </p:sp>
      <p:sp>
        <p:nvSpPr>
          <p:cNvPr id="5" name="AutoShape 5"/>
          <p:cNvSpPr/>
          <p:nvPr/>
        </p:nvSpPr>
        <p:spPr>
          <a:xfrm>
            <a:off x="8389011" y="17532218"/>
            <a:ext cx="1815365" cy="230843"/>
          </a:xfrm>
          <a:prstGeom prst="rect">
            <a:avLst/>
          </a:prstGeom>
          <a:noFill/>
          <a:ln w="9525">
            <a:noFill/>
            <a:prstDash val="solid"/>
          </a:ln>
        </p:spPr>
        <p:txBody>
          <a:bodyPr lIns="0" tIns="0" rIns="0" bIns="0" rtlCol="0" anchor="t">
            <a:noAutofit/>
          </a:bodyPr>
          <a:lstStyle/>
          <a:p>
            <a:pPr algn="ctr">
              <a:defRPr/>
            </a:pPr>
            <a:endParaRPr sz="11425"/>
          </a:p>
        </p:txBody>
      </p:sp>
      <p:sp>
        <p:nvSpPr>
          <p:cNvPr id="6" name="AutoShape 6"/>
          <p:cNvSpPr/>
          <p:nvPr/>
        </p:nvSpPr>
        <p:spPr>
          <a:xfrm>
            <a:off x="7845313" y="17526197"/>
            <a:ext cx="2233090" cy="475238"/>
          </a:xfrm>
          <a:prstGeom prst="rect">
            <a:avLst/>
          </a:prstGeom>
          <a:noFill/>
          <a:ln w="9525">
            <a:noFill/>
            <a:prstDash val="solid"/>
          </a:ln>
        </p:spPr>
        <p:txBody>
          <a:bodyPr lIns="181341" tIns="90670" rIns="181341" bIns="90670" rtlCol="0" anchor="t">
            <a:noAutofit/>
          </a:bodyPr>
          <a:lstStyle/>
          <a:p>
            <a:pPr indent="0" algn="ctr">
              <a:lnSpc>
                <a:spcPct val="125000"/>
              </a:lnSpc>
              <a:defRPr/>
            </a:pPr>
            <a:r>
              <a:rPr lang="en-US" sz="1715" i="0" u="none" strike="noStrike" spc="100">
                <a:solidFill>
                  <a:srgbClr val="FFFFFF"/>
                </a:solidFill>
                <a:latin typeface="Times New Roman" panose="02020603050405020304" charset="0"/>
                <a:ea typeface="Times New Roman" panose="02020603050405020304" charset="0"/>
              </a:rPr>
              <a:t>Custom report consultation</a:t>
            </a:r>
            <a:endParaRPr lang="en-US" sz="1715" i="0" u="none" strike="noStrike" spc="100">
              <a:solidFill>
                <a:srgbClr val="FFFFFF"/>
              </a:solidFill>
              <a:latin typeface="Times New Roman" panose="02020603050405020304" charset="0"/>
              <a:ea typeface="Times New Roman" panose="02020603050405020304" charset="0"/>
            </a:endParaRPr>
          </a:p>
        </p:txBody>
      </p:sp>
      <p:sp>
        <p:nvSpPr>
          <p:cNvPr id="7" name="AutoShape 7"/>
          <p:cNvSpPr/>
          <p:nvPr/>
        </p:nvSpPr>
        <p:spPr>
          <a:xfrm>
            <a:off x="10119025" y="17526197"/>
            <a:ext cx="2233090" cy="475238"/>
          </a:xfrm>
          <a:prstGeom prst="rect">
            <a:avLst/>
          </a:prstGeom>
          <a:noFill/>
          <a:ln w="9525">
            <a:noFill/>
            <a:prstDash val="solid"/>
          </a:ln>
        </p:spPr>
        <p:txBody>
          <a:bodyPr lIns="181341" tIns="90670" rIns="181341" bIns="90670" rtlCol="0" anchor="t">
            <a:noAutofit/>
          </a:bodyPr>
          <a:lstStyle/>
          <a:p>
            <a:pPr indent="0" algn="ctr">
              <a:lnSpc>
                <a:spcPct val="125000"/>
              </a:lnSpc>
              <a:defRPr/>
            </a:pPr>
            <a:r>
              <a:rPr lang="en-US" sz="1715" i="0" u="none" strike="noStrike" spc="100">
                <a:solidFill>
                  <a:srgbClr val="FFFFFF"/>
                </a:solidFill>
                <a:latin typeface="Times New Roman" panose="02020603050405020304" charset="0"/>
                <a:ea typeface="Times New Roman" panose="02020603050405020304" charset="0"/>
                <a:cs typeface="Times New Roman" panose="02020603050405020304" charset="0"/>
              </a:rPr>
              <a:t>EchoTik Official Account</a:t>
            </a:r>
            <a:endParaRPr lang="en-US" sz="1715" i="0" u="none" strike="noStrike" spc="100">
              <a:solidFill>
                <a:srgbClr val="FFFFFF"/>
              </a:solidFill>
              <a:latin typeface="Times New Roman" panose="02020603050405020304" charset="0"/>
              <a:ea typeface="Times New Roman" panose="02020603050405020304" charset="0"/>
              <a:cs typeface="Times New Roman" panose="02020603050405020304" charset="0"/>
            </a:endParaRPr>
          </a:p>
        </p:txBody>
      </p:sp>
      <p:sp>
        <p:nvSpPr>
          <p:cNvPr id="8" name="AutoShape 8"/>
          <p:cNvSpPr/>
          <p:nvPr/>
        </p:nvSpPr>
        <p:spPr>
          <a:xfrm>
            <a:off x="1396898" y="17391814"/>
            <a:ext cx="6407781" cy="558531"/>
          </a:xfrm>
          <a:prstGeom prst="rect">
            <a:avLst/>
          </a:prstGeom>
          <a:noFill/>
          <a:ln w="9525">
            <a:noFill/>
            <a:prstDash val="solid"/>
          </a:ln>
        </p:spPr>
        <p:txBody>
          <a:bodyPr lIns="181341" tIns="90670" rIns="181341" bIns="90670" rtlCol="0" anchor="b">
            <a:noAutofit/>
          </a:bodyPr>
          <a:lstStyle/>
          <a:p>
            <a:pPr indent="0" algn="l">
              <a:lnSpc>
                <a:spcPct val="125000"/>
              </a:lnSpc>
              <a:defRPr/>
            </a:pPr>
            <a:r>
              <a:rPr lang="en-US" sz="2000" b="0" i="0" u="none" strike="noStrike" spc="100">
                <a:solidFill>
                  <a:srgbClr val="FFFFFF"/>
                </a:solidFill>
                <a:latin typeface="Times New Roman" panose="02020603050405020304" charset="0"/>
                <a:ea typeface="Microsoft YaHei Regular" panose="020B0703020204020201" charset="-122"/>
                <a:cs typeface="Times New Roman" panose="02020603050405020304" charset="0"/>
              </a:rPr>
              <a:t>Statistical period: May 2023-May 2024</a:t>
            </a:r>
            <a:endParaRPr lang="en-US" sz="2000" b="0" i="0" u="none" strike="noStrike" spc="100">
              <a:solidFill>
                <a:srgbClr val="FFFFFF"/>
              </a:solidFill>
              <a:latin typeface="Times New Roman" panose="02020603050405020304" charset="0"/>
              <a:ea typeface="Microsoft YaHei Regular" panose="020B0703020204020201" charset="-122"/>
              <a:cs typeface="Times New Roman" panose="02020603050405020304" charset="0"/>
            </a:endParaRPr>
          </a:p>
        </p:txBody>
      </p:sp>
      <p:pic>
        <p:nvPicPr>
          <p:cNvPr id="11" name="Picture 11"/>
          <p:cNvPicPr>
            <a:picLocks noChangeAspect="1"/>
          </p:cNvPicPr>
          <p:nvPr/>
        </p:nvPicPr>
        <p:blipFill>
          <a:blip r:embed="rId2"/>
          <a:srcRect/>
          <a:stretch>
            <a:fillRect/>
          </a:stretch>
        </p:blipFill>
        <p:spPr>
          <a:xfrm>
            <a:off x="8172011" y="15801133"/>
            <a:ext cx="1579695" cy="1579695"/>
          </a:xfrm>
          <a:prstGeom prst="rect">
            <a:avLst/>
          </a:prstGeom>
          <a:ln w="9525">
            <a:noFill/>
            <a:prstDash val="solid"/>
          </a:ln>
        </p:spPr>
      </p:pic>
      <p:pic>
        <p:nvPicPr>
          <p:cNvPr id="21" name="图片 18" descr="Group 1194"/>
          <p:cNvPicPr>
            <a:picLocks noChangeAspect="1"/>
          </p:cNvPicPr>
          <p:nvPr>
            <p:custDataLst>
              <p:tags r:id="rId3"/>
            </p:custDataLst>
          </p:nvPr>
        </p:nvPicPr>
        <p:blipFill>
          <a:blip r:embed="rId4"/>
          <a:stretch>
            <a:fillRect/>
          </a:stretch>
        </p:blipFill>
        <p:spPr>
          <a:xfrm>
            <a:off x="1548130" y="5516880"/>
            <a:ext cx="6257290" cy="1722120"/>
          </a:xfrm>
          <a:prstGeom prst="rect">
            <a:avLst/>
          </a:prstGeom>
        </p:spPr>
      </p:pic>
      <p:pic>
        <p:nvPicPr>
          <p:cNvPr id="18" name="图片 19" descr="Group 1195"/>
          <p:cNvPicPr>
            <a:picLocks noChangeAspect="1"/>
          </p:cNvPicPr>
          <p:nvPr>
            <p:custDataLst>
              <p:tags r:id="rId5"/>
            </p:custDataLst>
          </p:nvPr>
        </p:nvPicPr>
        <p:blipFill>
          <a:blip r:embed="rId6"/>
          <a:stretch>
            <a:fillRect/>
          </a:stretch>
        </p:blipFill>
        <p:spPr>
          <a:xfrm>
            <a:off x="1056640" y="15970250"/>
            <a:ext cx="6421120" cy="959485"/>
          </a:xfrm>
          <a:prstGeom prst="rect">
            <a:avLst/>
          </a:prstGeom>
        </p:spPr>
      </p:pic>
      <p:pic>
        <p:nvPicPr>
          <p:cNvPr id="19" name="图片 18"/>
          <p:cNvPicPr>
            <a:picLocks noChangeAspect="1"/>
          </p:cNvPicPr>
          <p:nvPr>
            <p:custDataLst>
              <p:tags r:id="rId7"/>
            </p:custDataLst>
          </p:nvPr>
        </p:nvPicPr>
        <p:blipFill>
          <a:blip r:embed="rId8"/>
          <a:stretch>
            <a:fillRect/>
          </a:stretch>
        </p:blipFill>
        <p:spPr>
          <a:xfrm>
            <a:off x="10445750" y="15801340"/>
            <a:ext cx="1572260" cy="1570355"/>
          </a:xfrm>
          <a:prstGeom prst="rect">
            <a:avLst/>
          </a:prstGeom>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6" name="二维折线图"/>
          <p:cNvGraphicFramePr/>
          <p:nvPr/>
        </p:nvGraphicFramePr>
        <p:xfrm>
          <a:off x="2469718" y="3887894"/>
          <a:ext cx="8395564" cy="13682200"/>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217" name="表格 1-1"/>
          <p:cNvGraphicFramePr/>
          <p:nvPr>
            <p:custDataLst>
              <p:tags r:id="rId2"/>
            </p:custDataLst>
          </p:nvPr>
        </p:nvGraphicFramePr>
        <p:xfrm>
          <a:off x="-556260" y="4175760"/>
          <a:ext cx="3416300" cy="25807035"/>
        </p:xfrm>
        <a:graphic>
          <a:graphicData uri="http://schemas.openxmlformats.org/drawingml/2006/table">
            <a:tbl>
              <a:tblPr>
                <a:tableStyleId>{4C3C2611-4C71-4FC5-86AE-919BDF0F9419}</a:tableStyleId>
              </a:tblPr>
              <a:tblGrid>
                <a:gridCol w="3416300"/>
              </a:tblGrid>
              <a:tr h="13430885">
                <a:tc>
                  <a:txBody>
                    <a:bodyPr/>
                    <a:lstStyle/>
                    <a:p>
                      <a:pPr defTabSz="457200">
                        <a:lnSpc>
                          <a:spcPct val="160000"/>
                        </a:lnSpc>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Beauty &amp; Personal Care</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defTabSz="457200">
                        <a:lnSpc>
                          <a:spcPct val="160000"/>
                        </a:lnSpc>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Womenswear &amp; Underwear</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defTabSz="457200">
                        <a:lnSpc>
                          <a:spcPct val="160000"/>
                        </a:lnSpc>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Food &amp; Beverages</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defTabSz="457200">
                        <a:lnSpc>
                          <a:spcPct val="160000"/>
                        </a:lnSpc>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Muslim Fashion</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defTabSz="457200">
                        <a:lnSpc>
                          <a:spcPct val="160000"/>
                        </a:lnSpc>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Menswear &amp; Underwear</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defTabSz="457200">
                        <a:lnSpc>
                          <a:spcPct val="160000"/>
                        </a:lnSpc>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Phones &amp; Electronics</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defTabSz="457200">
                        <a:lnSpc>
                          <a:spcPct val="160000"/>
                        </a:lnSpc>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Health</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defTabSz="457200">
                        <a:lnSpc>
                          <a:spcPct val="160000"/>
                        </a:lnSpc>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Baby &amp; Maternity</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defTabSz="457200">
                        <a:lnSpc>
                          <a:spcPct val="160000"/>
                        </a:lnSpc>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Home Supplies</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defTabSz="457200">
                        <a:lnSpc>
                          <a:spcPct val="160000"/>
                        </a:lnSpc>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Shoes</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defTabSz="457200">
                        <a:lnSpc>
                          <a:spcPct val="160000"/>
                        </a:lnSpc>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Luggage &amp; Bags</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defTabSz="457200">
                        <a:lnSpc>
                          <a:spcPct val="160000"/>
                        </a:lnSpc>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Fashion Accessories</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defTabSz="457200">
                        <a:lnSpc>
                          <a:spcPct val="160000"/>
                        </a:lnSpc>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Sports &amp; Outdoor</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defTabSz="457200">
                        <a:lnSpc>
                          <a:spcPct val="160000"/>
                        </a:lnSpc>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Household Appliances</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defTabSz="457200">
                        <a:lnSpc>
                          <a:spcPct val="160000"/>
                        </a:lnSpc>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Kitchenware</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defTabSz="457200">
                        <a:lnSpc>
                          <a:spcPct val="160000"/>
                        </a:lnSpc>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Textiles &amp; Soft Furnishings</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defTabSz="457200">
                        <a:lnSpc>
                          <a:spcPct val="160000"/>
                        </a:lnSpc>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Automotive &amp; Motorcycle</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defTabSz="457200">
                        <a:lnSpc>
                          <a:spcPct val="160000"/>
                        </a:lnSpc>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Pet Supplies</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defTabSz="457200">
                        <a:lnSpc>
                          <a:spcPct val="160000"/>
                        </a:lnSpc>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Kids' Fashion</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defTabSz="457200">
                        <a:lnSpc>
                          <a:spcPct val="160000"/>
                        </a:lnSpc>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Computers &amp; Office Equipment</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defTabSz="457200">
                        <a:lnSpc>
                          <a:spcPct val="160000"/>
                        </a:lnSpc>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Home Improvement</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defTabSz="457200">
                        <a:lnSpc>
                          <a:spcPct val="160000"/>
                        </a:lnSpc>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Toys &amp; Hobbies</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defTabSz="457200">
                        <a:lnSpc>
                          <a:spcPct val="160000"/>
                        </a:lnSpc>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Books, Magazines &amp; Audio</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defTabSz="457200">
                        <a:lnSpc>
                          <a:spcPct val="160000"/>
                        </a:lnSpc>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Tools &amp; Hardware</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defTabSz="457200">
                        <a:lnSpc>
                          <a:spcPct val="160000"/>
                        </a:lnSpc>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Furniture</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defTabSz="457200">
                        <a:lnSpc>
                          <a:spcPct val="160000"/>
                        </a:lnSpc>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Jewellery Accessories &amp; Derivatives</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defTabSz="457200">
                        <a:lnSpc>
                          <a:spcPct val="160000"/>
                        </a:lnSpc>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Collections</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defTabSz="457200">
                        <a:lnSpc>
                          <a:spcPct val="160000"/>
                        </a:lnSpc>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Virtual Products</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63500" marR="63500" marT="0" marB="0" anchor="ctr" horzOverflow="overflow">
                    <a:lnL w="0">
                      <a:miter lim="400000"/>
                    </a:lnL>
                    <a:lnR w="0">
                      <a:miter lim="400000"/>
                    </a:lnR>
                    <a:lnT w="0">
                      <a:miter lim="400000"/>
                    </a:lnT>
                    <a:lnB w="0">
                      <a:miter lim="400000"/>
                    </a:lnB>
                  </a:tcPr>
                </a:tc>
              </a:tr>
              <a:tr h="463550">
                <a:tc>
                  <a:txBody>
                    <a:bodyPr/>
                    <a:lstStyle/>
                    <a:p>
                      <a:pPr defTabSz="457200">
                        <a:lnSpc>
                          <a:spcPct val="160000"/>
                        </a:lnSpc>
                        <a:defRPr sz="1800"/>
                      </a:pP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63500" marR="63500" marT="0" marB="0" anchor="ctr" horzOverflow="overflow">
                    <a:lnL w="0">
                      <a:miter lim="400000"/>
                    </a:lnL>
                    <a:lnR w="0">
                      <a:miter lim="400000"/>
                    </a:lnR>
                    <a:lnT w="0">
                      <a:miter lim="400000"/>
                    </a:lnT>
                    <a:lnB w="0">
                      <a:miter lim="400000"/>
                    </a:lnB>
                  </a:tcPr>
                </a:tc>
              </a:tr>
              <a:tr h="462915">
                <a:tc>
                  <a:txBody>
                    <a:bodyPr/>
                    <a:lstStyle/>
                    <a:p>
                      <a:pPr defTabSz="457200">
                        <a:lnSpc>
                          <a:spcPct val="160000"/>
                        </a:lnSpc>
                        <a:defRPr sz="1800"/>
                      </a:pP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63500" marR="63500" marT="0" marB="0" anchor="ctr" horzOverflow="overflow">
                    <a:lnL w="0">
                      <a:miter lim="400000"/>
                    </a:lnL>
                    <a:lnR w="0">
                      <a:miter lim="400000"/>
                    </a:lnR>
                    <a:lnT w="0">
                      <a:miter lim="400000"/>
                    </a:lnT>
                    <a:lnB w="0">
                      <a:miter lim="400000"/>
                    </a:lnB>
                  </a:tcPr>
                </a:tc>
              </a:tr>
              <a:tr h="463550">
                <a:tc>
                  <a:txBody>
                    <a:bodyPr/>
                    <a:lstStyle/>
                    <a:p>
                      <a:pPr defTabSz="457200">
                        <a:lnSpc>
                          <a:spcPct val="160000"/>
                        </a:lnSpc>
                        <a:defRPr sz="1800"/>
                      </a:pP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63500" marR="63500" marT="0" marB="0" anchor="ctr" horzOverflow="overflow">
                    <a:lnL w="0">
                      <a:miter lim="400000"/>
                    </a:lnL>
                    <a:lnR w="0">
                      <a:miter lim="400000"/>
                    </a:lnR>
                    <a:lnT w="0">
                      <a:miter lim="400000"/>
                    </a:lnT>
                    <a:lnB w="0">
                      <a:miter lim="400000"/>
                    </a:lnB>
                  </a:tcPr>
                </a:tc>
              </a:tr>
              <a:tr h="462915">
                <a:tc>
                  <a:txBody>
                    <a:bodyPr/>
                    <a:lstStyle/>
                    <a:p>
                      <a:pPr defTabSz="457200">
                        <a:lnSpc>
                          <a:spcPct val="160000"/>
                        </a:lnSpc>
                        <a:defRPr sz="1800"/>
                      </a:pP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63500" marR="63500" marT="0" marB="0" anchor="ctr" horzOverflow="overflow">
                    <a:lnL w="0">
                      <a:miter lim="400000"/>
                    </a:lnL>
                    <a:lnR w="0">
                      <a:miter lim="400000"/>
                    </a:lnR>
                    <a:lnT w="0">
                      <a:miter lim="400000"/>
                    </a:lnT>
                    <a:lnB w="0">
                      <a:miter lim="400000"/>
                    </a:lnB>
                  </a:tcPr>
                </a:tc>
              </a:tr>
              <a:tr h="416560">
                <a:tc>
                  <a:txBody>
                    <a:bodyPr/>
                    <a:lstStyle/>
                    <a:p>
                      <a:pPr defTabSz="457200">
                        <a:lnSpc>
                          <a:spcPct val="160000"/>
                        </a:lnSpc>
                        <a:defRPr sz="1800"/>
                      </a:pPr>
                      <a:endParaRPr sz="16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63500" marR="63500" marT="0" marB="0" anchor="ctr" horzOverflow="overflow">
                    <a:lnL w="0">
                      <a:miter lim="400000"/>
                    </a:lnL>
                    <a:lnR w="0">
                      <a:miter lim="400000"/>
                    </a:lnR>
                    <a:lnT w="0">
                      <a:miter lim="400000"/>
                    </a:lnT>
                    <a:lnB w="0">
                      <a:miter lim="400000"/>
                    </a:lnB>
                  </a:tcPr>
                </a:tc>
              </a:tr>
              <a:tr h="462915">
                <a:tc>
                  <a:txBody>
                    <a:bodyPr/>
                    <a:lstStyle/>
                    <a:p>
                      <a:pPr defTabSz="457200">
                        <a:lnSpc>
                          <a:spcPct val="160000"/>
                        </a:lnSpc>
                        <a:defRPr sz="1800"/>
                      </a:pP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63500" marR="63500" marT="0" marB="0" anchor="ctr" horzOverflow="overflow">
                    <a:lnL w="0">
                      <a:miter lim="400000"/>
                    </a:lnL>
                    <a:lnR w="0">
                      <a:miter lim="400000"/>
                    </a:lnR>
                    <a:lnT w="0">
                      <a:miter lim="400000"/>
                    </a:lnT>
                    <a:lnB w="0">
                      <a:miter lim="400000"/>
                    </a:lnB>
                  </a:tcPr>
                </a:tc>
              </a:tr>
              <a:tr h="463550">
                <a:tc>
                  <a:txBody>
                    <a:bodyPr/>
                    <a:lstStyle/>
                    <a:p>
                      <a:pPr defTabSz="457200">
                        <a:lnSpc>
                          <a:spcPct val="160000"/>
                        </a:lnSpc>
                        <a:defRPr sz="1800"/>
                      </a:pP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63500" marR="63500" marT="0" marB="0" anchor="ctr" horzOverflow="overflow">
                    <a:lnL w="0">
                      <a:miter lim="400000"/>
                    </a:lnL>
                    <a:lnR w="0">
                      <a:miter lim="400000"/>
                    </a:lnR>
                    <a:lnT w="0">
                      <a:miter lim="400000"/>
                    </a:lnT>
                    <a:lnB w="0">
                      <a:miter lim="400000"/>
                    </a:lnB>
                  </a:tcPr>
                </a:tc>
              </a:tr>
              <a:tr h="462915">
                <a:tc>
                  <a:txBody>
                    <a:bodyPr/>
                    <a:lstStyle/>
                    <a:p>
                      <a:pPr defTabSz="457200">
                        <a:lnSpc>
                          <a:spcPct val="160000"/>
                        </a:lnSpc>
                        <a:defRPr sz="1800"/>
                      </a:pP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63500" marR="63500" marT="0" marB="0" anchor="ctr" horzOverflow="overflow">
                    <a:lnL w="0">
                      <a:miter lim="400000"/>
                    </a:lnL>
                    <a:lnR w="0">
                      <a:miter lim="400000"/>
                    </a:lnR>
                    <a:lnT w="0">
                      <a:miter lim="400000"/>
                    </a:lnT>
                    <a:lnB w="0">
                      <a:miter lim="400000"/>
                    </a:lnB>
                  </a:tcPr>
                </a:tc>
              </a:tr>
              <a:tr h="462915">
                <a:tc>
                  <a:txBody>
                    <a:bodyPr/>
                    <a:lstStyle/>
                    <a:p>
                      <a:pPr defTabSz="457200">
                        <a:lnSpc>
                          <a:spcPct val="160000"/>
                        </a:lnSpc>
                        <a:defRPr sz="1800"/>
                      </a:pP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63500" marR="63500" marT="0" marB="0" anchor="ctr" horzOverflow="overflow">
                    <a:lnL w="0">
                      <a:miter lim="400000"/>
                    </a:lnL>
                    <a:lnR w="0">
                      <a:miter lim="400000"/>
                    </a:lnR>
                    <a:lnT w="0">
                      <a:miter lim="400000"/>
                    </a:lnT>
                    <a:lnB w="0">
                      <a:miter lim="400000"/>
                    </a:lnB>
                  </a:tcPr>
                </a:tc>
              </a:tr>
              <a:tr h="463550">
                <a:tc>
                  <a:txBody>
                    <a:bodyPr/>
                    <a:lstStyle/>
                    <a:p>
                      <a:pPr defTabSz="457200">
                        <a:lnSpc>
                          <a:spcPct val="160000"/>
                        </a:lnSpc>
                        <a:defRPr sz="1800"/>
                      </a:pP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63500" marR="63500" marT="0" marB="0" anchor="ctr" horzOverflow="overflow">
                    <a:lnL w="0">
                      <a:miter lim="400000"/>
                    </a:lnL>
                    <a:lnR w="0">
                      <a:miter lim="400000"/>
                    </a:lnR>
                    <a:lnT w="0">
                      <a:miter lim="400000"/>
                    </a:lnT>
                    <a:lnB w="0">
                      <a:miter lim="400000"/>
                    </a:lnB>
                  </a:tcPr>
                </a:tc>
              </a:tr>
              <a:tr h="462915">
                <a:tc>
                  <a:txBody>
                    <a:bodyPr/>
                    <a:lstStyle/>
                    <a:p>
                      <a:pPr defTabSz="457200">
                        <a:lnSpc>
                          <a:spcPct val="160000"/>
                        </a:lnSpc>
                        <a:defRPr sz="1800"/>
                      </a:pP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63500" marR="63500" marT="0" marB="0" anchor="ctr" horzOverflow="overflow">
                    <a:lnL w="0">
                      <a:miter lim="400000"/>
                    </a:lnL>
                    <a:lnR w="0">
                      <a:miter lim="400000"/>
                    </a:lnR>
                    <a:lnT w="0">
                      <a:miter lim="400000"/>
                    </a:lnT>
                    <a:lnB w="0">
                      <a:miter lim="400000"/>
                    </a:lnB>
                  </a:tcPr>
                </a:tc>
              </a:tr>
              <a:tr h="462915">
                <a:tc>
                  <a:txBody>
                    <a:bodyPr/>
                    <a:lstStyle/>
                    <a:p>
                      <a:pPr defTabSz="457200">
                        <a:lnSpc>
                          <a:spcPct val="160000"/>
                        </a:lnSpc>
                        <a:defRPr sz="1800"/>
                      </a:pP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63500" marR="63500" marT="0" marB="0" anchor="ctr" horzOverflow="overflow">
                    <a:lnL w="0">
                      <a:miter lim="400000"/>
                    </a:lnL>
                    <a:lnR w="0">
                      <a:miter lim="400000"/>
                    </a:lnR>
                    <a:lnT w="0">
                      <a:miter lim="400000"/>
                    </a:lnT>
                    <a:lnB w="0">
                      <a:miter lim="400000"/>
                    </a:lnB>
                  </a:tcPr>
                </a:tc>
              </a:tr>
              <a:tr h="463550">
                <a:tc>
                  <a:txBody>
                    <a:bodyPr/>
                    <a:lstStyle/>
                    <a:p>
                      <a:pPr defTabSz="457200">
                        <a:lnSpc>
                          <a:spcPct val="160000"/>
                        </a:lnSpc>
                        <a:defRPr sz="1800"/>
                      </a:pP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63500" marR="63500" marT="0" marB="0" anchor="ctr" horzOverflow="overflow">
                    <a:lnL w="0">
                      <a:miter lim="400000"/>
                    </a:lnL>
                    <a:lnR w="0">
                      <a:miter lim="400000"/>
                    </a:lnR>
                    <a:lnT w="0">
                      <a:miter lim="400000"/>
                    </a:lnT>
                    <a:lnB w="0">
                      <a:miter lim="400000"/>
                    </a:lnB>
                  </a:tcPr>
                </a:tc>
              </a:tr>
              <a:tr h="462915">
                <a:tc>
                  <a:txBody>
                    <a:bodyPr/>
                    <a:lstStyle/>
                    <a:p>
                      <a:pPr defTabSz="457200">
                        <a:lnSpc>
                          <a:spcPct val="160000"/>
                        </a:lnSpc>
                        <a:defRPr sz="1800"/>
                      </a:pP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63500" marR="63500" marT="0" marB="0" anchor="ctr" horzOverflow="overflow">
                    <a:lnL w="0">
                      <a:miter lim="400000"/>
                    </a:lnL>
                    <a:lnR w="0">
                      <a:miter lim="400000"/>
                    </a:lnR>
                    <a:lnT w="0">
                      <a:miter lim="400000"/>
                    </a:lnT>
                    <a:lnB w="0">
                      <a:miter lim="400000"/>
                    </a:lnB>
                  </a:tcPr>
                </a:tc>
              </a:tr>
              <a:tr h="462915">
                <a:tc>
                  <a:txBody>
                    <a:bodyPr/>
                    <a:lstStyle/>
                    <a:p>
                      <a:pPr defTabSz="457200">
                        <a:lnSpc>
                          <a:spcPct val="160000"/>
                        </a:lnSpc>
                        <a:defRPr sz="1800"/>
                      </a:pP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63500" marR="63500" marT="0" marB="0" anchor="ctr" horzOverflow="overflow">
                    <a:lnL w="0">
                      <a:miter lim="400000"/>
                    </a:lnL>
                    <a:lnR w="0">
                      <a:miter lim="400000"/>
                    </a:lnR>
                    <a:lnT w="0">
                      <a:miter lim="400000"/>
                    </a:lnT>
                    <a:lnB w="0">
                      <a:miter lim="400000"/>
                    </a:lnB>
                  </a:tcPr>
                </a:tc>
              </a:tr>
              <a:tr h="463550">
                <a:tc>
                  <a:txBody>
                    <a:bodyPr/>
                    <a:lstStyle/>
                    <a:p>
                      <a:pPr defTabSz="457200">
                        <a:lnSpc>
                          <a:spcPct val="160000"/>
                        </a:lnSpc>
                        <a:defRPr sz="1800"/>
                      </a:pP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63500" marR="63500" marT="0" marB="0" anchor="ctr" horzOverflow="overflow">
                    <a:lnL w="0">
                      <a:miter lim="400000"/>
                    </a:lnL>
                    <a:lnR w="0">
                      <a:miter lim="400000"/>
                    </a:lnR>
                    <a:lnT w="0">
                      <a:miter lim="400000"/>
                    </a:lnT>
                    <a:lnB w="0">
                      <a:miter lim="400000"/>
                    </a:lnB>
                  </a:tcPr>
                </a:tc>
              </a:tr>
              <a:tr h="462915">
                <a:tc>
                  <a:txBody>
                    <a:bodyPr/>
                    <a:lstStyle/>
                    <a:p>
                      <a:pPr defTabSz="457200">
                        <a:lnSpc>
                          <a:spcPct val="160000"/>
                        </a:lnSpc>
                        <a:defRPr sz="1800"/>
                      </a:pP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63500" marR="63500" marT="0" marB="0" anchor="ctr" horzOverflow="overflow">
                    <a:lnL w="0">
                      <a:miter lim="400000"/>
                    </a:lnL>
                    <a:lnR w="0">
                      <a:miter lim="400000"/>
                    </a:lnR>
                    <a:lnT w="0">
                      <a:miter lim="400000"/>
                    </a:lnT>
                    <a:lnB w="0">
                      <a:miter lim="400000"/>
                    </a:lnB>
                  </a:tcPr>
                </a:tc>
              </a:tr>
              <a:tr h="462915">
                <a:tc>
                  <a:txBody>
                    <a:bodyPr/>
                    <a:lstStyle/>
                    <a:p>
                      <a:pPr defTabSz="457200">
                        <a:lnSpc>
                          <a:spcPct val="160000"/>
                        </a:lnSpc>
                        <a:defRPr sz="1800"/>
                      </a:pP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63500" marR="63500" marT="0" marB="0" anchor="ctr" horzOverflow="overflow">
                    <a:lnL w="0">
                      <a:miter lim="400000"/>
                    </a:lnL>
                    <a:lnR w="0">
                      <a:miter lim="400000"/>
                    </a:lnR>
                    <a:lnT w="0">
                      <a:miter lim="400000"/>
                    </a:lnT>
                    <a:lnB w="0">
                      <a:miter lim="400000"/>
                    </a:lnB>
                  </a:tcPr>
                </a:tc>
              </a:tr>
              <a:tr h="381000">
                <a:tc>
                  <a:txBody>
                    <a:bodyPr/>
                    <a:lstStyle/>
                    <a:p>
                      <a:pPr defTabSz="457200">
                        <a:lnSpc>
                          <a:spcPct val="160000"/>
                        </a:lnSpc>
                        <a:defRPr sz="1800"/>
                      </a:pPr>
                      <a:endParaRPr sz="14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63500" marR="63500" marT="0" marB="0" anchor="ctr" horzOverflow="overflow">
                    <a:lnL w="0">
                      <a:miter lim="400000"/>
                    </a:lnL>
                    <a:lnR w="0">
                      <a:miter lim="400000"/>
                    </a:lnR>
                    <a:lnT w="0">
                      <a:miter lim="400000"/>
                    </a:lnT>
                    <a:lnB w="0">
                      <a:miter lim="400000"/>
                    </a:lnB>
                  </a:tcPr>
                </a:tc>
              </a:tr>
              <a:tr h="463550">
                <a:tc>
                  <a:txBody>
                    <a:bodyPr/>
                    <a:lstStyle/>
                    <a:p>
                      <a:pPr defTabSz="457200">
                        <a:lnSpc>
                          <a:spcPct val="160000"/>
                        </a:lnSpc>
                        <a:defRPr sz="1800"/>
                      </a:pP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63500" marR="63500" marT="0" marB="0" anchor="ctr" horzOverflow="overflow">
                    <a:lnL w="0">
                      <a:miter lim="400000"/>
                    </a:lnL>
                    <a:lnR w="0">
                      <a:miter lim="400000"/>
                    </a:lnR>
                    <a:lnT w="0">
                      <a:miter lim="400000"/>
                    </a:lnT>
                    <a:lnB w="0">
                      <a:miter lim="400000"/>
                    </a:lnB>
                  </a:tcPr>
                </a:tc>
              </a:tr>
              <a:tr h="462915">
                <a:tc>
                  <a:txBody>
                    <a:bodyPr/>
                    <a:lstStyle/>
                    <a:p>
                      <a:pPr defTabSz="457200">
                        <a:lnSpc>
                          <a:spcPct val="160000"/>
                        </a:lnSpc>
                        <a:defRPr sz="1800"/>
                      </a:pP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63500" marR="63500" marT="0" marB="0" anchor="ctr" horzOverflow="overflow">
                    <a:lnL w="0">
                      <a:miter lim="400000"/>
                    </a:lnL>
                    <a:lnR w="0">
                      <a:miter lim="400000"/>
                    </a:lnR>
                    <a:lnT w="0">
                      <a:miter lim="400000"/>
                    </a:lnT>
                    <a:lnB w="0">
                      <a:miter lim="400000"/>
                    </a:lnB>
                  </a:tcPr>
                </a:tc>
              </a:tr>
              <a:tr h="462915">
                <a:tc>
                  <a:txBody>
                    <a:bodyPr/>
                    <a:lstStyle/>
                    <a:p>
                      <a:pPr defTabSz="457200">
                        <a:lnSpc>
                          <a:spcPct val="160000"/>
                        </a:lnSpc>
                        <a:defRPr sz="1800"/>
                      </a:pP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63500" marR="63500" marT="0" marB="0" anchor="ctr" horzOverflow="overflow">
                    <a:lnL w="0">
                      <a:miter lim="400000"/>
                    </a:lnL>
                    <a:lnR w="0">
                      <a:miter lim="400000"/>
                    </a:lnR>
                    <a:lnT w="0">
                      <a:miter lim="400000"/>
                    </a:lnT>
                    <a:lnB w="0">
                      <a:miter lim="400000"/>
                    </a:lnB>
                  </a:tcPr>
                </a:tc>
              </a:tr>
              <a:tr h="463550">
                <a:tc>
                  <a:txBody>
                    <a:bodyPr/>
                    <a:lstStyle/>
                    <a:p>
                      <a:pPr defTabSz="457200">
                        <a:lnSpc>
                          <a:spcPct val="160000"/>
                        </a:lnSpc>
                        <a:defRPr sz="1800"/>
                      </a:pP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63500" marR="63500" marT="0" marB="0" anchor="ctr" horzOverflow="overflow">
                    <a:lnL w="0">
                      <a:miter lim="400000"/>
                    </a:lnL>
                    <a:lnR w="0">
                      <a:miter lim="400000"/>
                    </a:lnR>
                    <a:lnT w="0">
                      <a:miter lim="400000"/>
                    </a:lnT>
                    <a:lnB w="0">
                      <a:miter lim="400000"/>
                    </a:lnB>
                  </a:tcPr>
                </a:tc>
              </a:tr>
              <a:tr h="462915">
                <a:tc>
                  <a:txBody>
                    <a:bodyPr/>
                    <a:lstStyle/>
                    <a:p>
                      <a:pPr defTabSz="457200">
                        <a:lnSpc>
                          <a:spcPct val="160000"/>
                        </a:lnSpc>
                        <a:defRPr sz="1800"/>
                      </a:pP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63500" marR="63500" marT="0" marB="0" anchor="ctr" horzOverflow="overflow">
                    <a:lnL w="0">
                      <a:miter lim="400000"/>
                    </a:lnL>
                    <a:lnR w="0">
                      <a:miter lim="400000"/>
                    </a:lnR>
                    <a:lnT w="0">
                      <a:miter lim="400000"/>
                    </a:lnT>
                    <a:lnB w="0">
                      <a:miter lim="400000"/>
                    </a:lnB>
                  </a:tcPr>
                </a:tc>
              </a:tr>
              <a:tr h="462915">
                <a:tc>
                  <a:txBody>
                    <a:bodyPr/>
                    <a:lstStyle/>
                    <a:p>
                      <a:pPr defTabSz="457200">
                        <a:lnSpc>
                          <a:spcPct val="160000"/>
                        </a:lnSpc>
                        <a:defRPr sz="1800"/>
                      </a:pP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63500" marR="63500" marT="0" marB="0" anchor="ctr" horzOverflow="overflow">
                    <a:lnL w="0">
                      <a:miter lim="400000"/>
                    </a:lnL>
                    <a:lnR w="0">
                      <a:miter lim="400000"/>
                    </a:lnR>
                    <a:lnT w="0">
                      <a:miter lim="400000"/>
                    </a:lnT>
                    <a:lnB w="0">
                      <a:miter lim="400000"/>
                    </a:lnB>
                  </a:tcPr>
                </a:tc>
              </a:tr>
              <a:tr h="463550">
                <a:tc>
                  <a:txBody>
                    <a:bodyPr/>
                    <a:lstStyle/>
                    <a:p>
                      <a:pPr defTabSz="457200">
                        <a:lnSpc>
                          <a:spcPct val="160000"/>
                        </a:lnSpc>
                        <a:defRPr sz="1800"/>
                      </a:pP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63500" marR="63500" marT="0" marB="0" anchor="ctr" horzOverflow="overflow">
                    <a:lnL w="0">
                      <a:miter lim="400000"/>
                    </a:lnL>
                    <a:lnR w="0">
                      <a:miter lim="400000"/>
                    </a:lnR>
                    <a:lnT w="0">
                      <a:miter lim="400000"/>
                    </a:lnT>
                    <a:lnB w="0">
                      <a:miter lim="400000"/>
                    </a:lnB>
                  </a:tcPr>
                </a:tc>
              </a:tr>
              <a:tr h="462915">
                <a:tc>
                  <a:txBody>
                    <a:bodyPr/>
                    <a:lstStyle/>
                    <a:p>
                      <a:pPr defTabSz="457200">
                        <a:lnSpc>
                          <a:spcPct val="160000"/>
                        </a:lnSpc>
                        <a:defRPr sz="1800"/>
                      </a:pP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63500" marR="63500" marT="0" marB="0" anchor="ctr" horzOverflow="overflow">
                    <a:lnL w="0">
                      <a:miter lim="400000"/>
                    </a:lnL>
                    <a:lnR w="0">
                      <a:miter lim="400000"/>
                    </a:lnR>
                    <a:lnT w="0">
                      <a:miter lim="400000"/>
                    </a:lnT>
                    <a:lnB w="0">
                      <a:miter lim="400000"/>
                    </a:lnB>
                  </a:tcPr>
                </a:tc>
              </a:tr>
            </a:tbl>
          </a:graphicData>
        </a:graphic>
      </p:graphicFrame>
      <p:sp>
        <p:nvSpPr>
          <p:cNvPr id="218" name="TikTok电商各品类GMV排名变化图"/>
          <p:cNvSpPr txBox="1"/>
          <p:nvPr/>
        </p:nvSpPr>
        <p:spPr>
          <a:xfrm>
            <a:off x="1330068" y="4257682"/>
            <a:ext cx="10636885" cy="385445"/>
          </a:xfrm>
          <a:prstGeom prst="rect">
            <a:avLst/>
          </a:prstGeom>
          <a:ln w="12700">
            <a:miter lim="400000"/>
          </a:ln>
        </p:spPr>
        <p:txBody>
          <a:bodyPr wrap="none" lIns="8790" tIns="8790" rIns="8790" bIns="8790" anchor="ctr">
            <a:spAutoFit/>
          </a:bodyPr>
          <a:lstStyle>
            <a:lvl1pPr>
              <a:lnSpc>
                <a:spcPct val="100000"/>
              </a:lnSpc>
              <a:spcBef>
                <a:spcPts val="0"/>
              </a:spcBef>
              <a:defRPr sz="2800">
                <a:latin typeface="Source Han Sans CN Bold Bold"/>
                <a:ea typeface="Source Han Sans CN Bold Bold"/>
                <a:cs typeface="Source Han Sans CN Bold Bold"/>
                <a:sym typeface="Source Han Sans CN Bold Bold"/>
              </a:defRPr>
            </a:lvl1pPr>
          </a:lstStyle>
          <a:p>
            <a:pPr algn="l"/>
            <a:r>
              <a:rPr sz="2400">
                <a:latin typeface="Times New Roman" panose="02020603050405020304" charset="0"/>
                <a:ea typeface="Times New Roman" panose="02020603050405020304" charset="0"/>
                <a:cs typeface="Times New Roman" panose="02020603050405020304" charset="0"/>
              </a:rPr>
              <a:t>The chart of changes in the GMV ranking of various categories of TikTok e-commerce</a:t>
            </a:r>
            <a:endParaRPr sz="2400">
              <a:latin typeface="Times New Roman" panose="02020603050405020304" charset="0"/>
              <a:ea typeface="Times New Roman" panose="02020603050405020304" charset="0"/>
              <a:cs typeface="Times New Roman" panose="02020603050405020304" charset="0"/>
            </a:endParaRPr>
          </a:p>
        </p:txBody>
      </p:sp>
      <p:graphicFrame>
        <p:nvGraphicFramePr>
          <p:cNvPr id="219" name="表格 1-1-1"/>
          <p:cNvGraphicFramePr/>
          <p:nvPr>
            <p:custDataLst>
              <p:tags r:id="rId3"/>
            </p:custDataLst>
          </p:nvPr>
        </p:nvGraphicFramePr>
        <p:xfrm>
          <a:off x="10512425" y="3080385"/>
          <a:ext cx="2822575" cy="28151455"/>
        </p:xfrm>
        <a:graphic>
          <a:graphicData uri="http://schemas.openxmlformats.org/drawingml/2006/table">
            <a:tbl>
              <a:tblPr>
                <a:tableStyleId>{4C3C2611-4C71-4FC5-86AE-919BDF0F9419}</a:tableStyleId>
              </a:tblPr>
              <a:tblGrid>
                <a:gridCol w="2822575"/>
              </a:tblGrid>
              <a:tr h="15581630">
                <a:tc>
                  <a:txBody>
                    <a:bodyPr/>
                    <a:lstStyle/>
                    <a:p>
                      <a:pPr algn="l" defTabSz="457200">
                        <a:lnSpc>
                          <a:spcPct val="150000"/>
                        </a:lnSpc>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Beauty &amp; Personal Care</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l" defTabSz="457200">
                        <a:lnSpc>
                          <a:spcPct val="150000"/>
                        </a:lnSpc>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Womenswear &amp; Underwear</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l" defTabSz="457200">
                        <a:lnSpc>
                          <a:spcPct val="150000"/>
                        </a:lnSpc>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Health</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l" defTabSz="457200">
                        <a:lnSpc>
                          <a:spcPct val="150000"/>
                        </a:lnSpc>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Phones &amp; Electronics</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l" defTabSz="457200">
                        <a:lnSpc>
                          <a:spcPct val="150000"/>
                        </a:lnSpc>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Food &amp; Beverages</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l" defTabSz="457200">
                        <a:lnSpc>
                          <a:spcPct val="150000"/>
                        </a:lnSpc>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Home Supplies</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l" defTabSz="457200">
                        <a:lnSpc>
                          <a:spcPct val="150000"/>
                        </a:lnSpc>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Menswear &amp; Underwear</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l" defTabSz="457200">
                        <a:lnSpc>
                          <a:spcPct val="150000"/>
                        </a:lnSpc>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Sports &amp; Outdoor</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l" defTabSz="457200">
                        <a:lnSpc>
                          <a:spcPct val="150000"/>
                        </a:lnSpc>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Muslim Fashion</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l" defTabSz="457200">
                        <a:lnSpc>
                          <a:spcPct val="150000"/>
                        </a:lnSpc>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Baby &amp; Maternity</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l" defTabSz="457200">
                        <a:lnSpc>
                          <a:spcPct val="150000"/>
                        </a:lnSpc>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Household Appliances</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l" defTabSz="457200">
                        <a:lnSpc>
                          <a:spcPct val="150000"/>
                        </a:lnSpc>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Fashion Accessories</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l" defTabSz="457200">
                        <a:lnSpc>
                          <a:spcPct val="150000"/>
                        </a:lnSpc>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Shoes</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l" defTabSz="457200">
                        <a:lnSpc>
                          <a:spcPct val="150000"/>
                        </a:lnSpc>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Luggage &amp; Bags</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l" defTabSz="457200">
                        <a:lnSpc>
                          <a:spcPct val="150000"/>
                        </a:lnSpc>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Automotive &amp; Motorcycle</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l" defTabSz="457200">
                        <a:lnSpc>
                          <a:spcPct val="150000"/>
                        </a:lnSpc>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Kitchenware</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l" defTabSz="457200">
                        <a:lnSpc>
                          <a:spcPct val="150000"/>
                        </a:lnSpc>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Textiles &amp; Soft Furnishings</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l" defTabSz="457200">
                        <a:lnSpc>
                          <a:spcPct val="150000"/>
                        </a:lnSpc>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Home Improvement</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l" defTabSz="457200">
                        <a:lnSpc>
                          <a:spcPct val="150000"/>
                        </a:lnSpc>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Pet Supplies</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l" defTabSz="457200">
                        <a:lnSpc>
                          <a:spcPct val="150000"/>
                        </a:lnSpc>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Collections</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l" defTabSz="457200">
                        <a:lnSpc>
                          <a:spcPct val="150000"/>
                        </a:lnSpc>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Furniture</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l" defTabSz="457200">
                        <a:lnSpc>
                          <a:spcPct val="150000"/>
                        </a:lnSpc>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Jewellery Accessories &amp; Derivatives</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l" defTabSz="457200">
                        <a:lnSpc>
                          <a:spcPct val="150000"/>
                        </a:lnSpc>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Toys &amp; Hobbies</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l" defTabSz="457200">
                        <a:lnSpc>
                          <a:spcPct val="150000"/>
                        </a:lnSpc>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Computers &amp; Office Equipment</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l" defTabSz="457200">
                        <a:lnSpc>
                          <a:spcPct val="150000"/>
                        </a:lnSpc>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Tools &amp; Hardware</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l" defTabSz="457200">
                        <a:lnSpc>
                          <a:spcPct val="150000"/>
                        </a:lnSpc>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Kids' Fashion</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l" defTabSz="457200">
                        <a:lnSpc>
                          <a:spcPct val="150000"/>
                        </a:lnSpc>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Books, Magazines &amp; Audio</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p>
                      <a:pPr algn="l" defTabSz="457200">
                        <a:lnSpc>
                          <a:spcPct val="150000"/>
                        </a:lnSpc>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Virtual Products</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63500" marR="63500" marT="0" marB="0" anchor="ctr" horzOverflow="overflow">
                    <a:lnL w="0">
                      <a:miter lim="400000"/>
                    </a:lnL>
                    <a:lnR w="0">
                      <a:miter lim="400000"/>
                    </a:lnR>
                    <a:lnT w="0">
                      <a:miter lim="400000"/>
                    </a:lnT>
                    <a:lnB w="0">
                      <a:miter lim="400000"/>
                    </a:lnB>
                  </a:tcPr>
                </a:tc>
              </a:tr>
              <a:tr h="466725">
                <a:tc>
                  <a:txBody>
                    <a:bodyPr/>
                    <a:lstStyle/>
                    <a:p>
                      <a:pPr algn="l" defTabSz="457200">
                        <a:lnSpc>
                          <a:spcPct val="150000"/>
                        </a:lnSpc>
                        <a:defRPr sz="1800"/>
                      </a:pP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63500" marR="63500" marT="0" marB="0" anchor="ctr" horzOverflow="overflow">
                    <a:lnL w="0">
                      <a:miter lim="400000"/>
                    </a:lnL>
                    <a:lnR w="0">
                      <a:miter lim="400000"/>
                    </a:lnR>
                    <a:lnT w="0">
                      <a:miter lim="400000"/>
                    </a:lnT>
                    <a:lnB w="0">
                      <a:miter lim="400000"/>
                    </a:lnB>
                  </a:tcPr>
                </a:tc>
              </a:tr>
              <a:tr h="465455">
                <a:tc>
                  <a:txBody>
                    <a:bodyPr/>
                    <a:lstStyle/>
                    <a:p>
                      <a:pPr algn="l" defTabSz="457200">
                        <a:lnSpc>
                          <a:spcPct val="150000"/>
                        </a:lnSpc>
                        <a:defRPr sz="1800"/>
                      </a:pP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63500" marR="63500" marT="0" marB="0" anchor="ctr" horzOverflow="overflow">
                    <a:lnL w="0">
                      <a:miter lim="400000"/>
                    </a:lnL>
                    <a:lnR w="0">
                      <a:miter lim="400000"/>
                    </a:lnR>
                    <a:lnT w="0">
                      <a:miter lim="400000"/>
                    </a:lnT>
                    <a:lnB w="0">
                      <a:miter lim="400000"/>
                    </a:lnB>
                  </a:tcPr>
                </a:tc>
              </a:tr>
              <a:tr h="464820">
                <a:tc>
                  <a:txBody>
                    <a:bodyPr/>
                    <a:lstStyle/>
                    <a:p>
                      <a:pPr algn="l" defTabSz="457200">
                        <a:lnSpc>
                          <a:spcPct val="150000"/>
                        </a:lnSpc>
                        <a:defRPr sz="1800"/>
                      </a:pPr>
                      <a:endParaRPr sz="16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63500" marR="63500" marT="0" marB="0" anchor="ctr" horzOverflow="overflow">
                    <a:lnL w="0">
                      <a:miter lim="400000"/>
                    </a:lnL>
                    <a:lnR w="0">
                      <a:miter lim="400000"/>
                    </a:lnR>
                    <a:lnT w="0">
                      <a:miter lim="400000"/>
                    </a:lnT>
                    <a:lnB w="0">
                      <a:miter lim="400000"/>
                    </a:lnB>
                  </a:tcPr>
                </a:tc>
              </a:tr>
              <a:tr h="465455">
                <a:tc>
                  <a:txBody>
                    <a:bodyPr/>
                    <a:lstStyle/>
                    <a:p>
                      <a:pPr algn="l" defTabSz="457200">
                        <a:lnSpc>
                          <a:spcPct val="150000"/>
                        </a:lnSpc>
                        <a:defRPr sz="1800"/>
                      </a:pP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63500" marR="63500" marT="0" marB="0" anchor="ctr" horzOverflow="overflow">
                    <a:lnL w="0">
                      <a:miter lim="400000"/>
                    </a:lnL>
                    <a:lnR w="0">
                      <a:miter lim="400000"/>
                    </a:lnR>
                    <a:lnT w="0">
                      <a:miter lim="400000"/>
                    </a:lnT>
                    <a:lnB w="0">
                      <a:miter lim="400000"/>
                    </a:lnB>
                  </a:tcPr>
                </a:tc>
              </a:tr>
              <a:tr h="465455">
                <a:tc>
                  <a:txBody>
                    <a:bodyPr/>
                    <a:lstStyle/>
                    <a:p>
                      <a:pPr algn="l" defTabSz="457200">
                        <a:lnSpc>
                          <a:spcPct val="150000"/>
                        </a:lnSpc>
                        <a:defRPr sz="1800"/>
                      </a:pP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63500" marR="63500" marT="0" marB="0" anchor="ctr" horzOverflow="overflow">
                    <a:lnL w="0">
                      <a:miter lim="400000"/>
                    </a:lnL>
                    <a:lnR w="0">
                      <a:miter lim="400000"/>
                    </a:lnR>
                    <a:lnT w="0">
                      <a:miter lim="400000"/>
                    </a:lnT>
                    <a:lnB w="0">
                      <a:miter lim="400000"/>
                    </a:lnB>
                  </a:tcPr>
                </a:tc>
              </a:tr>
              <a:tr h="466090">
                <a:tc>
                  <a:txBody>
                    <a:bodyPr/>
                    <a:lstStyle/>
                    <a:p>
                      <a:pPr algn="l" defTabSz="457200">
                        <a:lnSpc>
                          <a:spcPct val="150000"/>
                        </a:lnSpc>
                        <a:defRPr sz="1800"/>
                      </a:pP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63500" marR="63500" marT="0" marB="0" anchor="ctr" horzOverflow="overflow">
                    <a:lnL w="0">
                      <a:miter lim="400000"/>
                    </a:lnL>
                    <a:lnR w="0">
                      <a:miter lim="400000"/>
                    </a:lnR>
                    <a:lnT w="0">
                      <a:miter lim="400000"/>
                    </a:lnT>
                    <a:lnB w="0">
                      <a:miter lim="400000"/>
                    </a:lnB>
                  </a:tcPr>
                </a:tc>
              </a:tr>
              <a:tr h="465455">
                <a:tc>
                  <a:txBody>
                    <a:bodyPr/>
                    <a:lstStyle/>
                    <a:p>
                      <a:pPr algn="l" defTabSz="457200">
                        <a:lnSpc>
                          <a:spcPct val="150000"/>
                        </a:lnSpc>
                        <a:defRPr sz="1800"/>
                      </a:pP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63500" marR="63500" marT="0" marB="0" anchor="ctr" horzOverflow="overflow">
                    <a:lnL w="0">
                      <a:miter lim="400000"/>
                    </a:lnL>
                    <a:lnR w="0">
                      <a:miter lim="400000"/>
                    </a:lnR>
                    <a:lnT w="0">
                      <a:miter lim="400000"/>
                    </a:lnT>
                    <a:lnB w="0">
                      <a:miter lim="400000"/>
                    </a:lnB>
                  </a:tcPr>
                </a:tc>
              </a:tr>
              <a:tr h="464820">
                <a:tc>
                  <a:txBody>
                    <a:bodyPr/>
                    <a:lstStyle/>
                    <a:p>
                      <a:pPr algn="l" defTabSz="457200">
                        <a:lnSpc>
                          <a:spcPct val="150000"/>
                        </a:lnSpc>
                        <a:defRPr sz="1800"/>
                      </a:pP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63500" marR="63500" marT="0" marB="0" anchor="ctr" horzOverflow="overflow">
                    <a:lnL w="0">
                      <a:miter lim="400000"/>
                    </a:lnL>
                    <a:lnR w="0">
                      <a:miter lim="400000"/>
                    </a:lnR>
                    <a:lnT w="0">
                      <a:miter lim="400000"/>
                    </a:lnT>
                    <a:lnB w="0">
                      <a:miter lim="400000"/>
                    </a:lnB>
                  </a:tcPr>
                </a:tc>
              </a:tr>
              <a:tr h="466725">
                <a:tc>
                  <a:txBody>
                    <a:bodyPr/>
                    <a:lstStyle/>
                    <a:p>
                      <a:pPr algn="l" defTabSz="457200">
                        <a:lnSpc>
                          <a:spcPct val="150000"/>
                        </a:lnSpc>
                        <a:defRPr sz="1800"/>
                      </a:pP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63500" marR="63500" marT="0" marB="0" anchor="ctr" horzOverflow="overflow">
                    <a:lnL w="0">
                      <a:miter lim="400000"/>
                    </a:lnL>
                    <a:lnR w="0">
                      <a:miter lim="400000"/>
                    </a:lnR>
                    <a:lnT w="0">
                      <a:miter lim="400000"/>
                    </a:lnT>
                    <a:lnB w="0">
                      <a:miter lim="400000"/>
                    </a:lnB>
                  </a:tcPr>
                </a:tc>
              </a:tr>
              <a:tr h="464820">
                <a:tc>
                  <a:txBody>
                    <a:bodyPr/>
                    <a:lstStyle/>
                    <a:p>
                      <a:pPr algn="l" defTabSz="457200">
                        <a:lnSpc>
                          <a:spcPct val="150000"/>
                        </a:lnSpc>
                        <a:defRPr sz="1800"/>
                      </a:pP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63500" marR="63500" marT="0" marB="0" anchor="ctr" horzOverflow="overflow">
                    <a:lnL w="0">
                      <a:miter lim="400000"/>
                    </a:lnL>
                    <a:lnR w="0">
                      <a:miter lim="400000"/>
                    </a:lnR>
                    <a:lnT w="0">
                      <a:miter lim="400000"/>
                    </a:lnT>
                    <a:lnB w="0">
                      <a:miter lim="400000"/>
                    </a:lnB>
                  </a:tcPr>
                </a:tc>
              </a:tr>
              <a:tr h="464820">
                <a:tc>
                  <a:txBody>
                    <a:bodyPr/>
                    <a:lstStyle/>
                    <a:p>
                      <a:pPr algn="l" defTabSz="457200">
                        <a:lnSpc>
                          <a:spcPct val="150000"/>
                        </a:lnSpc>
                        <a:defRPr sz="1800"/>
                      </a:pP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63500" marR="63500" marT="0" marB="0" anchor="ctr" horzOverflow="overflow">
                    <a:lnL w="0">
                      <a:miter lim="400000"/>
                    </a:lnL>
                    <a:lnR w="0">
                      <a:miter lim="400000"/>
                    </a:lnR>
                    <a:lnT w="0">
                      <a:miter lim="400000"/>
                    </a:lnT>
                    <a:lnB w="0">
                      <a:miter lim="400000"/>
                    </a:lnB>
                  </a:tcPr>
                </a:tc>
              </a:tr>
              <a:tr h="466090">
                <a:tc>
                  <a:txBody>
                    <a:bodyPr/>
                    <a:lstStyle/>
                    <a:p>
                      <a:pPr algn="l" defTabSz="457200">
                        <a:lnSpc>
                          <a:spcPct val="150000"/>
                        </a:lnSpc>
                        <a:defRPr sz="1800"/>
                      </a:pP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63500" marR="63500" marT="0" marB="0" anchor="ctr" horzOverflow="overflow">
                    <a:lnL w="0">
                      <a:miter lim="400000"/>
                    </a:lnL>
                    <a:lnR w="0">
                      <a:miter lim="400000"/>
                    </a:lnR>
                    <a:lnT w="0">
                      <a:miter lim="400000"/>
                    </a:lnT>
                    <a:lnB w="0">
                      <a:miter lim="400000"/>
                    </a:lnB>
                  </a:tcPr>
                </a:tc>
              </a:tr>
              <a:tr h="465455">
                <a:tc>
                  <a:txBody>
                    <a:bodyPr/>
                    <a:lstStyle/>
                    <a:p>
                      <a:pPr algn="l" defTabSz="457200">
                        <a:lnSpc>
                          <a:spcPct val="150000"/>
                        </a:lnSpc>
                        <a:defRPr sz="1800"/>
                      </a:pP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63500" marR="63500" marT="0" marB="0" anchor="ctr" horzOverflow="overflow">
                    <a:lnL w="0">
                      <a:miter lim="400000"/>
                    </a:lnL>
                    <a:lnR w="0">
                      <a:miter lim="400000"/>
                    </a:lnR>
                    <a:lnT w="0">
                      <a:miter lim="400000"/>
                    </a:lnT>
                    <a:lnB w="0">
                      <a:miter lim="400000"/>
                    </a:lnB>
                  </a:tcPr>
                </a:tc>
              </a:tr>
              <a:tr h="466090">
                <a:tc>
                  <a:txBody>
                    <a:bodyPr/>
                    <a:lstStyle/>
                    <a:p>
                      <a:pPr algn="l" defTabSz="457200">
                        <a:lnSpc>
                          <a:spcPct val="150000"/>
                        </a:lnSpc>
                        <a:defRPr sz="1800"/>
                      </a:pP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63500" marR="63500" marT="0" marB="0" anchor="ctr" horzOverflow="overflow">
                    <a:lnL w="0">
                      <a:miter lim="400000"/>
                    </a:lnL>
                    <a:lnR w="0">
                      <a:miter lim="400000"/>
                    </a:lnR>
                    <a:lnT w="0">
                      <a:miter lim="400000"/>
                    </a:lnT>
                    <a:lnB w="0">
                      <a:miter lim="400000"/>
                    </a:lnB>
                  </a:tcPr>
                </a:tc>
              </a:tr>
              <a:tr h="465455">
                <a:tc>
                  <a:txBody>
                    <a:bodyPr/>
                    <a:lstStyle/>
                    <a:p>
                      <a:pPr algn="l" defTabSz="457200">
                        <a:lnSpc>
                          <a:spcPct val="150000"/>
                        </a:lnSpc>
                        <a:defRPr sz="1800"/>
                      </a:pP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63500" marR="63500" marT="0" marB="0" anchor="ctr" horzOverflow="overflow">
                    <a:lnL w="0">
                      <a:miter lim="400000"/>
                    </a:lnL>
                    <a:lnR w="0">
                      <a:miter lim="400000"/>
                    </a:lnR>
                    <a:lnT w="0">
                      <a:miter lim="400000"/>
                    </a:lnT>
                    <a:lnB w="0">
                      <a:miter lim="400000"/>
                    </a:lnB>
                  </a:tcPr>
                </a:tc>
              </a:tr>
              <a:tr h="464820">
                <a:tc>
                  <a:txBody>
                    <a:bodyPr/>
                    <a:lstStyle/>
                    <a:p>
                      <a:pPr algn="l" defTabSz="457200">
                        <a:lnSpc>
                          <a:spcPct val="150000"/>
                        </a:lnSpc>
                        <a:defRPr sz="1800"/>
                      </a:pP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63500" marR="63500" marT="0" marB="0" anchor="ctr" horzOverflow="overflow">
                    <a:lnL w="0">
                      <a:miter lim="400000"/>
                    </a:lnL>
                    <a:lnR w="0">
                      <a:miter lim="400000"/>
                    </a:lnR>
                    <a:lnT w="0">
                      <a:miter lim="400000"/>
                    </a:lnT>
                    <a:lnB w="0">
                      <a:miter lim="400000"/>
                    </a:lnB>
                  </a:tcPr>
                </a:tc>
              </a:tr>
              <a:tr h="466090">
                <a:tc>
                  <a:txBody>
                    <a:bodyPr/>
                    <a:lstStyle/>
                    <a:p>
                      <a:pPr algn="l" defTabSz="457200">
                        <a:lnSpc>
                          <a:spcPct val="150000"/>
                        </a:lnSpc>
                        <a:defRPr sz="1800"/>
                      </a:pP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63500" marR="63500" marT="0" marB="0" anchor="ctr" horzOverflow="overflow">
                    <a:lnL w="0">
                      <a:miter lim="400000"/>
                    </a:lnL>
                    <a:lnR w="0">
                      <a:miter lim="400000"/>
                    </a:lnR>
                    <a:lnT w="0">
                      <a:miter lim="400000"/>
                    </a:lnT>
                    <a:lnB w="0">
                      <a:miter lim="400000"/>
                    </a:lnB>
                  </a:tcPr>
                </a:tc>
              </a:tr>
              <a:tr h="465455">
                <a:tc>
                  <a:txBody>
                    <a:bodyPr/>
                    <a:lstStyle/>
                    <a:p>
                      <a:pPr algn="l" defTabSz="457200">
                        <a:lnSpc>
                          <a:spcPct val="150000"/>
                        </a:lnSpc>
                        <a:defRPr sz="1800"/>
                      </a:pP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63500" marR="63500" marT="0" marB="0" anchor="ctr" horzOverflow="overflow">
                    <a:lnL w="0">
                      <a:miter lim="400000"/>
                    </a:lnL>
                    <a:lnR w="0">
                      <a:miter lim="400000"/>
                    </a:lnR>
                    <a:lnT w="0">
                      <a:miter lim="400000"/>
                    </a:lnT>
                    <a:lnB w="0">
                      <a:miter lim="400000"/>
                    </a:lnB>
                  </a:tcPr>
                </a:tc>
              </a:tr>
              <a:tr h="465455">
                <a:tc>
                  <a:txBody>
                    <a:bodyPr/>
                    <a:lstStyle/>
                    <a:p>
                      <a:pPr algn="l" defTabSz="457200">
                        <a:lnSpc>
                          <a:spcPct val="150000"/>
                        </a:lnSpc>
                        <a:defRPr sz="1800"/>
                      </a:pP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63500" marR="63500" marT="0" marB="0" anchor="ctr" horzOverflow="overflow">
                    <a:lnL w="0">
                      <a:miter lim="400000"/>
                    </a:lnL>
                    <a:lnR w="0">
                      <a:miter lim="400000"/>
                    </a:lnR>
                    <a:lnT w="0">
                      <a:miter lim="400000"/>
                    </a:lnT>
                    <a:lnB w="0">
                      <a:miter lim="400000"/>
                    </a:lnB>
                  </a:tcPr>
                </a:tc>
              </a:tr>
              <a:tr h="466090">
                <a:tc>
                  <a:txBody>
                    <a:bodyPr/>
                    <a:lstStyle/>
                    <a:p>
                      <a:pPr algn="l" defTabSz="457200">
                        <a:lnSpc>
                          <a:spcPct val="150000"/>
                        </a:lnSpc>
                        <a:defRPr sz="1800"/>
                      </a:pP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63500" marR="63500" marT="0" marB="0" anchor="ctr" horzOverflow="overflow">
                    <a:lnL w="0">
                      <a:miter lim="400000"/>
                    </a:lnL>
                    <a:lnR w="0">
                      <a:miter lim="400000"/>
                    </a:lnR>
                    <a:lnT w="0">
                      <a:miter lim="400000"/>
                    </a:lnT>
                    <a:lnB w="0">
                      <a:miter lim="400000"/>
                    </a:lnB>
                  </a:tcPr>
                </a:tc>
              </a:tr>
              <a:tr h="465455">
                <a:tc>
                  <a:txBody>
                    <a:bodyPr/>
                    <a:lstStyle/>
                    <a:p>
                      <a:pPr algn="l" defTabSz="457200">
                        <a:lnSpc>
                          <a:spcPct val="150000"/>
                        </a:lnSpc>
                        <a:defRPr sz="1800"/>
                      </a:pP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63500" marR="63500" marT="0" marB="0" anchor="ctr" horzOverflow="overflow">
                    <a:lnL w="0">
                      <a:miter lim="400000"/>
                    </a:lnL>
                    <a:lnR w="0">
                      <a:miter lim="400000"/>
                    </a:lnR>
                    <a:lnT w="0">
                      <a:miter lim="400000"/>
                    </a:lnT>
                    <a:lnB w="0">
                      <a:miter lim="400000"/>
                    </a:lnB>
                  </a:tcPr>
                </a:tc>
              </a:tr>
              <a:tr h="466090">
                <a:tc>
                  <a:txBody>
                    <a:bodyPr/>
                    <a:lstStyle/>
                    <a:p>
                      <a:pPr algn="l" defTabSz="457200">
                        <a:lnSpc>
                          <a:spcPct val="150000"/>
                        </a:lnSpc>
                        <a:defRPr sz="1800"/>
                      </a:pP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63500" marR="63500" marT="0" marB="0" anchor="ctr" horzOverflow="overflow">
                    <a:lnL w="0">
                      <a:miter lim="400000"/>
                    </a:lnL>
                    <a:lnR w="0">
                      <a:miter lim="400000"/>
                    </a:lnR>
                    <a:lnT w="0">
                      <a:miter lim="400000"/>
                    </a:lnT>
                    <a:lnB w="0">
                      <a:miter lim="400000"/>
                    </a:lnB>
                  </a:tcPr>
                </a:tc>
              </a:tr>
              <a:tr h="465455">
                <a:tc>
                  <a:txBody>
                    <a:bodyPr/>
                    <a:lstStyle/>
                    <a:p>
                      <a:pPr algn="l" defTabSz="457200">
                        <a:lnSpc>
                          <a:spcPct val="150000"/>
                        </a:lnSpc>
                        <a:defRPr sz="1800"/>
                      </a:pPr>
                      <a:endParaRPr sz="14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63500" marR="63500" marT="0" marB="0" anchor="ctr" horzOverflow="overflow">
                    <a:lnL w="0">
                      <a:miter lim="400000"/>
                    </a:lnL>
                    <a:lnR w="0">
                      <a:miter lim="400000"/>
                    </a:lnR>
                    <a:lnT w="0">
                      <a:miter lim="400000"/>
                    </a:lnT>
                    <a:lnB w="0">
                      <a:miter lim="400000"/>
                    </a:lnB>
                  </a:tcPr>
                </a:tc>
              </a:tr>
              <a:tr h="464185">
                <a:tc>
                  <a:txBody>
                    <a:bodyPr/>
                    <a:lstStyle/>
                    <a:p>
                      <a:pPr algn="l" defTabSz="457200">
                        <a:lnSpc>
                          <a:spcPct val="150000"/>
                        </a:lnSpc>
                        <a:defRPr sz="1800"/>
                      </a:pP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63500" marR="63500" marT="0" marB="0" anchor="ctr" horzOverflow="overflow">
                    <a:lnL w="0">
                      <a:miter lim="400000"/>
                    </a:lnL>
                    <a:lnR w="0">
                      <a:miter lim="400000"/>
                    </a:lnR>
                    <a:lnT w="0">
                      <a:miter lim="400000"/>
                    </a:lnT>
                    <a:lnB w="0">
                      <a:miter lim="400000"/>
                    </a:lnB>
                  </a:tcPr>
                </a:tc>
              </a:tr>
              <a:tr h="466725">
                <a:tc>
                  <a:txBody>
                    <a:bodyPr/>
                    <a:lstStyle/>
                    <a:p>
                      <a:pPr algn="l" defTabSz="457200">
                        <a:lnSpc>
                          <a:spcPct val="150000"/>
                        </a:lnSpc>
                        <a:defRPr sz="1800"/>
                      </a:pP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63500" marR="63500" marT="0" marB="0" anchor="ctr" horzOverflow="overflow">
                    <a:lnL w="0">
                      <a:miter lim="400000"/>
                    </a:lnL>
                    <a:lnR w="0">
                      <a:miter lim="400000"/>
                    </a:lnR>
                    <a:lnT w="0">
                      <a:miter lim="400000"/>
                    </a:lnT>
                    <a:lnB w="0">
                      <a:miter lim="400000"/>
                    </a:lnB>
                  </a:tcPr>
                </a:tc>
              </a:tr>
              <a:tr h="464820">
                <a:tc>
                  <a:txBody>
                    <a:bodyPr/>
                    <a:lstStyle/>
                    <a:p>
                      <a:pPr algn="l" defTabSz="457200">
                        <a:lnSpc>
                          <a:spcPct val="150000"/>
                        </a:lnSpc>
                        <a:defRPr sz="1800"/>
                      </a:pP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63500" marR="63500" marT="0" marB="0" anchor="ctr" horzOverflow="overflow">
                    <a:lnL w="0">
                      <a:miter lim="400000"/>
                    </a:lnL>
                    <a:lnR w="0">
                      <a:miter lim="400000"/>
                    </a:lnR>
                    <a:lnT w="0">
                      <a:miter lim="400000"/>
                    </a:lnT>
                    <a:lnB w="0">
                      <a:miter lim="400000"/>
                    </a:lnB>
                  </a:tcPr>
                </a:tc>
              </a:tr>
              <a:tr h="465455">
                <a:tc>
                  <a:txBody>
                    <a:bodyPr/>
                    <a:lstStyle/>
                    <a:p>
                      <a:pPr algn="l" defTabSz="457200">
                        <a:lnSpc>
                          <a:spcPct val="150000"/>
                        </a:lnSpc>
                        <a:defRPr sz="1800"/>
                      </a:pP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63500" marR="63500" marT="0" marB="0" anchor="ctr" horzOverflow="overflow">
                    <a:lnL w="0">
                      <a:miter lim="400000"/>
                    </a:lnL>
                    <a:lnR w="0">
                      <a:miter lim="400000"/>
                    </a:lnR>
                    <a:lnT w="0">
                      <a:miter lim="400000"/>
                    </a:lnT>
                    <a:lnB w="0">
                      <a:miter lim="400000"/>
                    </a:lnB>
                  </a:tcPr>
                </a:tc>
              </a:tr>
            </a:tbl>
          </a:graphicData>
        </a:graphic>
      </p:graphicFrame>
      <p:sp>
        <p:nvSpPr>
          <p:cNvPr id="220" name="美妆个护持续领跑TikTok电商类目，近一年GMV稳居第一"/>
          <p:cNvSpPr txBox="1"/>
          <p:nvPr/>
        </p:nvSpPr>
        <p:spPr>
          <a:xfrm>
            <a:off x="1273004" y="1363668"/>
            <a:ext cx="11513185" cy="878205"/>
          </a:xfrm>
          <a:prstGeom prst="rect">
            <a:avLst/>
          </a:prstGeom>
          <a:ln w="12700">
            <a:miter lim="400000"/>
          </a:ln>
        </p:spPr>
        <p:txBody>
          <a:bodyPr wrap="none" lIns="8790" tIns="8790" rIns="8790" bIns="8790">
            <a:spAutoFit/>
          </a:bodyPr>
          <a:lstStyle>
            <a:lvl1pPr>
              <a:lnSpc>
                <a:spcPct val="100000"/>
              </a:lnSpc>
              <a:spcBef>
                <a:spcPts val="0"/>
              </a:spcBef>
              <a:defRPr sz="3200">
                <a:latin typeface="Source Han Sans CN Bold Bold"/>
                <a:ea typeface="Source Han Sans CN Bold Bold"/>
                <a:cs typeface="Source Han Sans CN Bold Bold"/>
                <a:sym typeface="Source Han Sans CN Bold Bold"/>
              </a:defRPr>
            </a:lvl1pPr>
          </a:lstStyle>
          <a:p>
            <a:pPr algn="l"/>
            <a:r>
              <a:rPr sz="2800" b="1">
                <a:solidFill>
                  <a:srgbClr val="625AE3"/>
                </a:solidFill>
                <a:latin typeface="Times New Roman" panose="02020603050405020304" charset="0"/>
                <a:ea typeface="Times New Roman" panose="02020603050405020304" charset="0"/>
                <a:cs typeface="Times New Roman" panose="02020603050405020304" charset="0"/>
              </a:rPr>
              <a:t>Beauty &amp; Personal Care continue to lead the TikTok e-commerce category, </a:t>
            </a:r>
            <a:endParaRPr sz="2800" b="1">
              <a:solidFill>
                <a:srgbClr val="625AE3"/>
              </a:solidFill>
              <a:latin typeface="Times New Roman" panose="02020603050405020304" charset="0"/>
              <a:ea typeface="Times New Roman" panose="02020603050405020304" charset="0"/>
              <a:cs typeface="Times New Roman" panose="02020603050405020304" charset="0"/>
            </a:endParaRPr>
          </a:p>
          <a:p>
            <a:pPr algn="l"/>
            <a:r>
              <a:rPr sz="2800" b="1">
                <a:solidFill>
                  <a:srgbClr val="625AE3"/>
                </a:solidFill>
                <a:latin typeface="Times New Roman" panose="02020603050405020304" charset="0"/>
                <a:ea typeface="Times New Roman" panose="02020603050405020304" charset="0"/>
                <a:cs typeface="Times New Roman" panose="02020603050405020304" charset="0"/>
              </a:rPr>
              <a:t>and its GMV has firmly ranked first in recent year.</a:t>
            </a:r>
            <a:endParaRPr sz="2800" b="1">
              <a:solidFill>
                <a:srgbClr val="625AE3"/>
              </a:solidFill>
              <a:latin typeface="Times New Roman" panose="02020603050405020304" charset="0"/>
              <a:ea typeface="Times New Roman" panose="02020603050405020304" charset="0"/>
              <a:cs typeface="Times New Roman" panose="02020603050405020304" charset="0"/>
            </a:endParaRPr>
          </a:p>
        </p:txBody>
      </p:sp>
      <p:sp>
        <p:nvSpPr>
          <p:cNvPr id="221" name="TikTok电商各品类中，美妆个护与女士服装GMV始终占据前两位；…"/>
          <p:cNvSpPr txBox="1"/>
          <p:nvPr/>
        </p:nvSpPr>
        <p:spPr>
          <a:xfrm>
            <a:off x="1273175" y="2503170"/>
            <a:ext cx="10694035" cy="1493520"/>
          </a:xfrm>
          <a:prstGeom prst="rect">
            <a:avLst/>
          </a:prstGeom>
          <a:ln w="12700">
            <a:miter lim="400000"/>
          </a:ln>
        </p:spPr>
        <p:txBody>
          <a:bodyPr wrap="square" lIns="8790" tIns="8790" rIns="8790" bIns="8790">
            <a:spAutoFit/>
          </a:bodyPr>
          <a:lstStyle/>
          <a:p>
            <a:pPr algn="just">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Among all the categories of TikTok e-commerce, Beauty &amp; Personal Care and womenswear &amp; underwear GMV always occupy the top two positions across all sites. Affected by cultural factors, the GMV ranking of Muslim fashion in Southeast Asia fluctuates greatly, and the sales volume reaches the peak during Ramadan.</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48" name="文本框 47"/>
          <p:cNvSpPr txBox="1"/>
          <p:nvPr>
            <p:custDataLst>
              <p:tags r:id="rId4"/>
            </p:custDataLst>
          </p:nvPr>
        </p:nvSpPr>
        <p:spPr>
          <a:xfrm>
            <a:off x="2693035" y="17968595"/>
            <a:ext cx="2182495" cy="3365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8790" tIns="8790" rIns="8790" bIns="8790" numCol="1" spcCol="38100" rtlCol="0" anchor="ctr" forceAA="0">
            <a:noAutofit/>
          </a:bodyPr>
          <a:p>
            <a:pPr marL="0" marR="0" indent="0" algn="l" defTabSz="3352800" rtl="0" fontAlgn="auto" latinLnBrk="0" hangingPunct="0">
              <a:lnSpc>
                <a:spcPct val="90000"/>
              </a:lnSpc>
              <a:spcBef>
                <a:spcPts val="6100"/>
              </a:spcBef>
              <a:spcAft>
                <a:spcPts val="0"/>
              </a:spcAft>
              <a:buClrTx/>
              <a:buSzTx/>
              <a:buFontTx/>
              <a:buNone/>
            </a:pPr>
            <a:r>
              <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rPr>
              <a:t>https://echotik.ai</a:t>
            </a:r>
            <a:endPar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endParaRPr>
          </a:p>
        </p:txBody>
      </p:sp>
      <p:sp>
        <p:nvSpPr>
          <p:cNvPr id="174" name="Freeform 8"/>
          <p:cNvSpPr/>
          <p:nvPr>
            <p:custDataLst>
              <p:tags r:id="rId5"/>
            </p:custDataLst>
          </p:nvPr>
        </p:nvSpPr>
        <p:spPr>
          <a:xfrm>
            <a:off x="941705" y="17797145"/>
            <a:ext cx="1655445" cy="672465"/>
          </a:xfrm>
          <a:prstGeom prst="rect">
            <a:avLst/>
          </a:prstGeom>
          <a:blipFill>
            <a:blip r:embed="rId6"/>
            <a:stretch>
              <a:fillRect/>
            </a:stretch>
          </a:blipFill>
          <a:ln w="12700">
            <a:miter lim="400000"/>
          </a:ln>
        </p:spPr>
        <p:txBody>
          <a:bodyPr lIns="0" tIns="0" rIns="0" bIns="0"/>
          <a:p>
            <a:pPr defTabSz="1219200">
              <a:lnSpc>
                <a:spcPct val="100000"/>
              </a:lnSpc>
              <a:spcBef>
                <a:spcPts val="0"/>
              </a:spcBef>
              <a:defRPr sz="2400">
                <a:latin typeface="Calibri" panose="020F0502020204030204"/>
                <a:ea typeface="Calibri" panose="020F0502020204030204"/>
                <a:cs typeface="Calibri" panose="020F0502020204030204"/>
                <a:sym typeface="Calibri" panose="020F0502020204030204"/>
              </a:defRPr>
            </a:pPr>
            <a:endParaRPr>
              <a:latin typeface="Arial Rounded MT Bold" panose="020F0704030504030204" charset="0"/>
              <a:ea typeface="Arial Rounded MT Bold" panose="020F0704030504030204" charset="0"/>
              <a:cs typeface="Arial Rounded MT Bold" panose="020F0704030504030204" charset="0"/>
              <a:sym typeface="Arial Rounded MT Bold" panose="020F0704030504030204" charset="0"/>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3" name="二维折线图"/>
          <p:cNvGraphicFramePr/>
          <p:nvPr/>
        </p:nvGraphicFramePr>
        <p:xfrm>
          <a:off x="1530183" y="11710376"/>
          <a:ext cx="10436179" cy="5306457"/>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224" name="二维柱形图"/>
          <p:cNvGraphicFramePr/>
          <p:nvPr/>
        </p:nvGraphicFramePr>
        <p:xfrm>
          <a:off x="1496461" y="6485794"/>
          <a:ext cx="10049258" cy="3697409"/>
        </p:xfrm>
        <a:graphic>
          <a:graphicData uri="http://schemas.openxmlformats.org/drawingml/2006/chart">
            <c:chart xmlns:c="http://schemas.openxmlformats.org/drawingml/2006/chart" xmlns:r="http://schemas.openxmlformats.org/officeDocument/2006/relationships" r:id="rId2"/>
          </a:graphicData>
        </a:graphic>
      </p:graphicFrame>
      <p:sp>
        <p:nvSpPr>
          <p:cNvPr id="225" name="近一年TikTok主销国美妆个护品类GMV（百万美元）"/>
          <p:cNvSpPr txBox="1"/>
          <p:nvPr/>
        </p:nvSpPr>
        <p:spPr>
          <a:xfrm>
            <a:off x="1543896" y="5552133"/>
            <a:ext cx="10537825" cy="878205"/>
          </a:xfrm>
          <a:prstGeom prst="rect">
            <a:avLst/>
          </a:prstGeom>
          <a:ln w="12700">
            <a:miter lim="400000"/>
          </a:ln>
        </p:spPr>
        <p:txBody>
          <a:bodyPr wrap="none" lIns="8790" tIns="8790" rIns="8790" bIns="8790" anchor="ctr">
            <a:spAutoFit/>
          </a:bodyPr>
          <a:lstStyle>
            <a:lvl1pPr algn="ctr">
              <a:lnSpc>
                <a:spcPct val="100000"/>
              </a:lnSpc>
              <a:spcBef>
                <a:spcPts val="0"/>
              </a:spcBef>
              <a:defRPr sz="2800">
                <a:latin typeface="Source Han Sans CN Bold Bold"/>
                <a:ea typeface="Source Han Sans CN Bold Bold"/>
                <a:cs typeface="Source Han Sans CN Bold Bold"/>
                <a:sym typeface="Source Han Sans CN Bold Bold"/>
              </a:defRPr>
            </a:lvl1pPr>
          </a:lstStyle>
          <a:p>
            <a:pPr algn="ctr"/>
            <a:r>
              <a:rPr>
                <a:latin typeface="Times New Roman" panose="02020603050405020304" charset="0"/>
                <a:ea typeface="Times New Roman" panose="02020603050405020304" charset="0"/>
                <a:cs typeface="Times New Roman" panose="02020603050405020304" charset="0"/>
              </a:rPr>
              <a:t>GMV (in millions of US dollars) of the Beauty &amp; Personal Care category </a:t>
            </a:r>
            <a:endParaRPr>
              <a:latin typeface="Times New Roman" panose="02020603050405020304" charset="0"/>
              <a:ea typeface="Times New Roman" panose="02020603050405020304" charset="0"/>
              <a:cs typeface="Times New Roman" panose="02020603050405020304" charset="0"/>
            </a:endParaRPr>
          </a:p>
          <a:p>
            <a:pPr algn="ctr"/>
            <a:r>
              <a:rPr>
                <a:latin typeface="Times New Roman" panose="02020603050405020304" charset="0"/>
                <a:ea typeface="Times New Roman" panose="02020603050405020304" charset="0"/>
                <a:cs typeface="Times New Roman" panose="02020603050405020304" charset="0"/>
              </a:rPr>
              <a:t>in the main selling countries of TikTok in recent year</a:t>
            </a:r>
            <a:endParaRPr>
              <a:latin typeface="Times New Roman" panose="02020603050405020304" charset="0"/>
              <a:ea typeface="Times New Roman" panose="02020603050405020304" charset="0"/>
              <a:cs typeface="Times New Roman" panose="02020603050405020304" charset="0"/>
            </a:endParaRPr>
          </a:p>
        </p:txBody>
      </p:sp>
      <p:sp>
        <p:nvSpPr>
          <p:cNvPr id="226" name="文本"/>
          <p:cNvSpPr txBox="1"/>
          <p:nvPr/>
        </p:nvSpPr>
        <p:spPr>
          <a:xfrm>
            <a:off x="2134393" y="4564837"/>
            <a:ext cx="127001" cy="393959"/>
          </a:xfrm>
          <a:prstGeom prst="rect">
            <a:avLst/>
          </a:prstGeom>
          <a:ln w="12700">
            <a:miter lim="400000"/>
          </a:ln>
        </p:spPr>
        <p:txBody>
          <a:bodyPr wrap="none" lIns="8790" tIns="8790" rIns="8790" bIns="8790" anchor="ctr">
            <a:spAutoFit/>
          </a:bodyPr>
          <a:lstStyle/>
          <a:p>
            <a:pPr defTabSz="355600">
              <a:lnSpc>
                <a:spcPct val="100000"/>
              </a:lnSpc>
              <a:spcBef>
                <a:spcPts val="0"/>
              </a:spcBef>
              <a:defRPr sz="1300"/>
            </a:pPr>
          </a:p>
        </p:txBody>
      </p:sp>
      <p:sp>
        <p:nvSpPr>
          <p:cNvPr id="227" name="矩形"/>
          <p:cNvSpPr/>
          <p:nvPr/>
        </p:nvSpPr>
        <p:spPr>
          <a:xfrm>
            <a:off x="1277767" y="10648263"/>
            <a:ext cx="10779466" cy="6767549"/>
          </a:xfrm>
          <a:prstGeom prst="rect">
            <a:avLst/>
          </a:prstGeom>
          <a:ln>
            <a:solidFill>
              <a:srgbClr val="000000"/>
            </a:solidFill>
            <a:miter lim="400000"/>
          </a:ln>
        </p:spPr>
        <p:txBody>
          <a:bodyPr lIns="8790" tIns="8790" rIns="8790" bIns="8790" anchor="ct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228" name="美妆个护市场GMV趋势图（百万美元）"/>
          <p:cNvSpPr txBox="1"/>
          <p:nvPr/>
        </p:nvSpPr>
        <p:spPr>
          <a:xfrm>
            <a:off x="2478303" y="10749666"/>
            <a:ext cx="8719820" cy="878205"/>
          </a:xfrm>
          <a:prstGeom prst="rect">
            <a:avLst/>
          </a:prstGeom>
          <a:ln w="12700">
            <a:miter lim="400000"/>
          </a:ln>
        </p:spPr>
        <p:txBody>
          <a:bodyPr wrap="none" lIns="8790" tIns="8790" rIns="8790" bIns="8790" anchor="ctr">
            <a:spAutoFit/>
          </a:bodyPr>
          <a:lstStyle>
            <a:lvl1pPr algn="ctr">
              <a:lnSpc>
                <a:spcPct val="100000"/>
              </a:lnSpc>
              <a:spcBef>
                <a:spcPts val="0"/>
              </a:spcBef>
              <a:defRPr sz="2800">
                <a:latin typeface="Source Han Sans CN Bold Bold"/>
                <a:ea typeface="Source Han Sans CN Bold Bold"/>
                <a:cs typeface="Source Han Sans CN Bold Bold"/>
                <a:sym typeface="Source Han Sans CN Bold Bold"/>
              </a:defRPr>
            </a:lvl1pPr>
          </a:lstStyle>
          <a:p>
            <a:pPr algn="ctr"/>
            <a:r>
              <a:rPr>
                <a:latin typeface="Times New Roman" panose="02020603050405020304" charset="0"/>
                <a:ea typeface="Times New Roman" panose="02020603050405020304" charset="0"/>
                <a:cs typeface="Times New Roman" panose="02020603050405020304" charset="0"/>
              </a:rPr>
              <a:t>The GMV trend chart of the Beauty &amp; Personal Care market </a:t>
            </a:r>
            <a:endParaRPr>
              <a:latin typeface="Times New Roman" panose="02020603050405020304" charset="0"/>
              <a:ea typeface="Times New Roman" panose="02020603050405020304" charset="0"/>
              <a:cs typeface="Times New Roman" panose="02020603050405020304" charset="0"/>
            </a:endParaRPr>
          </a:p>
          <a:p>
            <a:pPr algn="ctr"/>
            <a:r>
              <a:rPr>
                <a:latin typeface="Times New Roman" panose="02020603050405020304" charset="0"/>
                <a:ea typeface="Times New Roman" panose="02020603050405020304" charset="0"/>
                <a:cs typeface="Times New Roman" panose="02020603050405020304" charset="0"/>
              </a:rPr>
              <a:t>(in millions of US dollars)</a:t>
            </a:r>
            <a:endParaRPr>
              <a:latin typeface="Times New Roman" panose="02020603050405020304" charset="0"/>
              <a:ea typeface="Times New Roman" panose="02020603050405020304" charset="0"/>
              <a:cs typeface="Times New Roman" panose="02020603050405020304" charset="0"/>
            </a:endParaRPr>
          </a:p>
        </p:txBody>
      </p:sp>
      <p:sp>
        <p:nvSpPr>
          <p:cNvPr id="229" name="矩形"/>
          <p:cNvSpPr/>
          <p:nvPr/>
        </p:nvSpPr>
        <p:spPr>
          <a:xfrm>
            <a:off x="1277767" y="5377753"/>
            <a:ext cx="10779466" cy="4846789"/>
          </a:xfrm>
          <a:prstGeom prst="rect">
            <a:avLst/>
          </a:prstGeom>
          <a:ln>
            <a:solidFill>
              <a:srgbClr val="000000"/>
            </a:solidFill>
            <a:miter lim="400000"/>
          </a:ln>
        </p:spPr>
        <p:txBody>
          <a:bodyPr lIns="8790" tIns="8790" rIns="8790" bIns="8790" anchor="ct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230" name="东南亚先发优势，美妆个护全年GMV泰国处领先位置…"/>
          <p:cNvSpPr txBox="1"/>
          <p:nvPr/>
        </p:nvSpPr>
        <p:spPr>
          <a:xfrm>
            <a:off x="1277620" y="1336675"/>
            <a:ext cx="11630660" cy="1739900"/>
          </a:xfrm>
          <a:prstGeom prst="rect">
            <a:avLst/>
          </a:prstGeom>
          <a:ln w="12700">
            <a:miter lim="400000"/>
          </a:ln>
        </p:spPr>
        <p:txBody>
          <a:bodyPr wrap="square" lIns="8790" tIns="8790" rIns="8790" bIns="8790">
            <a:spAutoFit/>
          </a:bodyPr>
          <a:lstStyle/>
          <a:p>
            <a:pPr algn="l">
              <a:lnSpc>
                <a:spcPct val="100000"/>
              </a:lnSpc>
              <a:spcBef>
                <a:spcPts val="0"/>
              </a:spcBef>
              <a:defRPr sz="3200">
                <a:latin typeface="Source Han Sans CN Bold Bold"/>
                <a:ea typeface="Source Han Sans CN Bold Bold"/>
                <a:cs typeface="Source Han Sans CN Bold Bold"/>
                <a:sym typeface="Source Han Sans CN Bold Bold"/>
              </a:defRPr>
            </a:pPr>
            <a:r>
              <a:rPr sz="2800" b="1">
                <a:solidFill>
                  <a:srgbClr val="625AE3"/>
                </a:solidFill>
                <a:latin typeface="Times New Roman" panose="02020603050405020304" charset="0"/>
                <a:ea typeface="Times New Roman" panose="02020603050405020304" charset="0"/>
                <a:cs typeface="Times New Roman" panose="02020603050405020304" charset="0"/>
              </a:rPr>
              <a:t>The first-mover advantage in Southeast Asia, and the Beauty &amp; Personal </a:t>
            </a:r>
            <a:endParaRPr sz="2800" b="1">
              <a:solidFill>
                <a:srgbClr val="625AE3"/>
              </a:solidFill>
              <a:latin typeface="Times New Roman" panose="02020603050405020304" charset="0"/>
              <a:ea typeface="Times New Roman" panose="02020603050405020304" charset="0"/>
              <a:cs typeface="Times New Roman" panose="02020603050405020304" charset="0"/>
            </a:endParaRPr>
          </a:p>
          <a:p>
            <a:pPr algn="l">
              <a:lnSpc>
                <a:spcPct val="100000"/>
              </a:lnSpc>
              <a:spcBef>
                <a:spcPts val="0"/>
              </a:spcBef>
              <a:defRPr sz="3200">
                <a:latin typeface="Source Han Sans CN Bold Bold"/>
                <a:ea typeface="Source Han Sans CN Bold Bold"/>
                <a:cs typeface="Source Han Sans CN Bold Bold"/>
                <a:sym typeface="Source Han Sans CN Bold Bold"/>
              </a:defRPr>
            </a:pPr>
            <a:r>
              <a:rPr sz="2800" b="1">
                <a:solidFill>
                  <a:srgbClr val="625AE3"/>
                </a:solidFill>
                <a:latin typeface="Times New Roman" panose="02020603050405020304" charset="0"/>
                <a:ea typeface="Times New Roman" panose="02020603050405020304" charset="0"/>
                <a:cs typeface="Times New Roman" panose="02020603050405020304" charset="0"/>
              </a:rPr>
              <a:t>Care category has the leading position in Thailand in terms of annual GMV.</a:t>
            </a:r>
            <a:endParaRPr sz="2800" b="1">
              <a:solidFill>
                <a:srgbClr val="625AE3"/>
              </a:solidFill>
              <a:latin typeface="Times New Roman" panose="02020603050405020304" charset="0"/>
              <a:ea typeface="Times New Roman" panose="02020603050405020304" charset="0"/>
              <a:cs typeface="Times New Roman" panose="02020603050405020304" charset="0"/>
            </a:endParaRPr>
          </a:p>
          <a:p>
            <a:pPr algn="l">
              <a:lnSpc>
                <a:spcPct val="100000"/>
              </a:lnSpc>
              <a:spcBef>
                <a:spcPts val="0"/>
              </a:spcBef>
              <a:defRPr sz="3200">
                <a:latin typeface="Source Han Sans CN Bold Bold"/>
                <a:ea typeface="Source Han Sans CN Bold Bold"/>
                <a:cs typeface="Source Han Sans CN Bold Bold"/>
                <a:sym typeface="Source Han Sans CN Bold Bold"/>
              </a:defRPr>
            </a:pPr>
            <a:r>
              <a:rPr sz="2800" b="1">
                <a:solidFill>
                  <a:srgbClr val="625AE3"/>
                </a:solidFill>
                <a:latin typeface="Times New Roman" panose="02020603050405020304" charset="0"/>
                <a:ea typeface="Times New Roman" panose="02020603050405020304" charset="0"/>
                <a:cs typeface="Times New Roman" panose="02020603050405020304" charset="0"/>
              </a:rPr>
              <a:t>The US market shows strong growth and has become the main battlefield with the highest current GMV.</a:t>
            </a:r>
            <a:endParaRPr sz="2800" b="1">
              <a:solidFill>
                <a:srgbClr val="625AE3"/>
              </a:solidFill>
              <a:latin typeface="Times New Roman" panose="02020603050405020304" charset="0"/>
              <a:ea typeface="Times New Roman" panose="02020603050405020304" charset="0"/>
              <a:cs typeface="Times New Roman" panose="02020603050405020304" charset="0"/>
            </a:endParaRPr>
          </a:p>
        </p:txBody>
      </p:sp>
      <p:sp>
        <p:nvSpPr>
          <p:cNvPr id="231" name="从近一年美妆个护品类GMV绝对值来看，泰国位列第一、美国暂居第三；…"/>
          <p:cNvSpPr txBox="1"/>
          <p:nvPr/>
        </p:nvSpPr>
        <p:spPr>
          <a:xfrm>
            <a:off x="1273175" y="3076575"/>
            <a:ext cx="11550015" cy="1699260"/>
          </a:xfrm>
          <a:prstGeom prst="rect">
            <a:avLst/>
          </a:prstGeom>
          <a:ln w="12700">
            <a:miter lim="400000"/>
          </a:ln>
        </p:spPr>
        <p:txBody>
          <a:bodyPr wrap="square" lIns="8790" tIns="8790" rIns="8790" bIns="8790">
            <a:noAutofit/>
          </a:bodyPr>
          <a:lstStyle/>
          <a:p>
            <a:pPr>
              <a:lnSpc>
                <a:spcPct val="11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sz="2000">
                <a:latin typeface="Times New Roman" panose="02020603050405020304" charset="0"/>
                <a:ea typeface="Times New Roman" panose="02020603050405020304" charset="0"/>
                <a:cs typeface="Times New Roman" panose="02020603050405020304" charset="0"/>
                <a:sym typeface="Times New Roman" panose="02020603050405020304" charset="0"/>
              </a:rPr>
              <a:t>From the perspective of the absolute value of GMV of the Beauty &amp; Personal Care category in recent year, Thailand ranks first and the US temporarily ranks third. In terms of GMV growth, the US has become the site with the fastest growth rate, and it has become the main selling country with the highest GMV in the past nearly half a year. Among the Southeast Asian markets, Indonesia has been affected by the ban turmoil and has not yet recovered to the best state. Thailand and Vietnam perform better, and both GMV have increased significantly, while other markets maintain steady growth.</a:t>
            </a:r>
            <a:endParaRPr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48" name="文本框 47"/>
          <p:cNvSpPr txBox="1"/>
          <p:nvPr>
            <p:custDataLst>
              <p:tags r:id="rId3"/>
            </p:custDataLst>
          </p:nvPr>
        </p:nvSpPr>
        <p:spPr>
          <a:xfrm>
            <a:off x="2693035" y="17968595"/>
            <a:ext cx="2182495" cy="3365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8790" tIns="8790" rIns="8790" bIns="8790" numCol="1" spcCol="38100" rtlCol="0" anchor="ctr" forceAA="0">
            <a:noAutofit/>
          </a:bodyPr>
          <a:p>
            <a:pPr marL="0" marR="0" indent="0" algn="l" defTabSz="3352800" rtl="0" fontAlgn="auto" latinLnBrk="0" hangingPunct="0">
              <a:lnSpc>
                <a:spcPct val="90000"/>
              </a:lnSpc>
              <a:spcBef>
                <a:spcPts val="6100"/>
              </a:spcBef>
              <a:spcAft>
                <a:spcPts val="0"/>
              </a:spcAft>
              <a:buClrTx/>
              <a:buSzTx/>
              <a:buFontTx/>
              <a:buNone/>
            </a:pPr>
            <a:r>
              <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rPr>
              <a:t>https://echotik.ai</a:t>
            </a:r>
            <a:endPar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endParaRPr>
          </a:p>
        </p:txBody>
      </p:sp>
      <p:sp>
        <p:nvSpPr>
          <p:cNvPr id="174" name="Freeform 8"/>
          <p:cNvSpPr/>
          <p:nvPr>
            <p:custDataLst>
              <p:tags r:id="rId4"/>
            </p:custDataLst>
          </p:nvPr>
        </p:nvSpPr>
        <p:spPr>
          <a:xfrm>
            <a:off x="941705" y="17797145"/>
            <a:ext cx="1655445" cy="672465"/>
          </a:xfrm>
          <a:prstGeom prst="rect">
            <a:avLst/>
          </a:prstGeom>
          <a:blipFill>
            <a:blip r:embed="rId5"/>
            <a:stretch>
              <a:fillRect/>
            </a:stretch>
          </a:blipFill>
          <a:ln w="12700">
            <a:miter lim="400000"/>
          </a:ln>
        </p:spPr>
        <p:txBody>
          <a:bodyPr lIns="0" tIns="0" rIns="0" bIns="0"/>
          <a:p>
            <a:pPr defTabSz="1219200">
              <a:lnSpc>
                <a:spcPct val="100000"/>
              </a:lnSpc>
              <a:spcBef>
                <a:spcPts val="0"/>
              </a:spcBef>
              <a:defRPr sz="2400">
                <a:latin typeface="Calibri" panose="020F0502020204030204"/>
                <a:ea typeface="Calibri" panose="020F0502020204030204"/>
                <a:cs typeface="Calibri" panose="020F0502020204030204"/>
                <a:sym typeface="Calibri" panose="020F0502020204030204"/>
              </a:defRPr>
            </a:pPr>
            <a:endParaRPr>
              <a:latin typeface="Arial Rounded MT Bold" panose="020F0704030504030204" charset="0"/>
              <a:ea typeface="Arial Rounded MT Bold" panose="020F0704030504030204" charset="0"/>
              <a:cs typeface="Arial Rounded MT Bold" panose="020F0704030504030204" charset="0"/>
              <a:sym typeface="Arial Rounded MT Bold" panose="020F0704030504030204" charset="0"/>
            </a:endParaRPr>
          </a:p>
        </p:txBody>
      </p:sp>
      <p:sp>
        <p:nvSpPr>
          <p:cNvPr id="2" name="矩形 1"/>
          <p:cNvSpPr/>
          <p:nvPr/>
        </p:nvSpPr>
        <p:spPr>
          <a:xfrm>
            <a:off x="2614930" y="9467215"/>
            <a:ext cx="8876030" cy="500380"/>
          </a:xfrm>
          <a:prstGeom prst="rect">
            <a:avLst/>
          </a:prstGeom>
          <a:solidFill>
            <a:schemeClr val="bg1"/>
          </a:solidFill>
          <a:ln w="12700" cap="flat">
            <a:solidFill>
              <a:schemeClr val="bg1"/>
            </a:solidFill>
            <a:miter lim="400000"/>
          </a:ln>
        </p:spPr>
        <p:style>
          <a:lnRef idx="0">
            <a:scrgbClr r="0" g="0" b="0"/>
          </a:lnRef>
          <a:fillRef idx="0">
            <a:scrgbClr r="0" g="0" b="0"/>
          </a:fillRef>
          <a:effectRef idx="0">
            <a:scrgbClr r="0" g="0" b="0"/>
          </a:effectRef>
          <a:fontRef idx="none"/>
        </p:style>
        <p:txBody>
          <a:bodyPr rot="0" vertOverflow="overflow" horzOverflow="overflow" vert="horz" wrap="square" lIns="8790" tIns="8790" rIns="8790" bIns="8790" numCol="1" spcCol="38100" rtlCol="0" anchor="ctr" forceAA="0">
            <a:spAutoFit/>
          </a:bodyPr>
          <a:p>
            <a:pPr marL="0" marR="0" indent="0" algn="ctr" defTabSz="1134745" rtl="0" fontAlgn="auto" latinLnBrk="0" hangingPunct="0">
              <a:lnSpc>
                <a:spcPct val="100000"/>
              </a:lnSpc>
              <a:spcBef>
                <a:spcPts val="0"/>
              </a:spcBef>
              <a:spcAft>
                <a:spcPts val="0"/>
              </a:spcAft>
              <a:buClrTx/>
              <a:buSzTx/>
              <a:buFontTx/>
              <a:buNone/>
            </a:pPr>
            <a:endParaRPr kumimoji="0" lang="zh-CN" altLang="en-US" sz="4000" b="0" i="0" u="none" strike="noStrike" cap="none" spc="0" normalizeH="0" baseline="0">
              <a:ln>
                <a:noFill/>
              </a:ln>
              <a:solidFill>
                <a:srgbClr val="FFFFFF"/>
              </a:solidFill>
              <a:effectLst/>
              <a:uFillTx/>
              <a:latin typeface="Helvetica Neue Medium" panose="02000503000000020004"/>
              <a:ea typeface="Helvetica Neue Medium" panose="02000503000000020004"/>
              <a:cs typeface="Helvetica Neue Medium" panose="02000503000000020004"/>
              <a:sym typeface="Helvetica Neue Medium" panose="02000503000000020004"/>
            </a:endParaRPr>
          </a:p>
        </p:txBody>
      </p:sp>
      <p:sp>
        <p:nvSpPr>
          <p:cNvPr id="3" name="文本框 2"/>
          <p:cNvSpPr txBox="1"/>
          <p:nvPr/>
        </p:nvSpPr>
        <p:spPr>
          <a:xfrm>
            <a:off x="2478405" y="9467215"/>
            <a:ext cx="8915400" cy="23304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8790" tIns="8790" rIns="8790" bIns="8790" numCol="1" spcCol="38100" rtlCol="0" anchor="ctr" forceAA="0">
            <a:noAutofit/>
          </a:bodyPr>
          <a:p>
            <a:pPr marL="0" marR="0" indent="0" algn="l" defTabSz="3352800" rtl="0" fontAlgn="auto" latinLnBrk="0" hangingPunct="0">
              <a:lnSpc>
                <a:spcPct val="90000"/>
              </a:lnSpc>
              <a:spcBef>
                <a:spcPts val="6100"/>
              </a:spcBef>
              <a:spcAft>
                <a:spcPts val="0"/>
              </a:spcAft>
              <a:buClrTx/>
              <a:buSzTx/>
              <a:buFontTx/>
              <a:buNone/>
            </a:pPr>
            <a:r>
              <a:rPr kumimoji="0" lang="zh-CN" altLang="en-US" sz="20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Neue" panose="02000503000000020004"/>
              </a:rPr>
              <a:t>-Thailand -Indonesia -Vietnam -the Philippines -Malaysia -Singapore -the US -the UK</a:t>
            </a:r>
            <a:endParaRPr kumimoji="0" lang="zh-CN" altLang="en-US" sz="20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Neue" panose="02000503000000020004"/>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热门市场"/>
          <p:cNvSpPr/>
          <p:nvPr/>
        </p:nvSpPr>
        <p:spPr>
          <a:xfrm>
            <a:off x="7054056" y="4871069"/>
            <a:ext cx="4409291" cy="2763633"/>
          </a:xfrm>
          <a:prstGeom prst="rect">
            <a:avLst/>
          </a:prstGeom>
          <a:solidFill>
            <a:srgbClr val="7DD0EE">
              <a:alpha val="50189"/>
            </a:srgbClr>
          </a:solidFill>
          <a:ln w="12700">
            <a:miter lim="400000"/>
          </a:ln>
        </p:spPr>
        <p:txBody>
          <a:bodyPr lIns="254000" tIns="254000" rIns="254000" bIns="254000"/>
          <a:lstStyle>
            <a:lvl1pPr algn="r" defTabSz="1134745">
              <a:lnSpc>
                <a:spcPct val="100000"/>
              </a:lnSpc>
              <a:spcBef>
                <a:spcPts val="0"/>
              </a:spcBef>
              <a:defRPr sz="32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热门市场</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234" name="机会市场"/>
          <p:cNvSpPr/>
          <p:nvPr/>
        </p:nvSpPr>
        <p:spPr>
          <a:xfrm>
            <a:off x="7054056" y="7626819"/>
            <a:ext cx="4409291" cy="2430127"/>
          </a:xfrm>
          <a:prstGeom prst="rect">
            <a:avLst/>
          </a:prstGeom>
          <a:solidFill>
            <a:srgbClr val="71A6ED">
              <a:alpha val="50189"/>
            </a:srgbClr>
          </a:solidFill>
          <a:ln w="12700">
            <a:miter lim="400000"/>
          </a:ln>
        </p:spPr>
        <p:txBody>
          <a:bodyPr lIns="254000" tIns="254000" rIns="254000" bIns="254000"/>
          <a:lstStyle>
            <a:lvl1pPr algn="r" defTabSz="1134745">
              <a:lnSpc>
                <a:spcPct val="100000"/>
              </a:lnSpc>
              <a:spcBef>
                <a:spcPts val="0"/>
              </a:spcBef>
              <a:defRPr sz="32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机会市场</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235" name="矩形"/>
          <p:cNvSpPr/>
          <p:nvPr/>
        </p:nvSpPr>
        <p:spPr>
          <a:xfrm>
            <a:off x="1871653" y="4871069"/>
            <a:ext cx="5186010" cy="2763633"/>
          </a:xfrm>
          <a:prstGeom prst="rect">
            <a:avLst/>
          </a:prstGeom>
          <a:solidFill>
            <a:srgbClr val="7468ED">
              <a:alpha val="50189"/>
            </a:srgbClr>
          </a:solidFill>
          <a:ln w="12700">
            <a:miter lim="400000"/>
          </a:ln>
        </p:spPr>
        <p:txBody>
          <a:bodyPr lIns="254000" tIns="254000" rIns="254000" bIns="254000"/>
          <a:lstStyle/>
          <a:p>
            <a:pPr defTabSz="1134745">
              <a:lnSpc>
                <a:spcPct val="100000"/>
              </a:lnSpc>
              <a:spcBef>
                <a:spcPts val="0"/>
              </a:spcBef>
              <a:defRPr sz="32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236" name="小众市场"/>
          <p:cNvSpPr/>
          <p:nvPr/>
        </p:nvSpPr>
        <p:spPr>
          <a:xfrm>
            <a:off x="1871653" y="7626819"/>
            <a:ext cx="5186010" cy="2430127"/>
          </a:xfrm>
          <a:prstGeom prst="rect">
            <a:avLst/>
          </a:prstGeom>
          <a:solidFill>
            <a:srgbClr val="697EEC">
              <a:alpha val="50189"/>
            </a:srgbClr>
          </a:solidFill>
          <a:ln w="12700">
            <a:miter lim="400000"/>
          </a:ln>
        </p:spPr>
        <p:txBody>
          <a:bodyPr lIns="254000" tIns="254000" rIns="254000" bIns="254000"/>
          <a:lstStyle>
            <a:lvl1pPr defTabSz="1134745">
              <a:lnSpc>
                <a:spcPct val="100000"/>
              </a:lnSpc>
              <a:spcBef>
                <a:spcPts val="0"/>
              </a:spcBef>
              <a:defRPr sz="32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小众市场</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graphicFrame>
        <p:nvGraphicFramePr>
          <p:cNvPr id="237" name="散点图"/>
          <p:cNvGraphicFramePr/>
          <p:nvPr/>
        </p:nvGraphicFramePr>
        <p:xfrm>
          <a:off x="1604952" y="4530040"/>
          <a:ext cx="9858395" cy="5676377"/>
        </p:xfrm>
        <a:graphic>
          <a:graphicData uri="http://schemas.openxmlformats.org/drawingml/2006/chart">
            <c:chart xmlns:c="http://schemas.openxmlformats.org/drawingml/2006/chart" xmlns:r="http://schemas.openxmlformats.org/officeDocument/2006/relationships" r:id="rId1"/>
          </a:graphicData>
        </a:graphic>
      </p:graphicFrame>
      <p:sp>
        <p:nvSpPr>
          <p:cNvPr id="238" name="小店数 2.2倍…"/>
          <p:cNvSpPr txBox="1"/>
          <p:nvPr/>
        </p:nvSpPr>
        <p:spPr>
          <a:xfrm>
            <a:off x="1604645" y="12448540"/>
            <a:ext cx="2736850" cy="2136140"/>
          </a:xfrm>
          <a:prstGeom prst="rect">
            <a:avLst/>
          </a:prstGeom>
          <a:ln w="12700">
            <a:miter lim="400000"/>
          </a:ln>
        </p:spPr>
        <p:txBody>
          <a:bodyPr wrap="square" lIns="8790" tIns="8790" rIns="8790" bIns="8790" anchor="ctr">
            <a:noAutofit/>
          </a:bodyPr>
          <a:lstStyle/>
          <a:p>
            <a:pPr>
              <a:lnSpc>
                <a:spcPct val="120000"/>
              </a:lnSpc>
              <a:spcBef>
                <a:spcPts val="0"/>
              </a:spcBef>
              <a:defRPr sz="2400">
                <a:solidFill>
                  <a:srgbClr val="424242"/>
                </a:solidFill>
                <a:latin typeface="Source Han Sans CN Bold Bold"/>
                <a:ea typeface="Source Han Sans CN Bold Bold"/>
                <a:cs typeface="Source Han Sans CN Bold Bold"/>
                <a:sym typeface="Source Han Sans CN Bold Bold"/>
              </a:defRPr>
            </a:pPr>
            <a:r>
              <a:rPr sz="1400">
                <a:latin typeface="Times New Roman" panose="02020603050405020304" charset="0"/>
                <a:ea typeface="Times New Roman" panose="02020603050405020304" charset="0"/>
                <a:cs typeface="Times New Roman" panose="02020603050405020304" charset="0"/>
              </a:rPr>
              <a:t>The number of shops </a:t>
            </a:r>
            <a:endParaRPr sz="1400">
              <a:latin typeface="Times New Roman" panose="02020603050405020304" charset="0"/>
              <a:ea typeface="Times New Roman" panose="02020603050405020304" charset="0"/>
              <a:cs typeface="Times New Roman" panose="02020603050405020304" charset="0"/>
            </a:endParaRPr>
          </a:p>
          <a:p>
            <a:pPr>
              <a:lnSpc>
                <a:spcPct val="120000"/>
              </a:lnSpc>
              <a:spcBef>
                <a:spcPts val="0"/>
              </a:spcBef>
              <a:defRPr sz="2400">
                <a:solidFill>
                  <a:srgbClr val="424242"/>
                </a:solidFill>
                <a:latin typeface="Source Han Sans CN Bold Bold"/>
                <a:ea typeface="Source Han Sans CN Bold Bold"/>
                <a:cs typeface="Source Han Sans CN Bold Bold"/>
                <a:sym typeface="Source Han Sans CN Bold Bold"/>
              </a:defRPr>
            </a:pPr>
            <a:r>
              <a:rPr sz="1400">
                <a:latin typeface="Times New Roman" panose="02020603050405020304" charset="0"/>
                <a:ea typeface="Times New Roman" panose="02020603050405020304" charset="0"/>
                <a:cs typeface="Times New Roman" panose="02020603050405020304" charset="0"/>
              </a:rPr>
              <a:t>2.2</a:t>
            </a:r>
            <a:r>
              <a:rPr lang="en-US" sz="1400">
                <a:latin typeface="Times New Roman" panose="02020603050405020304" charset="0"/>
                <a:ea typeface="Times New Roman" panose="02020603050405020304" charset="0"/>
                <a:cs typeface="Times New Roman" panose="02020603050405020304" charset="0"/>
              </a:rPr>
              <a:t> </a:t>
            </a:r>
            <a:r>
              <a:rPr sz="1400">
                <a:latin typeface="Times New Roman" panose="02020603050405020304" charset="0"/>
                <a:ea typeface="Times New Roman" panose="02020603050405020304" charset="0"/>
                <a:cs typeface="Times New Roman" panose="02020603050405020304" charset="0"/>
              </a:rPr>
              <a:t>times</a:t>
            </a:r>
            <a:endParaRPr sz="1400">
              <a:latin typeface="Times New Roman" panose="02020603050405020304" charset="0"/>
              <a:ea typeface="Times New Roman" panose="02020603050405020304" charset="0"/>
              <a:cs typeface="Times New Roman" panose="02020603050405020304" charset="0"/>
            </a:endParaRPr>
          </a:p>
          <a:p>
            <a:pPr>
              <a:lnSpc>
                <a:spcPct val="120000"/>
              </a:lnSpc>
              <a:spcBef>
                <a:spcPts val="0"/>
              </a:spcBef>
              <a:defRPr sz="2400">
                <a:solidFill>
                  <a:srgbClr val="424242"/>
                </a:solidFill>
                <a:latin typeface="Source Han Sans CN Bold Bold"/>
                <a:ea typeface="Source Han Sans CN Bold Bold"/>
                <a:cs typeface="Source Han Sans CN Bold Bold"/>
                <a:sym typeface="Source Han Sans CN Bold Bold"/>
              </a:defRPr>
            </a:pPr>
            <a:r>
              <a:rPr sz="1400">
                <a:latin typeface="Times New Roman" panose="02020603050405020304" charset="0"/>
                <a:ea typeface="Times New Roman" panose="02020603050405020304" charset="0"/>
                <a:cs typeface="Times New Roman" panose="02020603050405020304" charset="0"/>
              </a:rPr>
              <a:t>The number of</a:t>
            </a:r>
            <a:r>
              <a:rPr lang="en-US" sz="1400">
                <a:latin typeface="Times New Roman" panose="02020603050405020304" charset="0"/>
                <a:ea typeface="Times New Roman" panose="02020603050405020304" charset="0"/>
                <a:cs typeface="Times New Roman" panose="02020603050405020304" charset="0"/>
              </a:rPr>
              <a:t> </a:t>
            </a:r>
            <a:r>
              <a:rPr sz="1400">
                <a:latin typeface="Times New Roman" panose="02020603050405020304" charset="0"/>
                <a:ea typeface="Times New Roman" panose="02020603050405020304" charset="0"/>
                <a:cs typeface="Times New Roman" panose="02020603050405020304" charset="0"/>
              </a:rPr>
              <a:t>influencers</a:t>
            </a:r>
            <a:r>
              <a:rPr lang="en-US" sz="1400">
                <a:latin typeface="Times New Roman" panose="02020603050405020304" charset="0"/>
                <a:ea typeface="Times New Roman" panose="02020603050405020304" charset="0"/>
                <a:cs typeface="Times New Roman" panose="02020603050405020304" charset="0"/>
              </a:rPr>
              <a:t> </a:t>
            </a:r>
            <a:endParaRPr lang="en-US" sz="1400">
              <a:latin typeface="Times New Roman" panose="02020603050405020304" charset="0"/>
              <a:ea typeface="Times New Roman" panose="02020603050405020304" charset="0"/>
              <a:cs typeface="Times New Roman" panose="02020603050405020304" charset="0"/>
            </a:endParaRPr>
          </a:p>
          <a:p>
            <a:pPr>
              <a:lnSpc>
                <a:spcPct val="120000"/>
              </a:lnSpc>
              <a:spcBef>
                <a:spcPts val="0"/>
              </a:spcBef>
              <a:defRPr sz="2400">
                <a:solidFill>
                  <a:srgbClr val="424242"/>
                </a:solidFill>
                <a:latin typeface="Source Han Sans CN Bold Bold"/>
                <a:ea typeface="Source Han Sans CN Bold Bold"/>
                <a:cs typeface="Source Han Sans CN Bold Bold"/>
                <a:sym typeface="Source Han Sans CN Bold Bold"/>
              </a:defRPr>
            </a:pPr>
            <a:r>
              <a:rPr sz="1400">
                <a:latin typeface="Times New Roman" panose="02020603050405020304" charset="0"/>
                <a:ea typeface="Times New Roman" panose="02020603050405020304" charset="0"/>
                <a:cs typeface="Times New Roman" panose="02020603050405020304" charset="0"/>
              </a:rPr>
              <a:t>2.2</a:t>
            </a:r>
            <a:r>
              <a:rPr lang="en-US" sz="1400">
                <a:latin typeface="Times New Roman" panose="02020603050405020304" charset="0"/>
                <a:ea typeface="Times New Roman" panose="02020603050405020304" charset="0"/>
                <a:cs typeface="Times New Roman" panose="02020603050405020304" charset="0"/>
              </a:rPr>
              <a:t> </a:t>
            </a:r>
            <a:r>
              <a:rPr sz="1400">
                <a:latin typeface="Times New Roman" panose="02020603050405020304" charset="0"/>
                <a:ea typeface="Times New Roman" panose="02020603050405020304" charset="0"/>
                <a:cs typeface="Times New Roman" panose="02020603050405020304" charset="0"/>
              </a:rPr>
              <a:t>times</a:t>
            </a:r>
            <a:endParaRPr sz="1400">
              <a:latin typeface="Times New Roman" panose="02020603050405020304" charset="0"/>
              <a:ea typeface="Times New Roman" panose="02020603050405020304" charset="0"/>
              <a:cs typeface="Times New Roman" panose="02020603050405020304" charset="0"/>
            </a:endParaRPr>
          </a:p>
          <a:p>
            <a:pPr>
              <a:lnSpc>
                <a:spcPct val="120000"/>
              </a:lnSpc>
              <a:spcBef>
                <a:spcPts val="0"/>
              </a:spcBef>
              <a:defRPr sz="2400">
                <a:solidFill>
                  <a:srgbClr val="424242"/>
                </a:solidFill>
                <a:latin typeface="Source Han Sans CN Bold Bold"/>
                <a:ea typeface="Source Han Sans CN Bold Bold"/>
                <a:cs typeface="Source Han Sans CN Bold Bold"/>
                <a:sym typeface="Source Han Sans CN Bold Bold"/>
              </a:defRPr>
            </a:pPr>
            <a:r>
              <a:rPr sz="1400">
                <a:latin typeface="Times New Roman" panose="02020603050405020304" charset="0"/>
                <a:ea typeface="Times New Roman" panose="02020603050405020304" charset="0"/>
                <a:cs typeface="Times New Roman" panose="02020603050405020304" charset="0"/>
              </a:rPr>
              <a:t>The number of videos </a:t>
            </a:r>
            <a:endParaRPr sz="1400">
              <a:latin typeface="Times New Roman" panose="02020603050405020304" charset="0"/>
              <a:ea typeface="Times New Roman" panose="02020603050405020304" charset="0"/>
              <a:cs typeface="Times New Roman" panose="02020603050405020304" charset="0"/>
            </a:endParaRPr>
          </a:p>
          <a:p>
            <a:pPr>
              <a:lnSpc>
                <a:spcPct val="120000"/>
              </a:lnSpc>
              <a:spcBef>
                <a:spcPts val="0"/>
              </a:spcBef>
              <a:defRPr sz="2400">
                <a:solidFill>
                  <a:srgbClr val="424242"/>
                </a:solidFill>
                <a:latin typeface="Source Han Sans CN Bold Bold"/>
                <a:ea typeface="Source Han Sans CN Bold Bold"/>
                <a:cs typeface="Source Han Sans CN Bold Bold"/>
                <a:sym typeface="Source Han Sans CN Bold Bold"/>
              </a:defRPr>
            </a:pPr>
            <a:r>
              <a:rPr sz="1400">
                <a:latin typeface="Times New Roman" panose="02020603050405020304" charset="0"/>
                <a:ea typeface="Times New Roman" panose="02020603050405020304" charset="0"/>
                <a:cs typeface="Times New Roman" panose="02020603050405020304" charset="0"/>
              </a:rPr>
              <a:t>7</a:t>
            </a:r>
            <a:r>
              <a:rPr lang="en-US" sz="1400">
                <a:latin typeface="Times New Roman" panose="02020603050405020304" charset="0"/>
                <a:ea typeface="Times New Roman" panose="02020603050405020304" charset="0"/>
                <a:cs typeface="Times New Roman" panose="02020603050405020304" charset="0"/>
              </a:rPr>
              <a:t> t</a:t>
            </a:r>
            <a:r>
              <a:rPr sz="1400">
                <a:latin typeface="Times New Roman" panose="02020603050405020304" charset="0"/>
                <a:ea typeface="Times New Roman" panose="02020603050405020304" charset="0"/>
                <a:cs typeface="Times New Roman" panose="02020603050405020304" charset="0"/>
              </a:rPr>
              <a:t>imes</a:t>
            </a:r>
            <a:endParaRPr sz="1400">
              <a:latin typeface="Times New Roman" panose="02020603050405020304" charset="0"/>
              <a:ea typeface="Times New Roman" panose="02020603050405020304" charset="0"/>
              <a:cs typeface="Times New Roman" panose="02020603050405020304" charset="0"/>
            </a:endParaRPr>
          </a:p>
          <a:p>
            <a:pPr>
              <a:lnSpc>
                <a:spcPct val="120000"/>
              </a:lnSpc>
              <a:spcBef>
                <a:spcPts val="0"/>
              </a:spcBef>
              <a:defRPr sz="2400">
                <a:solidFill>
                  <a:srgbClr val="424242"/>
                </a:solidFill>
                <a:latin typeface="Source Han Sans CN Bold Bold"/>
                <a:ea typeface="Source Han Sans CN Bold Bold"/>
                <a:cs typeface="Source Han Sans CN Bold Bold"/>
                <a:sym typeface="Source Han Sans CN Bold Bold"/>
              </a:defRPr>
            </a:pPr>
            <a:r>
              <a:rPr sz="1400">
                <a:latin typeface="Times New Roman" panose="02020603050405020304" charset="0"/>
                <a:ea typeface="Times New Roman" panose="02020603050405020304" charset="0"/>
                <a:cs typeface="Times New Roman" panose="02020603050405020304" charset="0"/>
              </a:rPr>
              <a:t>The number of live-streams </a:t>
            </a:r>
            <a:endParaRPr sz="1400">
              <a:latin typeface="Times New Roman" panose="02020603050405020304" charset="0"/>
              <a:ea typeface="Times New Roman" panose="02020603050405020304" charset="0"/>
              <a:cs typeface="Times New Roman" panose="02020603050405020304" charset="0"/>
            </a:endParaRPr>
          </a:p>
          <a:p>
            <a:pPr>
              <a:lnSpc>
                <a:spcPct val="120000"/>
              </a:lnSpc>
              <a:spcBef>
                <a:spcPts val="0"/>
              </a:spcBef>
              <a:defRPr sz="2400">
                <a:solidFill>
                  <a:srgbClr val="424242"/>
                </a:solidFill>
                <a:latin typeface="Source Han Sans CN Bold Bold"/>
                <a:ea typeface="Source Han Sans CN Bold Bold"/>
                <a:cs typeface="Source Han Sans CN Bold Bold"/>
                <a:sym typeface="Source Han Sans CN Bold Bold"/>
              </a:defRPr>
            </a:pPr>
            <a:r>
              <a:rPr sz="1400">
                <a:latin typeface="Times New Roman" panose="02020603050405020304" charset="0"/>
                <a:ea typeface="Times New Roman" panose="02020603050405020304" charset="0"/>
                <a:cs typeface="Times New Roman" panose="02020603050405020304" charset="0"/>
              </a:rPr>
              <a:t>77</a:t>
            </a:r>
            <a:r>
              <a:rPr lang="en-US" sz="1400">
                <a:latin typeface="Times New Roman" panose="02020603050405020304" charset="0"/>
                <a:ea typeface="Times New Roman" panose="02020603050405020304" charset="0"/>
                <a:cs typeface="Times New Roman" panose="02020603050405020304" charset="0"/>
              </a:rPr>
              <a:t> </a:t>
            </a:r>
            <a:r>
              <a:rPr sz="1400">
                <a:latin typeface="Times New Roman" panose="02020603050405020304" charset="0"/>
                <a:ea typeface="Times New Roman" panose="02020603050405020304" charset="0"/>
                <a:cs typeface="Times New Roman" panose="02020603050405020304" charset="0"/>
              </a:rPr>
              <a:t>times</a:t>
            </a:r>
            <a:endParaRPr sz="1400">
              <a:latin typeface="Times New Roman" panose="02020603050405020304" charset="0"/>
              <a:ea typeface="Times New Roman" panose="02020603050405020304" charset="0"/>
              <a:cs typeface="Times New Roman" panose="02020603050405020304" charset="0"/>
            </a:endParaRPr>
          </a:p>
        </p:txBody>
      </p:sp>
      <p:sp>
        <p:nvSpPr>
          <p:cNvPr id="239" name="带货达人数量"/>
          <p:cNvSpPr txBox="1"/>
          <p:nvPr/>
        </p:nvSpPr>
        <p:spPr>
          <a:xfrm>
            <a:off x="1426210" y="4254500"/>
            <a:ext cx="352425" cy="4881880"/>
          </a:xfrm>
          <a:prstGeom prst="rect">
            <a:avLst/>
          </a:prstGeom>
          <a:ln w="12700">
            <a:miter lim="400000"/>
          </a:ln>
        </p:spPr>
        <p:txBody>
          <a:bodyPr lIns="8790" tIns="8790" rIns="8790" bIns="8790" anchor="ctr"/>
          <a:lstStyle>
            <a:lvl1pPr algn="ctr">
              <a:lnSpc>
                <a:spcPct val="80000"/>
              </a:lnSpc>
              <a:spcBef>
                <a:spcPts val="0"/>
              </a:spcBef>
              <a:defRPr sz="2000">
                <a:solidFill>
                  <a:srgbClr val="424242"/>
                </a:solidFill>
                <a:latin typeface="Source Han Sans CN Bold Bold"/>
                <a:ea typeface="Source Han Sans CN Bold Bold"/>
                <a:cs typeface="Source Han Sans CN Bold Bold"/>
                <a:sym typeface="Source Han Sans CN Bold Bold"/>
              </a:defRPr>
            </a:lvl1pPr>
          </a:lstStyle>
          <a:p>
            <a:pPr algn="r"/>
            <a:r>
              <a:rPr>
                <a:latin typeface="Times New Roman" panose="02020603050405020304" charset="0"/>
                <a:ea typeface="Times New Roman" panose="02020603050405020304" charset="0"/>
              </a:rPr>
              <a:t>   </a:t>
            </a:r>
            <a:endParaRPr>
              <a:latin typeface="Times New Roman" panose="02020603050405020304" charset="0"/>
              <a:ea typeface="Times New Roman" panose="02020603050405020304" charset="0"/>
            </a:endParaRPr>
          </a:p>
        </p:txBody>
      </p:sp>
      <p:sp>
        <p:nvSpPr>
          <p:cNvPr id="240" name="GMV"/>
          <p:cNvSpPr txBox="1"/>
          <p:nvPr/>
        </p:nvSpPr>
        <p:spPr>
          <a:xfrm>
            <a:off x="8834446" y="10114895"/>
            <a:ext cx="2540001" cy="393958"/>
          </a:xfrm>
          <a:prstGeom prst="rect">
            <a:avLst/>
          </a:prstGeom>
          <a:ln w="12700">
            <a:miter lim="400000"/>
          </a:ln>
        </p:spPr>
        <p:txBody>
          <a:bodyPr lIns="0" tIns="0" rIns="0" bIns="0" anchor="ctr">
            <a:normAutofit/>
          </a:bodyPr>
          <a:lstStyle>
            <a:lvl1pPr algn="r" defTabSz="12700">
              <a:lnSpc>
                <a:spcPct val="100000"/>
              </a:lnSpc>
              <a:spcBef>
                <a:spcPts val="0"/>
              </a:spcBef>
              <a:defRPr sz="2000" spc="200">
                <a:solidFill>
                  <a:srgbClr val="424242"/>
                </a:solidFill>
                <a:latin typeface="Source Han Sans CN Bold Bold"/>
                <a:ea typeface="Source Han Sans CN Bold Bold"/>
                <a:cs typeface="Source Han Sans CN Bold Bold"/>
                <a:sym typeface="Source Han Sans CN Bold Bold"/>
              </a:defRPr>
            </a:lvl1pPr>
          </a:lstStyle>
          <a:p>
            <a:r>
              <a:rPr>
                <a:latin typeface="Times New Roman" panose="02020603050405020304" charset="0"/>
                <a:ea typeface="Times New Roman" panose="02020603050405020304" charset="0"/>
              </a:rPr>
              <a:t>GMV</a:t>
            </a:r>
            <a:endParaRPr>
              <a:latin typeface="Times New Roman" panose="02020603050405020304" charset="0"/>
              <a:ea typeface="Times New Roman" panose="02020603050405020304" charset="0"/>
            </a:endParaRPr>
          </a:p>
        </p:txBody>
      </p:sp>
      <p:sp>
        <p:nvSpPr>
          <p:cNvPr id="241" name="泰国"/>
          <p:cNvSpPr/>
          <p:nvPr/>
        </p:nvSpPr>
        <p:spPr>
          <a:xfrm>
            <a:off x="1616820" y="11806558"/>
            <a:ext cx="2413001" cy="755881"/>
          </a:xfrm>
          <a:prstGeom prst="rect">
            <a:avLst/>
          </a:prstGeom>
          <a:solidFill>
            <a:srgbClr val="8276F1"/>
          </a:solidFill>
          <a:ln w="12700">
            <a:miter lim="400000"/>
          </a:ln>
        </p:spPr>
        <p:txBody>
          <a:bodyPr lIns="0" tIns="0" rIns="0" bIns="0" anchor="ctr"/>
          <a:lstStyle>
            <a:lvl1pPr algn="ctr" defTabSz="457200">
              <a:lnSpc>
                <a:spcPct val="100000"/>
              </a:lnSpc>
              <a:spcBef>
                <a:spcPts val="0"/>
              </a:spcBef>
              <a:defRPr sz="28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lang="en-US">
                <a:latin typeface="Times New Roman" panose="02020603050405020304" charset="0"/>
                <a:ea typeface="Times New Roman" panose="02020603050405020304" charset="0"/>
                <a:cs typeface="Times New Roman" panose="02020603050405020304" charset="0"/>
                <a:sym typeface="Times New Roman" panose="02020603050405020304" charset="0"/>
              </a:rPr>
              <a:t>Thailand</a:t>
            </a:r>
            <a:endParaRPr lang="en-US">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242" name="小店数 1.8倍…"/>
          <p:cNvSpPr txBox="1"/>
          <p:nvPr/>
        </p:nvSpPr>
        <p:spPr>
          <a:xfrm>
            <a:off x="4179570" y="12561570"/>
            <a:ext cx="5480050" cy="1896745"/>
          </a:xfrm>
          <a:prstGeom prst="rect">
            <a:avLst/>
          </a:prstGeom>
          <a:ln w="12700">
            <a:miter lim="400000"/>
          </a:ln>
        </p:spPr>
        <p:txBody>
          <a:bodyPr wrap="square" lIns="8790" tIns="8790" rIns="8790" bIns="8790" anchor="ctr">
            <a:noAutofit/>
          </a:bodyPr>
          <a:lstStyle/>
          <a:p>
            <a:pPr>
              <a:lnSpc>
                <a:spcPct val="110000"/>
              </a:lnSpc>
              <a:spcBef>
                <a:spcPts val="0"/>
              </a:spcBef>
              <a:defRPr sz="2400">
                <a:solidFill>
                  <a:srgbClr val="424242"/>
                </a:solidFill>
                <a:latin typeface="Source Han Sans CN Bold Bold"/>
                <a:ea typeface="Source Han Sans CN Bold Bold"/>
                <a:cs typeface="Source Han Sans CN Bold Bold"/>
                <a:sym typeface="Source Han Sans CN Bold Bold"/>
              </a:defRPr>
            </a:pPr>
            <a:r>
              <a:rPr sz="1400">
                <a:latin typeface="Times New Roman" panose="02020603050405020304" charset="0"/>
                <a:ea typeface="Times New Roman" panose="02020603050405020304" charset="0"/>
                <a:cs typeface="Times New Roman" panose="02020603050405020304" charset="0"/>
              </a:rPr>
              <a:t>The number of shops </a:t>
            </a:r>
            <a:endParaRPr sz="1400">
              <a:latin typeface="Times New Roman" panose="02020603050405020304" charset="0"/>
              <a:ea typeface="Times New Roman" panose="02020603050405020304" charset="0"/>
              <a:cs typeface="Times New Roman" panose="02020603050405020304" charset="0"/>
            </a:endParaRPr>
          </a:p>
          <a:p>
            <a:pPr>
              <a:lnSpc>
                <a:spcPct val="110000"/>
              </a:lnSpc>
              <a:spcBef>
                <a:spcPts val="0"/>
              </a:spcBef>
              <a:defRPr sz="2400">
                <a:solidFill>
                  <a:srgbClr val="424242"/>
                </a:solidFill>
                <a:latin typeface="Source Han Sans CN Bold Bold"/>
                <a:ea typeface="Source Han Sans CN Bold Bold"/>
                <a:cs typeface="Source Han Sans CN Bold Bold"/>
                <a:sym typeface="Source Han Sans CN Bold Bold"/>
              </a:defRPr>
            </a:pPr>
            <a:r>
              <a:rPr sz="1400">
                <a:latin typeface="Times New Roman" panose="02020603050405020304" charset="0"/>
                <a:ea typeface="Times New Roman" panose="02020603050405020304" charset="0"/>
                <a:cs typeface="Times New Roman" panose="02020603050405020304" charset="0"/>
              </a:rPr>
              <a:t>1.8</a:t>
            </a:r>
            <a:r>
              <a:rPr lang="en-US" sz="1400">
                <a:latin typeface="Times New Roman" panose="02020603050405020304" charset="0"/>
                <a:ea typeface="Times New Roman" panose="02020603050405020304" charset="0"/>
                <a:cs typeface="Times New Roman" panose="02020603050405020304" charset="0"/>
              </a:rPr>
              <a:t> </a:t>
            </a:r>
            <a:r>
              <a:rPr sz="1400">
                <a:latin typeface="Times New Roman" panose="02020603050405020304" charset="0"/>
                <a:ea typeface="Times New Roman" panose="02020603050405020304" charset="0"/>
                <a:cs typeface="Times New Roman" panose="02020603050405020304" charset="0"/>
              </a:rPr>
              <a:t>times</a:t>
            </a:r>
            <a:endParaRPr sz="1400">
              <a:latin typeface="Times New Roman" panose="02020603050405020304" charset="0"/>
              <a:ea typeface="Times New Roman" panose="02020603050405020304" charset="0"/>
              <a:cs typeface="Times New Roman" panose="02020603050405020304" charset="0"/>
            </a:endParaRPr>
          </a:p>
          <a:p>
            <a:pPr>
              <a:lnSpc>
                <a:spcPct val="110000"/>
              </a:lnSpc>
              <a:spcBef>
                <a:spcPts val="0"/>
              </a:spcBef>
              <a:defRPr sz="2400">
                <a:solidFill>
                  <a:srgbClr val="424242"/>
                </a:solidFill>
                <a:latin typeface="Source Han Sans CN Bold Bold"/>
                <a:ea typeface="Source Han Sans CN Bold Bold"/>
                <a:cs typeface="Source Han Sans CN Bold Bold"/>
                <a:sym typeface="Source Han Sans CN Bold Bold"/>
              </a:defRPr>
            </a:pPr>
            <a:r>
              <a:rPr sz="1400">
                <a:latin typeface="Times New Roman" panose="02020603050405020304" charset="0"/>
                <a:ea typeface="Times New Roman" panose="02020603050405020304" charset="0"/>
                <a:cs typeface="Times New Roman" panose="02020603050405020304" charset="0"/>
              </a:rPr>
              <a:t>The number of influencers </a:t>
            </a:r>
            <a:endParaRPr sz="1400">
              <a:latin typeface="Times New Roman" panose="02020603050405020304" charset="0"/>
              <a:ea typeface="Times New Roman" panose="02020603050405020304" charset="0"/>
              <a:cs typeface="Times New Roman" panose="02020603050405020304" charset="0"/>
            </a:endParaRPr>
          </a:p>
          <a:p>
            <a:pPr>
              <a:lnSpc>
                <a:spcPct val="110000"/>
              </a:lnSpc>
              <a:spcBef>
                <a:spcPts val="0"/>
              </a:spcBef>
              <a:defRPr sz="2400">
                <a:solidFill>
                  <a:srgbClr val="424242"/>
                </a:solidFill>
                <a:latin typeface="Source Han Sans CN Bold Bold"/>
                <a:ea typeface="Source Han Sans CN Bold Bold"/>
                <a:cs typeface="Source Han Sans CN Bold Bold"/>
                <a:sym typeface="Source Han Sans CN Bold Bold"/>
              </a:defRPr>
            </a:pPr>
            <a:r>
              <a:rPr sz="1400">
                <a:latin typeface="Times New Roman" panose="02020603050405020304" charset="0"/>
                <a:ea typeface="Times New Roman" panose="02020603050405020304" charset="0"/>
                <a:cs typeface="Times New Roman" panose="02020603050405020304" charset="0"/>
              </a:rPr>
              <a:t>1.7</a:t>
            </a:r>
            <a:r>
              <a:rPr lang="en-US" sz="1400">
                <a:latin typeface="Times New Roman" panose="02020603050405020304" charset="0"/>
                <a:ea typeface="Times New Roman" panose="02020603050405020304" charset="0"/>
                <a:cs typeface="Times New Roman" panose="02020603050405020304" charset="0"/>
              </a:rPr>
              <a:t> </a:t>
            </a:r>
            <a:r>
              <a:rPr sz="1400">
                <a:latin typeface="Times New Roman" panose="02020603050405020304" charset="0"/>
                <a:ea typeface="Times New Roman" panose="02020603050405020304" charset="0"/>
                <a:cs typeface="Times New Roman" panose="02020603050405020304" charset="0"/>
              </a:rPr>
              <a:t>times</a:t>
            </a:r>
            <a:endParaRPr sz="1400">
              <a:latin typeface="Times New Roman" panose="02020603050405020304" charset="0"/>
              <a:ea typeface="Times New Roman" panose="02020603050405020304" charset="0"/>
              <a:cs typeface="Times New Roman" panose="02020603050405020304" charset="0"/>
            </a:endParaRPr>
          </a:p>
          <a:p>
            <a:pPr>
              <a:lnSpc>
                <a:spcPct val="110000"/>
              </a:lnSpc>
              <a:spcBef>
                <a:spcPts val="0"/>
              </a:spcBef>
              <a:defRPr sz="2400">
                <a:solidFill>
                  <a:srgbClr val="424242"/>
                </a:solidFill>
                <a:latin typeface="Source Han Sans CN Bold Bold"/>
                <a:ea typeface="Source Han Sans CN Bold Bold"/>
                <a:cs typeface="Source Han Sans CN Bold Bold"/>
                <a:sym typeface="Source Han Sans CN Bold Bold"/>
              </a:defRPr>
            </a:pPr>
            <a:r>
              <a:rPr sz="1400">
                <a:latin typeface="Times New Roman" panose="02020603050405020304" charset="0"/>
                <a:ea typeface="Times New Roman" panose="02020603050405020304" charset="0"/>
                <a:cs typeface="Times New Roman" panose="02020603050405020304" charset="0"/>
              </a:rPr>
              <a:t>The number of videos </a:t>
            </a:r>
            <a:endParaRPr sz="1400">
              <a:latin typeface="Times New Roman" panose="02020603050405020304" charset="0"/>
              <a:ea typeface="Times New Roman" panose="02020603050405020304" charset="0"/>
              <a:cs typeface="Times New Roman" panose="02020603050405020304" charset="0"/>
            </a:endParaRPr>
          </a:p>
          <a:p>
            <a:pPr>
              <a:lnSpc>
                <a:spcPct val="110000"/>
              </a:lnSpc>
              <a:spcBef>
                <a:spcPts val="0"/>
              </a:spcBef>
              <a:defRPr sz="2400">
                <a:solidFill>
                  <a:srgbClr val="424242"/>
                </a:solidFill>
                <a:latin typeface="Source Han Sans CN Bold Bold"/>
                <a:ea typeface="Source Han Sans CN Bold Bold"/>
                <a:cs typeface="Source Han Sans CN Bold Bold"/>
                <a:sym typeface="Source Han Sans CN Bold Bold"/>
              </a:defRPr>
            </a:pPr>
            <a:r>
              <a:rPr sz="1400">
                <a:latin typeface="Times New Roman" panose="02020603050405020304" charset="0"/>
                <a:ea typeface="Times New Roman" panose="02020603050405020304" charset="0"/>
                <a:cs typeface="Times New Roman" panose="02020603050405020304" charset="0"/>
              </a:rPr>
              <a:t>5</a:t>
            </a:r>
            <a:r>
              <a:rPr lang="en-US" sz="1400">
                <a:latin typeface="Times New Roman" panose="02020603050405020304" charset="0"/>
                <a:ea typeface="Times New Roman" panose="02020603050405020304" charset="0"/>
                <a:cs typeface="Times New Roman" panose="02020603050405020304" charset="0"/>
              </a:rPr>
              <a:t> </a:t>
            </a:r>
            <a:r>
              <a:rPr sz="1400">
                <a:latin typeface="Times New Roman" panose="02020603050405020304" charset="0"/>
                <a:ea typeface="Times New Roman" panose="02020603050405020304" charset="0"/>
                <a:cs typeface="Times New Roman" panose="02020603050405020304" charset="0"/>
              </a:rPr>
              <a:t>times</a:t>
            </a:r>
            <a:endParaRPr sz="1400">
              <a:latin typeface="Times New Roman" panose="02020603050405020304" charset="0"/>
              <a:ea typeface="Times New Roman" panose="02020603050405020304" charset="0"/>
              <a:cs typeface="Times New Roman" panose="02020603050405020304" charset="0"/>
            </a:endParaRPr>
          </a:p>
          <a:p>
            <a:pPr>
              <a:lnSpc>
                <a:spcPct val="110000"/>
              </a:lnSpc>
              <a:spcBef>
                <a:spcPts val="0"/>
              </a:spcBef>
              <a:defRPr sz="2400">
                <a:solidFill>
                  <a:srgbClr val="424242"/>
                </a:solidFill>
                <a:latin typeface="Source Han Sans CN Bold Bold"/>
                <a:ea typeface="Source Han Sans CN Bold Bold"/>
                <a:cs typeface="Source Han Sans CN Bold Bold"/>
                <a:sym typeface="Source Han Sans CN Bold Bold"/>
              </a:defRPr>
            </a:pPr>
            <a:r>
              <a:rPr sz="1400">
                <a:latin typeface="Times New Roman" panose="02020603050405020304" charset="0"/>
                <a:ea typeface="Times New Roman" panose="02020603050405020304" charset="0"/>
                <a:cs typeface="Times New Roman" panose="02020603050405020304" charset="0"/>
              </a:rPr>
              <a:t>The number of live-streams </a:t>
            </a:r>
            <a:endParaRPr sz="1400">
              <a:latin typeface="Times New Roman" panose="02020603050405020304" charset="0"/>
              <a:ea typeface="Times New Roman" panose="02020603050405020304" charset="0"/>
              <a:cs typeface="Times New Roman" panose="02020603050405020304" charset="0"/>
            </a:endParaRPr>
          </a:p>
          <a:p>
            <a:pPr>
              <a:lnSpc>
                <a:spcPct val="110000"/>
              </a:lnSpc>
              <a:spcBef>
                <a:spcPts val="0"/>
              </a:spcBef>
              <a:defRPr sz="2400">
                <a:solidFill>
                  <a:srgbClr val="424242"/>
                </a:solidFill>
                <a:latin typeface="Source Han Sans CN Bold Bold"/>
                <a:ea typeface="Source Han Sans CN Bold Bold"/>
                <a:cs typeface="Source Han Sans CN Bold Bold"/>
                <a:sym typeface="Source Han Sans CN Bold Bold"/>
              </a:defRPr>
            </a:pPr>
            <a:r>
              <a:rPr sz="1400">
                <a:latin typeface="Times New Roman" panose="02020603050405020304" charset="0"/>
                <a:ea typeface="Times New Roman" panose="02020603050405020304" charset="0"/>
                <a:cs typeface="Times New Roman" panose="02020603050405020304" charset="0"/>
              </a:rPr>
              <a:t>28</a:t>
            </a:r>
            <a:r>
              <a:rPr lang="en-US" sz="1400">
                <a:latin typeface="Times New Roman" panose="02020603050405020304" charset="0"/>
                <a:ea typeface="Times New Roman" panose="02020603050405020304" charset="0"/>
                <a:cs typeface="Times New Roman" panose="02020603050405020304" charset="0"/>
              </a:rPr>
              <a:t> </a:t>
            </a:r>
            <a:r>
              <a:rPr sz="1400">
                <a:latin typeface="Times New Roman" panose="02020603050405020304" charset="0"/>
                <a:ea typeface="Times New Roman" panose="02020603050405020304" charset="0"/>
                <a:cs typeface="Times New Roman" panose="02020603050405020304" charset="0"/>
              </a:rPr>
              <a:t>times</a:t>
            </a:r>
            <a:endParaRPr sz="1400">
              <a:latin typeface="Times New Roman" panose="02020603050405020304" charset="0"/>
              <a:ea typeface="Times New Roman" panose="02020603050405020304" charset="0"/>
              <a:cs typeface="Times New Roman" panose="02020603050405020304" charset="0"/>
            </a:endParaRPr>
          </a:p>
        </p:txBody>
      </p:sp>
      <p:sp>
        <p:nvSpPr>
          <p:cNvPr id="243" name="印尼"/>
          <p:cNvSpPr/>
          <p:nvPr/>
        </p:nvSpPr>
        <p:spPr>
          <a:xfrm>
            <a:off x="4179606" y="11806558"/>
            <a:ext cx="2413001" cy="755881"/>
          </a:xfrm>
          <a:prstGeom prst="rect">
            <a:avLst/>
          </a:prstGeom>
          <a:solidFill>
            <a:srgbClr val="8276F1"/>
          </a:solidFill>
          <a:ln w="12700">
            <a:miter lim="400000"/>
          </a:ln>
        </p:spPr>
        <p:txBody>
          <a:bodyPr lIns="0" tIns="0" rIns="0" bIns="0" anchor="ctr"/>
          <a:lstStyle>
            <a:lvl1pPr algn="ctr" defTabSz="457200">
              <a:lnSpc>
                <a:spcPct val="100000"/>
              </a:lnSpc>
              <a:spcBef>
                <a:spcPts val="0"/>
              </a:spcBef>
              <a:defRPr sz="28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lang="en-US">
                <a:latin typeface="Times New Roman" panose="02020603050405020304" charset="0"/>
                <a:ea typeface="Times New Roman" panose="02020603050405020304" charset="0"/>
                <a:cs typeface="Times New Roman" panose="02020603050405020304" charset="0"/>
                <a:sym typeface="Times New Roman" panose="02020603050405020304" charset="0"/>
              </a:rPr>
              <a:t>Indonesia</a:t>
            </a:r>
            <a:endParaRPr lang="en-US">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244" name="小店数 2.1倍…"/>
          <p:cNvSpPr txBox="1"/>
          <p:nvPr/>
        </p:nvSpPr>
        <p:spPr>
          <a:xfrm>
            <a:off x="6742430" y="12528550"/>
            <a:ext cx="2413000" cy="1929765"/>
          </a:xfrm>
          <a:prstGeom prst="rect">
            <a:avLst/>
          </a:prstGeom>
          <a:ln w="12700">
            <a:miter lim="400000"/>
          </a:ln>
        </p:spPr>
        <p:txBody>
          <a:bodyPr lIns="8790" tIns="8790" rIns="8790" bIns="8790" anchor="ctr">
            <a:noAutofit/>
          </a:bodyPr>
          <a:lstStyle/>
          <a:p>
            <a:pPr>
              <a:lnSpc>
                <a:spcPct val="110000"/>
              </a:lnSpc>
              <a:spcBef>
                <a:spcPts val="0"/>
              </a:spcBef>
              <a:defRPr sz="2400">
                <a:solidFill>
                  <a:srgbClr val="424242"/>
                </a:solidFill>
                <a:latin typeface="Source Han Sans CN Bold Bold"/>
                <a:ea typeface="Source Han Sans CN Bold Bold"/>
                <a:cs typeface="Source Han Sans CN Bold Bold"/>
                <a:sym typeface="Source Han Sans CN Bold Bold"/>
              </a:defRPr>
            </a:pPr>
            <a:r>
              <a:rPr sz="1400">
                <a:latin typeface="Times New Roman" panose="02020603050405020304" charset="0"/>
                <a:ea typeface="Times New Roman" panose="02020603050405020304" charset="0"/>
                <a:cs typeface="Times New Roman" panose="02020603050405020304" charset="0"/>
              </a:rPr>
              <a:t>The number of shops </a:t>
            </a:r>
            <a:endParaRPr sz="1400">
              <a:latin typeface="Times New Roman" panose="02020603050405020304" charset="0"/>
              <a:ea typeface="Times New Roman" panose="02020603050405020304" charset="0"/>
              <a:cs typeface="Times New Roman" panose="02020603050405020304" charset="0"/>
            </a:endParaRPr>
          </a:p>
          <a:p>
            <a:pPr>
              <a:lnSpc>
                <a:spcPct val="110000"/>
              </a:lnSpc>
              <a:spcBef>
                <a:spcPts val="0"/>
              </a:spcBef>
              <a:defRPr sz="2400">
                <a:solidFill>
                  <a:srgbClr val="424242"/>
                </a:solidFill>
                <a:latin typeface="Source Han Sans CN Bold Bold"/>
                <a:ea typeface="Source Han Sans CN Bold Bold"/>
                <a:cs typeface="Source Han Sans CN Bold Bold"/>
                <a:sym typeface="Source Han Sans CN Bold Bold"/>
              </a:defRPr>
            </a:pPr>
            <a:r>
              <a:rPr sz="1400">
                <a:latin typeface="Times New Roman" panose="02020603050405020304" charset="0"/>
                <a:ea typeface="Times New Roman" panose="02020603050405020304" charset="0"/>
                <a:cs typeface="Times New Roman" panose="02020603050405020304" charset="0"/>
              </a:rPr>
              <a:t>2.1 times</a:t>
            </a:r>
            <a:endParaRPr sz="1400">
              <a:latin typeface="Times New Roman" panose="02020603050405020304" charset="0"/>
              <a:ea typeface="Times New Roman" panose="02020603050405020304" charset="0"/>
              <a:cs typeface="Times New Roman" panose="02020603050405020304" charset="0"/>
            </a:endParaRPr>
          </a:p>
          <a:p>
            <a:pPr>
              <a:lnSpc>
                <a:spcPct val="110000"/>
              </a:lnSpc>
              <a:spcBef>
                <a:spcPts val="0"/>
              </a:spcBef>
              <a:defRPr sz="2400">
                <a:solidFill>
                  <a:srgbClr val="424242"/>
                </a:solidFill>
                <a:latin typeface="Source Han Sans CN Bold Bold"/>
                <a:ea typeface="Source Han Sans CN Bold Bold"/>
                <a:cs typeface="Source Han Sans CN Bold Bold"/>
                <a:sym typeface="Source Han Sans CN Bold Bold"/>
              </a:defRPr>
            </a:pPr>
            <a:r>
              <a:rPr sz="1400">
                <a:latin typeface="Times New Roman" panose="02020603050405020304" charset="0"/>
                <a:ea typeface="Times New Roman" panose="02020603050405020304" charset="0"/>
                <a:cs typeface="Times New Roman" panose="02020603050405020304" charset="0"/>
              </a:rPr>
              <a:t>The number of influencers </a:t>
            </a:r>
            <a:endParaRPr sz="1400">
              <a:latin typeface="Times New Roman" panose="02020603050405020304" charset="0"/>
              <a:ea typeface="Times New Roman" panose="02020603050405020304" charset="0"/>
              <a:cs typeface="Times New Roman" panose="02020603050405020304" charset="0"/>
            </a:endParaRPr>
          </a:p>
          <a:p>
            <a:pPr>
              <a:lnSpc>
                <a:spcPct val="110000"/>
              </a:lnSpc>
              <a:spcBef>
                <a:spcPts val="0"/>
              </a:spcBef>
              <a:defRPr sz="2400">
                <a:solidFill>
                  <a:srgbClr val="424242"/>
                </a:solidFill>
                <a:latin typeface="Source Han Sans CN Bold Bold"/>
                <a:ea typeface="Source Han Sans CN Bold Bold"/>
                <a:cs typeface="Source Han Sans CN Bold Bold"/>
                <a:sym typeface="Source Han Sans CN Bold Bold"/>
              </a:defRPr>
            </a:pPr>
            <a:r>
              <a:rPr sz="1400">
                <a:latin typeface="Times New Roman" panose="02020603050405020304" charset="0"/>
                <a:ea typeface="Times New Roman" panose="02020603050405020304" charset="0"/>
                <a:cs typeface="Times New Roman" panose="02020603050405020304" charset="0"/>
              </a:rPr>
              <a:t>2.2 times</a:t>
            </a:r>
            <a:endParaRPr sz="1400">
              <a:latin typeface="Times New Roman" panose="02020603050405020304" charset="0"/>
              <a:ea typeface="Times New Roman" panose="02020603050405020304" charset="0"/>
              <a:cs typeface="Times New Roman" panose="02020603050405020304" charset="0"/>
            </a:endParaRPr>
          </a:p>
          <a:p>
            <a:pPr>
              <a:lnSpc>
                <a:spcPct val="110000"/>
              </a:lnSpc>
              <a:spcBef>
                <a:spcPts val="0"/>
              </a:spcBef>
              <a:defRPr sz="2400">
                <a:solidFill>
                  <a:srgbClr val="424242"/>
                </a:solidFill>
                <a:latin typeface="Source Han Sans CN Bold Bold"/>
                <a:ea typeface="Source Han Sans CN Bold Bold"/>
                <a:cs typeface="Source Han Sans CN Bold Bold"/>
                <a:sym typeface="Source Han Sans CN Bold Bold"/>
              </a:defRPr>
            </a:pPr>
            <a:r>
              <a:rPr sz="1400">
                <a:latin typeface="Times New Roman" panose="02020603050405020304" charset="0"/>
                <a:ea typeface="Times New Roman" panose="02020603050405020304" charset="0"/>
                <a:cs typeface="Times New Roman" panose="02020603050405020304" charset="0"/>
              </a:rPr>
              <a:t>The number of videos </a:t>
            </a:r>
            <a:endParaRPr sz="1400">
              <a:latin typeface="Times New Roman" panose="02020603050405020304" charset="0"/>
              <a:ea typeface="Times New Roman" panose="02020603050405020304" charset="0"/>
              <a:cs typeface="Times New Roman" panose="02020603050405020304" charset="0"/>
            </a:endParaRPr>
          </a:p>
          <a:p>
            <a:pPr>
              <a:lnSpc>
                <a:spcPct val="110000"/>
              </a:lnSpc>
              <a:spcBef>
                <a:spcPts val="0"/>
              </a:spcBef>
              <a:defRPr sz="2400">
                <a:solidFill>
                  <a:srgbClr val="424242"/>
                </a:solidFill>
                <a:latin typeface="Source Han Sans CN Bold Bold"/>
                <a:ea typeface="Source Han Sans CN Bold Bold"/>
                <a:cs typeface="Source Han Sans CN Bold Bold"/>
                <a:sym typeface="Source Han Sans CN Bold Bold"/>
              </a:defRPr>
            </a:pPr>
            <a:r>
              <a:rPr sz="1400">
                <a:latin typeface="Times New Roman" panose="02020603050405020304" charset="0"/>
                <a:ea typeface="Times New Roman" panose="02020603050405020304" charset="0"/>
                <a:cs typeface="Times New Roman" panose="02020603050405020304" charset="0"/>
              </a:rPr>
              <a:t>5 times</a:t>
            </a:r>
            <a:endParaRPr sz="1400">
              <a:latin typeface="Times New Roman" panose="02020603050405020304" charset="0"/>
              <a:ea typeface="Times New Roman" panose="02020603050405020304" charset="0"/>
              <a:cs typeface="Times New Roman" panose="02020603050405020304" charset="0"/>
            </a:endParaRPr>
          </a:p>
          <a:p>
            <a:pPr>
              <a:lnSpc>
                <a:spcPct val="110000"/>
              </a:lnSpc>
              <a:spcBef>
                <a:spcPts val="0"/>
              </a:spcBef>
              <a:defRPr sz="2400">
                <a:solidFill>
                  <a:srgbClr val="424242"/>
                </a:solidFill>
                <a:latin typeface="Source Han Sans CN Bold Bold"/>
                <a:ea typeface="Source Han Sans CN Bold Bold"/>
                <a:cs typeface="Source Han Sans CN Bold Bold"/>
                <a:sym typeface="Source Han Sans CN Bold Bold"/>
              </a:defRPr>
            </a:pPr>
            <a:r>
              <a:rPr sz="1400">
                <a:latin typeface="Times New Roman" panose="02020603050405020304" charset="0"/>
                <a:ea typeface="Times New Roman" panose="02020603050405020304" charset="0"/>
                <a:cs typeface="Times New Roman" panose="02020603050405020304" charset="0"/>
              </a:rPr>
              <a:t>The number of live-streams </a:t>
            </a:r>
            <a:endParaRPr sz="1400">
              <a:latin typeface="Times New Roman" panose="02020603050405020304" charset="0"/>
              <a:ea typeface="Times New Roman" panose="02020603050405020304" charset="0"/>
              <a:cs typeface="Times New Roman" panose="02020603050405020304" charset="0"/>
            </a:endParaRPr>
          </a:p>
          <a:p>
            <a:pPr>
              <a:lnSpc>
                <a:spcPct val="110000"/>
              </a:lnSpc>
              <a:spcBef>
                <a:spcPts val="0"/>
              </a:spcBef>
              <a:defRPr sz="2400">
                <a:solidFill>
                  <a:srgbClr val="424242"/>
                </a:solidFill>
                <a:latin typeface="Source Han Sans CN Bold Bold"/>
                <a:ea typeface="Source Han Sans CN Bold Bold"/>
                <a:cs typeface="Source Han Sans CN Bold Bold"/>
                <a:sym typeface="Source Han Sans CN Bold Bold"/>
              </a:defRPr>
            </a:pPr>
            <a:r>
              <a:rPr sz="1400">
                <a:latin typeface="Times New Roman" panose="02020603050405020304" charset="0"/>
                <a:ea typeface="Times New Roman" panose="02020603050405020304" charset="0"/>
                <a:cs typeface="Times New Roman" panose="02020603050405020304" charset="0"/>
              </a:rPr>
              <a:t>83 times</a:t>
            </a:r>
            <a:endParaRPr sz="1400">
              <a:latin typeface="Times New Roman" panose="02020603050405020304" charset="0"/>
              <a:ea typeface="Times New Roman" panose="02020603050405020304" charset="0"/>
              <a:cs typeface="Times New Roman" panose="02020603050405020304" charset="0"/>
            </a:endParaRPr>
          </a:p>
        </p:txBody>
      </p:sp>
      <p:sp>
        <p:nvSpPr>
          <p:cNvPr id="245" name="越南"/>
          <p:cNvSpPr/>
          <p:nvPr/>
        </p:nvSpPr>
        <p:spPr>
          <a:xfrm>
            <a:off x="6742393" y="11806558"/>
            <a:ext cx="2413001" cy="755881"/>
          </a:xfrm>
          <a:prstGeom prst="rect">
            <a:avLst/>
          </a:prstGeom>
          <a:solidFill>
            <a:srgbClr val="8276F1"/>
          </a:solidFill>
          <a:ln w="12700">
            <a:miter lim="400000"/>
          </a:ln>
        </p:spPr>
        <p:txBody>
          <a:bodyPr lIns="0" tIns="0" rIns="0" bIns="0" anchor="ctr"/>
          <a:lstStyle>
            <a:lvl1pPr algn="ctr" defTabSz="457200">
              <a:lnSpc>
                <a:spcPct val="100000"/>
              </a:lnSpc>
              <a:spcBef>
                <a:spcPts val="0"/>
              </a:spcBef>
              <a:defRPr sz="28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Vietnam</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246" name="小店数 1.9倍…"/>
          <p:cNvSpPr txBox="1"/>
          <p:nvPr/>
        </p:nvSpPr>
        <p:spPr>
          <a:xfrm>
            <a:off x="9305290" y="12562205"/>
            <a:ext cx="2413000" cy="1875155"/>
          </a:xfrm>
          <a:prstGeom prst="rect">
            <a:avLst/>
          </a:prstGeom>
          <a:ln w="12700">
            <a:miter lim="400000"/>
          </a:ln>
        </p:spPr>
        <p:txBody>
          <a:bodyPr lIns="8790" tIns="8790" rIns="8790" bIns="8790" anchor="ctr">
            <a:noAutofit/>
          </a:bodyPr>
          <a:lstStyle/>
          <a:p>
            <a:pPr>
              <a:lnSpc>
                <a:spcPct val="110000"/>
              </a:lnSpc>
              <a:spcBef>
                <a:spcPts val="0"/>
              </a:spcBef>
              <a:defRPr sz="2400">
                <a:solidFill>
                  <a:srgbClr val="424242"/>
                </a:solidFill>
                <a:latin typeface="Source Han Sans CN Bold Bold"/>
                <a:ea typeface="Source Han Sans CN Bold Bold"/>
                <a:cs typeface="Source Han Sans CN Bold Bold"/>
                <a:sym typeface="Source Han Sans CN Bold Bold"/>
              </a:defRPr>
            </a:pPr>
            <a:r>
              <a:rPr sz="1400">
                <a:latin typeface="Times New Roman" panose="02020603050405020304" charset="0"/>
                <a:ea typeface="Times New Roman" panose="02020603050405020304" charset="0"/>
                <a:cs typeface="Times New Roman" panose="02020603050405020304" charset="0"/>
              </a:rPr>
              <a:t>The number of shops </a:t>
            </a:r>
            <a:endParaRPr sz="1400">
              <a:latin typeface="Times New Roman" panose="02020603050405020304" charset="0"/>
              <a:ea typeface="Times New Roman" panose="02020603050405020304" charset="0"/>
              <a:cs typeface="Times New Roman" panose="02020603050405020304" charset="0"/>
            </a:endParaRPr>
          </a:p>
          <a:p>
            <a:pPr>
              <a:lnSpc>
                <a:spcPct val="110000"/>
              </a:lnSpc>
              <a:spcBef>
                <a:spcPts val="0"/>
              </a:spcBef>
              <a:defRPr sz="2400">
                <a:solidFill>
                  <a:srgbClr val="424242"/>
                </a:solidFill>
                <a:latin typeface="Source Han Sans CN Bold Bold"/>
                <a:ea typeface="Source Han Sans CN Bold Bold"/>
                <a:cs typeface="Source Han Sans CN Bold Bold"/>
                <a:sym typeface="Source Han Sans CN Bold Bold"/>
              </a:defRPr>
            </a:pPr>
            <a:r>
              <a:rPr sz="1400">
                <a:latin typeface="Times New Roman" panose="02020603050405020304" charset="0"/>
                <a:ea typeface="Times New Roman" panose="02020603050405020304" charset="0"/>
                <a:cs typeface="Times New Roman" panose="02020603050405020304" charset="0"/>
              </a:rPr>
              <a:t>1.9 times</a:t>
            </a:r>
            <a:endParaRPr sz="1400">
              <a:latin typeface="Times New Roman" panose="02020603050405020304" charset="0"/>
              <a:ea typeface="Times New Roman" panose="02020603050405020304" charset="0"/>
              <a:cs typeface="Times New Roman" panose="02020603050405020304" charset="0"/>
            </a:endParaRPr>
          </a:p>
          <a:p>
            <a:pPr>
              <a:lnSpc>
                <a:spcPct val="110000"/>
              </a:lnSpc>
              <a:spcBef>
                <a:spcPts val="0"/>
              </a:spcBef>
              <a:defRPr sz="2400">
                <a:solidFill>
                  <a:srgbClr val="424242"/>
                </a:solidFill>
                <a:latin typeface="Source Han Sans CN Bold Bold"/>
                <a:ea typeface="Source Han Sans CN Bold Bold"/>
                <a:cs typeface="Source Han Sans CN Bold Bold"/>
                <a:sym typeface="Source Han Sans CN Bold Bold"/>
              </a:defRPr>
            </a:pPr>
            <a:r>
              <a:rPr sz="1400">
                <a:latin typeface="Times New Roman" panose="02020603050405020304" charset="0"/>
                <a:ea typeface="Times New Roman" panose="02020603050405020304" charset="0"/>
                <a:cs typeface="Times New Roman" panose="02020603050405020304" charset="0"/>
              </a:rPr>
              <a:t>The number of influencers </a:t>
            </a:r>
            <a:endParaRPr sz="1400">
              <a:latin typeface="Times New Roman" panose="02020603050405020304" charset="0"/>
              <a:ea typeface="Times New Roman" panose="02020603050405020304" charset="0"/>
              <a:cs typeface="Times New Roman" panose="02020603050405020304" charset="0"/>
            </a:endParaRPr>
          </a:p>
          <a:p>
            <a:pPr>
              <a:lnSpc>
                <a:spcPct val="110000"/>
              </a:lnSpc>
              <a:spcBef>
                <a:spcPts val="0"/>
              </a:spcBef>
              <a:defRPr sz="2400">
                <a:solidFill>
                  <a:srgbClr val="424242"/>
                </a:solidFill>
                <a:latin typeface="Source Han Sans CN Bold Bold"/>
                <a:ea typeface="Source Han Sans CN Bold Bold"/>
                <a:cs typeface="Source Han Sans CN Bold Bold"/>
                <a:sym typeface="Source Han Sans CN Bold Bold"/>
              </a:defRPr>
            </a:pPr>
            <a:r>
              <a:rPr sz="1400">
                <a:latin typeface="Times New Roman" panose="02020603050405020304" charset="0"/>
                <a:ea typeface="Times New Roman" panose="02020603050405020304" charset="0"/>
                <a:cs typeface="Times New Roman" panose="02020603050405020304" charset="0"/>
              </a:rPr>
              <a:t>4.0 times</a:t>
            </a:r>
            <a:endParaRPr sz="1400">
              <a:latin typeface="Times New Roman" panose="02020603050405020304" charset="0"/>
              <a:ea typeface="Times New Roman" panose="02020603050405020304" charset="0"/>
              <a:cs typeface="Times New Roman" panose="02020603050405020304" charset="0"/>
            </a:endParaRPr>
          </a:p>
          <a:p>
            <a:pPr>
              <a:lnSpc>
                <a:spcPct val="110000"/>
              </a:lnSpc>
              <a:spcBef>
                <a:spcPts val="0"/>
              </a:spcBef>
              <a:defRPr sz="2400">
                <a:solidFill>
                  <a:srgbClr val="424242"/>
                </a:solidFill>
                <a:latin typeface="Source Han Sans CN Bold Bold"/>
                <a:ea typeface="Source Han Sans CN Bold Bold"/>
                <a:cs typeface="Source Han Sans CN Bold Bold"/>
                <a:sym typeface="Source Han Sans CN Bold Bold"/>
              </a:defRPr>
            </a:pPr>
            <a:r>
              <a:rPr sz="1400">
                <a:latin typeface="Times New Roman" panose="02020603050405020304" charset="0"/>
                <a:ea typeface="Times New Roman" panose="02020603050405020304" charset="0"/>
                <a:cs typeface="Times New Roman" panose="02020603050405020304" charset="0"/>
              </a:rPr>
              <a:t>The number of videos </a:t>
            </a:r>
            <a:br>
              <a:rPr sz="1400">
                <a:latin typeface="Times New Roman" panose="02020603050405020304" charset="0"/>
                <a:ea typeface="Times New Roman" panose="02020603050405020304" charset="0"/>
                <a:cs typeface="Times New Roman" panose="02020603050405020304" charset="0"/>
              </a:rPr>
            </a:br>
            <a:r>
              <a:rPr sz="1400">
                <a:latin typeface="Times New Roman" panose="02020603050405020304" charset="0"/>
                <a:ea typeface="Times New Roman" panose="02020603050405020304" charset="0"/>
                <a:cs typeface="Times New Roman" panose="02020603050405020304" charset="0"/>
              </a:rPr>
              <a:t>8 times</a:t>
            </a:r>
            <a:endParaRPr sz="1400">
              <a:latin typeface="Times New Roman" panose="02020603050405020304" charset="0"/>
              <a:ea typeface="Times New Roman" panose="02020603050405020304" charset="0"/>
              <a:cs typeface="Times New Roman" panose="02020603050405020304" charset="0"/>
            </a:endParaRPr>
          </a:p>
          <a:p>
            <a:pPr>
              <a:lnSpc>
                <a:spcPct val="110000"/>
              </a:lnSpc>
              <a:spcBef>
                <a:spcPts val="0"/>
              </a:spcBef>
              <a:defRPr sz="2400">
                <a:solidFill>
                  <a:srgbClr val="424242"/>
                </a:solidFill>
                <a:latin typeface="Source Han Sans CN Bold Bold"/>
                <a:ea typeface="Source Han Sans CN Bold Bold"/>
                <a:cs typeface="Source Han Sans CN Bold Bold"/>
                <a:sym typeface="Source Han Sans CN Bold Bold"/>
              </a:defRPr>
            </a:pPr>
            <a:r>
              <a:rPr sz="1400">
                <a:latin typeface="Times New Roman" panose="02020603050405020304" charset="0"/>
                <a:ea typeface="Times New Roman" panose="02020603050405020304" charset="0"/>
                <a:cs typeface="Times New Roman" panose="02020603050405020304" charset="0"/>
              </a:rPr>
              <a:t>The number of live-streams </a:t>
            </a:r>
            <a:endParaRPr sz="1400">
              <a:latin typeface="Times New Roman" panose="02020603050405020304" charset="0"/>
              <a:ea typeface="Times New Roman" panose="02020603050405020304" charset="0"/>
              <a:cs typeface="Times New Roman" panose="02020603050405020304" charset="0"/>
            </a:endParaRPr>
          </a:p>
          <a:p>
            <a:pPr>
              <a:lnSpc>
                <a:spcPct val="110000"/>
              </a:lnSpc>
              <a:spcBef>
                <a:spcPts val="0"/>
              </a:spcBef>
              <a:defRPr sz="2400">
                <a:solidFill>
                  <a:srgbClr val="424242"/>
                </a:solidFill>
                <a:latin typeface="Source Han Sans CN Bold Bold"/>
                <a:ea typeface="Source Han Sans CN Bold Bold"/>
                <a:cs typeface="Source Han Sans CN Bold Bold"/>
                <a:sym typeface="Source Han Sans CN Bold Bold"/>
              </a:defRPr>
            </a:pPr>
            <a:r>
              <a:rPr sz="1400">
                <a:latin typeface="Times New Roman" panose="02020603050405020304" charset="0"/>
                <a:ea typeface="Times New Roman" panose="02020603050405020304" charset="0"/>
                <a:cs typeface="Times New Roman" panose="02020603050405020304" charset="0"/>
              </a:rPr>
              <a:t>63 times</a:t>
            </a:r>
            <a:endParaRPr sz="1400">
              <a:latin typeface="Times New Roman" panose="02020603050405020304" charset="0"/>
              <a:ea typeface="Times New Roman" panose="02020603050405020304" charset="0"/>
              <a:cs typeface="Times New Roman" panose="02020603050405020304" charset="0"/>
            </a:endParaRPr>
          </a:p>
        </p:txBody>
      </p:sp>
      <p:sp>
        <p:nvSpPr>
          <p:cNvPr id="247" name="菲律宾"/>
          <p:cNvSpPr/>
          <p:nvPr/>
        </p:nvSpPr>
        <p:spPr>
          <a:xfrm>
            <a:off x="9305179" y="11806558"/>
            <a:ext cx="2413001" cy="755881"/>
          </a:xfrm>
          <a:prstGeom prst="rect">
            <a:avLst/>
          </a:prstGeom>
          <a:solidFill>
            <a:srgbClr val="8276F1"/>
          </a:solidFill>
          <a:ln w="12700">
            <a:miter lim="400000"/>
          </a:ln>
        </p:spPr>
        <p:txBody>
          <a:bodyPr lIns="0" tIns="0" rIns="0" bIns="0" anchor="ctr"/>
          <a:lstStyle>
            <a:lvl1pPr algn="ctr" defTabSz="457200">
              <a:lnSpc>
                <a:spcPct val="100000"/>
              </a:lnSpc>
              <a:spcBef>
                <a:spcPts val="0"/>
              </a:spcBef>
              <a:defRPr sz="28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lang="en-US">
                <a:latin typeface="Times New Roman" panose="02020603050405020304" charset="0"/>
                <a:ea typeface="Times New Roman" panose="02020603050405020304" charset="0"/>
                <a:cs typeface="Times New Roman" panose="02020603050405020304" charset="0"/>
                <a:sym typeface="Times New Roman" panose="02020603050405020304" charset="0"/>
              </a:rPr>
              <a:t>T</a:t>
            </a:r>
            <a:r>
              <a:rPr>
                <a:latin typeface="Times New Roman" panose="02020603050405020304" charset="0"/>
                <a:ea typeface="Times New Roman" panose="02020603050405020304" charset="0"/>
                <a:cs typeface="Times New Roman" panose="02020603050405020304" charset="0"/>
                <a:sym typeface="Times New Roman" panose="02020603050405020304" charset="0"/>
              </a:rPr>
              <a:t>he Philippines</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248" name="小店数 2.1倍…"/>
          <p:cNvSpPr txBox="1"/>
          <p:nvPr/>
        </p:nvSpPr>
        <p:spPr>
          <a:xfrm>
            <a:off x="1612900" y="15321480"/>
            <a:ext cx="2413000" cy="2083435"/>
          </a:xfrm>
          <a:prstGeom prst="rect">
            <a:avLst/>
          </a:prstGeom>
          <a:ln w="12700">
            <a:miter lim="400000"/>
          </a:ln>
        </p:spPr>
        <p:txBody>
          <a:bodyPr lIns="8790" tIns="8790" rIns="8790" bIns="8790" anchor="ctr">
            <a:spAutoFit/>
          </a:bodyPr>
          <a:lstStyle/>
          <a:p>
            <a:pPr>
              <a:lnSpc>
                <a:spcPct val="120000"/>
              </a:lnSpc>
              <a:spcBef>
                <a:spcPts val="0"/>
              </a:spcBef>
              <a:defRPr sz="2400">
                <a:solidFill>
                  <a:srgbClr val="424242"/>
                </a:solidFill>
                <a:latin typeface="Source Han Sans CN Bold Bold"/>
                <a:ea typeface="Source Han Sans CN Bold Bold"/>
                <a:cs typeface="Source Han Sans CN Bold Bold"/>
                <a:sym typeface="Source Han Sans CN Bold Bold"/>
              </a:defRPr>
            </a:pPr>
            <a:r>
              <a:rPr sz="1400">
                <a:latin typeface="Times New Roman" panose="02020603050405020304" charset="0"/>
                <a:ea typeface="Times New Roman" panose="02020603050405020304" charset="0"/>
                <a:cs typeface="Times New Roman" panose="02020603050405020304" charset="0"/>
              </a:rPr>
              <a:t>The number of shops </a:t>
            </a:r>
            <a:endParaRPr sz="1400">
              <a:latin typeface="Times New Roman" panose="02020603050405020304" charset="0"/>
              <a:ea typeface="Times New Roman" panose="02020603050405020304" charset="0"/>
              <a:cs typeface="Times New Roman" panose="02020603050405020304" charset="0"/>
            </a:endParaRPr>
          </a:p>
          <a:p>
            <a:pPr>
              <a:lnSpc>
                <a:spcPct val="120000"/>
              </a:lnSpc>
              <a:spcBef>
                <a:spcPts val="0"/>
              </a:spcBef>
              <a:defRPr sz="2400">
                <a:solidFill>
                  <a:srgbClr val="424242"/>
                </a:solidFill>
                <a:latin typeface="Source Han Sans CN Bold Bold"/>
                <a:ea typeface="Source Han Sans CN Bold Bold"/>
                <a:cs typeface="Source Han Sans CN Bold Bold"/>
                <a:sym typeface="Source Han Sans CN Bold Bold"/>
              </a:defRPr>
            </a:pPr>
            <a:r>
              <a:rPr sz="1400">
                <a:latin typeface="Times New Roman" panose="02020603050405020304" charset="0"/>
                <a:ea typeface="Times New Roman" panose="02020603050405020304" charset="0"/>
                <a:cs typeface="Times New Roman" panose="02020603050405020304" charset="0"/>
              </a:rPr>
              <a:t>2.1 times</a:t>
            </a:r>
            <a:endParaRPr sz="1400">
              <a:latin typeface="Times New Roman" panose="02020603050405020304" charset="0"/>
              <a:ea typeface="Times New Roman" panose="02020603050405020304" charset="0"/>
              <a:cs typeface="Times New Roman" panose="02020603050405020304" charset="0"/>
            </a:endParaRPr>
          </a:p>
          <a:p>
            <a:pPr>
              <a:lnSpc>
                <a:spcPct val="120000"/>
              </a:lnSpc>
              <a:spcBef>
                <a:spcPts val="0"/>
              </a:spcBef>
              <a:defRPr sz="2400">
                <a:solidFill>
                  <a:srgbClr val="424242"/>
                </a:solidFill>
                <a:latin typeface="Source Han Sans CN Bold Bold"/>
                <a:ea typeface="Source Han Sans CN Bold Bold"/>
                <a:cs typeface="Source Han Sans CN Bold Bold"/>
                <a:sym typeface="Source Han Sans CN Bold Bold"/>
              </a:defRPr>
            </a:pPr>
            <a:r>
              <a:rPr sz="1400">
                <a:latin typeface="Times New Roman" panose="02020603050405020304" charset="0"/>
                <a:ea typeface="Times New Roman" panose="02020603050405020304" charset="0"/>
                <a:cs typeface="Times New Roman" panose="02020603050405020304" charset="0"/>
              </a:rPr>
              <a:t>The number of influencers </a:t>
            </a:r>
            <a:endParaRPr sz="1400">
              <a:latin typeface="Times New Roman" panose="02020603050405020304" charset="0"/>
              <a:ea typeface="Times New Roman" panose="02020603050405020304" charset="0"/>
              <a:cs typeface="Times New Roman" panose="02020603050405020304" charset="0"/>
            </a:endParaRPr>
          </a:p>
          <a:p>
            <a:pPr>
              <a:lnSpc>
                <a:spcPct val="120000"/>
              </a:lnSpc>
              <a:spcBef>
                <a:spcPts val="0"/>
              </a:spcBef>
              <a:defRPr sz="2400">
                <a:solidFill>
                  <a:srgbClr val="424242"/>
                </a:solidFill>
                <a:latin typeface="Source Han Sans CN Bold Bold"/>
                <a:ea typeface="Source Han Sans CN Bold Bold"/>
                <a:cs typeface="Source Han Sans CN Bold Bold"/>
                <a:sym typeface="Source Han Sans CN Bold Bold"/>
              </a:defRPr>
            </a:pPr>
            <a:r>
              <a:rPr sz="1400">
                <a:latin typeface="Times New Roman" panose="02020603050405020304" charset="0"/>
                <a:ea typeface="Times New Roman" panose="02020603050405020304" charset="0"/>
                <a:cs typeface="Times New Roman" panose="02020603050405020304" charset="0"/>
              </a:rPr>
              <a:t>2.4 times</a:t>
            </a:r>
            <a:endParaRPr sz="1400">
              <a:latin typeface="Times New Roman" panose="02020603050405020304" charset="0"/>
              <a:ea typeface="Times New Roman" panose="02020603050405020304" charset="0"/>
              <a:cs typeface="Times New Roman" panose="02020603050405020304" charset="0"/>
            </a:endParaRPr>
          </a:p>
          <a:p>
            <a:pPr>
              <a:lnSpc>
                <a:spcPct val="120000"/>
              </a:lnSpc>
              <a:spcBef>
                <a:spcPts val="0"/>
              </a:spcBef>
              <a:defRPr sz="2400">
                <a:solidFill>
                  <a:srgbClr val="424242"/>
                </a:solidFill>
                <a:latin typeface="Source Han Sans CN Bold Bold"/>
                <a:ea typeface="Source Han Sans CN Bold Bold"/>
                <a:cs typeface="Source Han Sans CN Bold Bold"/>
                <a:sym typeface="Source Han Sans CN Bold Bold"/>
              </a:defRPr>
            </a:pPr>
            <a:r>
              <a:rPr sz="1400">
                <a:latin typeface="Times New Roman" panose="02020603050405020304" charset="0"/>
                <a:ea typeface="Times New Roman" panose="02020603050405020304" charset="0"/>
                <a:cs typeface="Times New Roman" panose="02020603050405020304" charset="0"/>
              </a:rPr>
              <a:t>The number of videos </a:t>
            </a:r>
            <a:endParaRPr sz="1400">
              <a:latin typeface="Times New Roman" panose="02020603050405020304" charset="0"/>
              <a:ea typeface="Times New Roman" panose="02020603050405020304" charset="0"/>
              <a:cs typeface="Times New Roman" panose="02020603050405020304" charset="0"/>
            </a:endParaRPr>
          </a:p>
          <a:p>
            <a:pPr>
              <a:lnSpc>
                <a:spcPct val="120000"/>
              </a:lnSpc>
              <a:spcBef>
                <a:spcPts val="0"/>
              </a:spcBef>
              <a:defRPr sz="2400">
                <a:solidFill>
                  <a:srgbClr val="424242"/>
                </a:solidFill>
                <a:latin typeface="Source Han Sans CN Bold Bold"/>
                <a:ea typeface="Source Han Sans CN Bold Bold"/>
                <a:cs typeface="Source Han Sans CN Bold Bold"/>
                <a:sym typeface="Source Han Sans CN Bold Bold"/>
              </a:defRPr>
            </a:pPr>
            <a:r>
              <a:rPr sz="1400">
                <a:latin typeface="Times New Roman" panose="02020603050405020304" charset="0"/>
                <a:ea typeface="Times New Roman" panose="02020603050405020304" charset="0"/>
                <a:cs typeface="Times New Roman" panose="02020603050405020304" charset="0"/>
              </a:rPr>
              <a:t>6 times</a:t>
            </a:r>
            <a:endParaRPr sz="1400">
              <a:latin typeface="Times New Roman" panose="02020603050405020304" charset="0"/>
              <a:ea typeface="Times New Roman" panose="02020603050405020304" charset="0"/>
              <a:cs typeface="Times New Roman" panose="02020603050405020304" charset="0"/>
            </a:endParaRPr>
          </a:p>
          <a:p>
            <a:pPr>
              <a:lnSpc>
                <a:spcPct val="120000"/>
              </a:lnSpc>
              <a:spcBef>
                <a:spcPts val="0"/>
              </a:spcBef>
              <a:defRPr sz="2400">
                <a:solidFill>
                  <a:srgbClr val="424242"/>
                </a:solidFill>
                <a:latin typeface="Source Han Sans CN Bold Bold"/>
                <a:ea typeface="Source Han Sans CN Bold Bold"/>
                <a:cs typeface="Source Han Sans CN Bold Bold"/>
                <a:sym typeface="Source Han Sans CN Bold Bold"/>
              </a:defRPr>
            </a:pPr>
            <a:r>
              <a:rPr sz="1400">
                <a:latin typeface="Times New Roman" panose="02020603050405020304" charset="0"/>
                <a:ea typeface="Times New Roman" panose="02020603050405020304" charset="0"/>
                <a:cs typeface="Times New Roman" panose="02020603050405020304" charset="0"/>
              </a:rPr>
              <a:t>The number of live-streams </a:t>
            </a:r>
            <a:endParaRPr sz="1400">
              <a:latin typeface="Times New Roman" panose="02020603050405020304" charset="0"/>
              <a:ea typeface="Times New Roman" panose="02020603050405020304" charset="0"/>
              <a:cs typeface="Times New Roman" panose="02020603050405020304" charset="0"/>
            </a:endParaRPr>
          </a:p>
          <a:p>
            <a:pPr>
              <a:lnSpc>
                <a:spcPct val="120000"/>
              </a:lnSpc>
              <a:spcBef>
                <a:spcPts val="0"/>
              </a:spcBef>
              <a:defRPr sz="2400">
                <a:solidFill>
                  <a:srgbClr val="424242"/>
                </a:solidFill>
                <a:latin typeface="Source Han Sans CN Bold Bold"/>
                <a:ea typeface="Source Han Sans CN Bold Bold"/>
                <a:cs typeface="Source Han Sans CN Bold Bold"/>
                <a:sym typeface="Source Han Sans CN Bold Bold"/>
              </a:defRPr>
            </a:pPr>
            <a:r>
              <a:rPr sz="1400">
                <a:latin typeface="Times New Roman" panose="02020603050405020304" charset="0"/>
                <a:ea typeface="Times New Roman" panose="02020603050405020304" charset="0"/>
                <a:cs typeface="Times New Roman" panose="02020603050405020304" charset="0"/>
              </a:rPr>
              <a:t>43 times</a:t>
            </a:r>
            <a:endParaRPr sz="1400">
              <a:latin typeface="Times New Roman" panose="02020603050405020304" charset="0"/>
              <a:ea typeface="Times New Roman" panose="02020603050405020304" charset="0"/>
              <a:cs typeface="Times New Roman" panose="02020603050405020304" charset="0"/>
            </a:endParaRPr>
          </a:p>
        </p:txBody>
      </p:sp>
      <p:sp>
        <p:nvSpPr>
          <p:cNvPr id="249" name="马来西亚"/>
          <p:cNvSpPr/>
          <p:nvPr/>
        </p:nvSpPr>
        <p:spPr>
          <a:xfrm>
            <a:off x="1616820" y="14584529"/>
            <a:ext cx="2413001" cy="755882"/>
          </a:xfrm>
          <a:prstGeom prst="rect">
            <a:avLst/>
          </a:prstGeom>
          <a:solidFill>
            <a:srgbClr val="8276F1"/>
          </a:solidFill>
          <a:ln w="12700">
            <a:miter lim="400000"/>
          </a:ln>
        </p:spPr>
        <p:txBody>
          <a:bodyPr lIns="0" tIns="0" rIns="0" bIns="0" anchor="ctr"/>
          <a:lstStyle>
            <a:lvl1pPr algn="ctr" defTabSz="457200">
              <a:lnSpc>
                <a:spcPct val="100000"/>
              </a:lnSpc>
              <a:spcBef>
                <a:spcPts val="0"/>
              </a:spcBef>
              <a:defRPr sz="28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lang="en-US">
                <a:latin typeface="Times New Roman" panose="02020603050405020304" charset="0"/>
                <a:ea typeface="Times New Roman" panose="02020603050405020304" charset="0"/>
                <a:cs typeface="Times New Roman" panose="02020603050405020304" charset="0"/>
                <a:sym typeface="Times New Roman" panose="02020603050405020304" charset="0"/>
              </a:rPr>
              <a:t>Malaysia</a:t>
            </a:r>
            <a:endParaRPr lang="en-US">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250" name="小店数 3.2倍…"/>
          <p:cNvSpPr txBox="1"/>
          <p:nvPr/>
        </p:nvSpPr>
        <p:spPr>
          <a:xfrm>
            <a:off x="4178300" y="15321480"/>
            <a:ext cx="2413000" cy="2083435"/>
          </a:xfrm>
          <a:prstGeom prst="rect">
            <a:avLst/>
          </a:prstGeom>
          <a:ln w="12700">
            <a:miter lim="400000"/>
          </a:ln>
        </p:spPr>
        <p:txBody>
          <a:bodyPr lIns="8790" tIns="8790" rIns="8790" bIns="8790" anchor="ctr">
            <a:spAutoFit/>
          </a:bodyPr>
          <a:lstStyle/>
          <a:p>
            <a:pPr>
              <a:lnSpc>
                <a:spcPct val="120000"/>
              </a:lnSpc>
              <a:spcBef>
                <a:spcPts val="0"/>
              </a:spcBef>
              <a:defRPr sz="2400">
                <a:solidFill>
                  <a:srgbClr val="424242"/>
                </a:solidFill>
                <a:latin typeface="Source Han Sans CN Bold Bold"/>
                <a:ea typeface="Source Han Sans CN Bold Bold"/>
                <a:cs typeface="Source Han Sans CN Bold Bold"/>
                <a:sym typeface="Source Han Sans CN Bold Bold"/>
              </a:defRPr>
            </a:pPr>
            <a:r>
              <a:rPr sz="1400">
                <a:latin typeface="Times New Roman" panose="02020603050405020304" charset="0"/>
                <a:ea typeface="Times New Roman" panose="02020603050405020304" charset="0"/>
                <a:cs typeface="Times New Roman" panose="02020603050405020304" charset="0"/>
              </a:rPr>
              <a:t>The number of shops </a:t>
            </a:r>
            <a:endParaRPr sz="1400">
              <a:latin typeface="Times New Roman" panose="02020603050405020304" charset="0"/>
              <a:ea typeface="Times New Roman" panose="02020603050405020304" charset="0"/>
              <a:cs typeface="Times New Roman" panose="02020603050405020304" charset="0"/>
            </a:endParaRPr>
          </a:p>
          <a:p>
            <a:pPr>
              <a:lnSpc>
                <a:spcPct val="120000"/>
              </a:lnSpc>
              <a:spcBef>
                <a:spcPts val="0"/>
              </a:spcBef>
              <a:defRPr sz="2400">
                <a:solidFill>
                  <a:srgbClr val="424242"/>
                </a:solidFill>
                <a:latin typeface="Source Han Sans CN Bold Bold"/>
                <a:ea typeface="Source Han Sans CN Bold Bold"/>
                <a:cs typeface="Source Han Sans CN Bold Bold"/>
                <a:sym typeface="Source Han Sans CN Bold Bold"/>
              </a:defRPr>
            </a:pPr>
            <a:r>
              <a:rPr sz="1400">
                <a:latin typeface="Times New Roman" panose="02020603050405020304" charset="0"/>
                <a:ea typeface="Times New Roman" panose="02020603050405020304" charset="0"/>
                <a:cs typeface="Times New Roman" panose="02020603050405020304" charset="0"/>
              </a:rPr>
              <a:t>3.2 times</a:t>
            </a:r>
            <a:endParaRPr sz="1400">
              <a:latin typeface="Times New Roman" panose="02020603050405020304" charset="0"/>
              <a:ea typeface="Times New Roman" panose="02020603050405020304" charset="0"/>
              <a:cs typeface="Times New Roman" panose="02020603050405020304" charset="0"/>
            </a:endParaRPr>
          </a:p>
          <a:p>
            <a:pPr>
              <a:lnSpc>
                <a:spcPct val="120000"/>
              </a:lnSpc>
              <a:spcBef>
                <a:spcPts val="0"/>
              </a:spcBef>
              <a:defRPr sz="2400">
                <a:solidFill>
                  <a:srgbClr val="424242"/>
                </a:solidFill>
                <a:latin typeface="Source Han Sans CN Bold Bold"/>
                <a:ea typeface="Source Han Sans CN Bold Bold"/>
                <a:cs typeface="Source Han Sans CN Bold Bold"/>
                <a:sym typeface="Source Han Sans CN Bold Bold"/>
              </a:defRPr>
            </a:pPr>
            <a:r>
              <a:rPr sz="1400">
                <a:latin typeface="Times New Roman" panose="02020603050405020304" charset="0"/>
                <a:ea typeface="Times New Roman" panose="02020603050405020304" charset="0"/>
                <a:cs typeface="Times New Roman" panose="02020603050405020304" charset="0"/>
              </a:rPr>
              <a:t>The number of influencers </a:t>
            </a:r>
            <a:endParaRPr sz="1400">
              <a:latin typeface="Times New Roman" panose="02020603050405020304" charset="0"/>
              <a:ea typeface="Times New Roman" panose="02020603050405020304" charset="0"/>
              <a:cs typeface="Times New Roman" panose="02020603050405020304" charset="0"/>
            </a:endParaRPr>
          </a:p>
          <a:p>
            <a:pPr>
              <a:lnSpc>
                <a:spcPct val="120000"/>
              </a:lnSpc>
              <a:spcBef>
                <a:spcPts val="0"/>
              </a:spcBef>
              <a:defRPr sz="2400">
                <a:solidFill>
                  <a:srgbClr val="424242"/>
                </a:solidFill>
                <a:latin typeface="Source Han Sans CN Bold Bold"/>
                <a:ea typeface="Source Han Sans CN Bold Bold"/>
                <a:cs typeface="Source Han Sans CN Bold Bold"/>
                <a:sym typeface="Source Han Sans CN Bold Bold"/>
              </a:defRPr>
            </a:pPr>
            <a:r>
              <a:rPr sz="1400">
                <a:latin typeface="Times New Roman" panose="02020603050405020304" charset="0"/>
                <a:ea typeface="Times New Roman" panose="02020603050405020304" charset="0"/>
                <a:cs typeface="Times New Roman" panose="02020603050405020304" charset="0"/>
              </a:rPr>
              <a:t>2.9 times</a:t>
            </a:r>
            <a:endParaRPr sz="1400">
              <a:latin typeface="Times New Roman" panose="02020603050405020304" charset="0"/>
              <a:ea typeface="Times New Roman" panose="02020603050405020304" charset="0"/>
              <a:cs typeface="Times New Roman" panose="02020603050405020304" charset="0"/>
            </a:endParaRPr>
          </a:p>
          <a:p>
            <a:pPr>
              <a:lnSpc>
                <a:spcPct val="120000"/>
              </a:lnSpc>
              <a:spcBef>
                <a:spcPts val="0"/>
              </a:spcBef>
              <a:defRPr sz="2400">
                <a:solidFill>
                  <a:srgbClr val="424242"/>
                </a:solidFill>
                <a:latin typeface="Source Han Sans CN Bold Bold"/>
                <a:ea typeface="Source Han Sans CN Bold Bold"/>
                <a:cs typeface="Source Han Sans CN Bold Bold"/>
                <a:sym typeface="Source Han Sans CN Bold Bold"/>
              </a:defRPr>
            </a:pPr>
            <a:r>
              <a:rPr sz="1400">
                <a:latin typeface="Times New Roman" panose="02020603050405020304" charset="0"/>
                <a:ea typeface="Times New Roman" panose="02020603050405020304" charset="0"/>
                <a:cs typeface="Times New Roman" panose="02020603050405020304" charset="0"/>
              </a:rPr>
              <a:t>The number of videos </a:t>
            </a:r>
            <a:endParaRPr sz="1400">
              <a:latin typeface="Times New Roman" panose="02020603050405020304" charset="0"/>
              <a:ea typeface="Times New Roman" panose="02020603050405020304" charset="0"/>
              <a:cs typeface="Times New Roman" panose="02020603050405020304" charset="0"/>
            </a:endParaRPr>
          </a:p>
          <a:p>
            <a:pPr>
              <a:lnSpc>
                <a:spcPct val="120000"/>
              </a:lnSpc>
              <a:spcBef>
                <a:spcPts val="0"/>
              </a:spcBef>
              <a:defRPr sz="2400">
                <a:solidFill>
                  <a:srgbClr val="424242"/>
                </a:solidFill>
                <a:latin typeface="Source Han Sans CN Bold Bold"/>
                <a:ea typeface="Source Han Sans CN Bold Bold"/>
                <a:cs typeface="Source Han Sans CN Bold Bold"/>
                <a:sym typeface="Source Han Sans CN Bold Bold"/>
              </a:defRPr>
            </a:pPr>
            <a:r>
              <a:rPr sz="1400">
                <a:latin typeface="Times New Roman" panose="02020603050405020304" charset="0"/>
                <a:ea typeface="Times New Roman" panose="02020603050405020304" charset="0"/>
                <a:cs typeface="Times New Roman" panose="02020603050405020304" charset="0"/>
              </a:rPr>
              <a:t>5 times</a:t>
            </a:r>
            <a:endParaRPr sz="1400">
              <a:latin typeface="Times New Roman" panose="02020603050405020304" charset="0"/>
              <a:ea typeface="Times New Roman" panose="02020603050405020304" charset="0"/>
              <a:cs typeface="Times New Roman" panose="02020603050405020304" charset="0"/>
            </a:endParaRPr>
          </a:p>
          <a:p>
            <a:pPr>
              <a:lnSpc>
                <a:spcPct val="120000"/>
              </a:lnSpc>
              <a:spcBef>
                <a:spcPts val="0"/>
              </a:spcBef>
              <a:defRPr sz="2400">
                <a:solidFill>
                  <a:srgbClr val="424242"/>
                </a:solidFill>
                <a:latin typeface="Source Han Sans CN Bold Bold"/>
                <a:ea typeface="Source Han Sans CN Bold Bold"/>
                <a:cs typeface="Source Han Sans CN Bold Bold"/>
                <a:sym typeface="Source Han Sans CN Bold Bold"/>
              </a:defRPr>
            </a:pPr>
            <a:r>
              <a:rPr sz="1400">
                <a:latin typeface="Times New Roman" panose="02020603050405020304" charset="0"/>
                <a:ea typeface="Times New Roman" panose="02020603050405020304" charset="0"/>
                <a:cs typeface="Times New Roman" panose="02020603050405020304" charset="0"/>
              </a:rPr>
              <a:t>The number of live-streams </a:t>
            </a:r>
            <a:endParaRPr sz="1400">
              <a:latin typeface="Times New Roman" panose="02020603050405020304" charset="0"/>
              <a:ea typeface="Times New Roman" panose="02020603050405020304" charset="0"/>
              <a:cs typeface="Times New Roman" panose="02020603050405020304" charset="0"/>
            </a:endParaRPr>
          </a:p>
          <a:p>
            <a:pPr>
              <a:lnSpc>
                <a:spcPct val="120000"/>
              </a:lnSpc>
              <a:spcBef>
                <a:spcPts val="0"/>
              </a:spcBef>
              <a:defRPr sz="2400">
                <a:solidFill>
                  <a:srgbClr val="424242"/>
                </a:solidFill>
                <a:latin typeface="Source Han Sans CN Bold Bold"/>
                <a:ea typeface="Source Han Sans CN Bold Bold"/>
                <a:cs typeface="Source Han Sans CN Bold Bold"/>
                <a:sym typeface="Source Han Sans CN Bold Bold"/>
              </a:defRPr>
            </a:pPr>
            <a:r>
              <a:rPr sz="1400">
                <a:latin typeface="Times New Roman" panose="02020603050405020304" charset="0"/>
                <a:ea typeface="Times New Roman" panose="02020603050405020304" charset="0"/>
                <a:cs typeface="Times New Roman" panose="02020603050405020304" charset="0"/>
              </a:rPr>
              <a:t>36 times</a:t>
            </a:r>
            <a:endParaRPr sz="1400">
              <a:latin typeface="Times New Roman" panose="02020603050405020304" charset="0"/>
              <a:ea typeface="Times New Roman" panose="02020603050405020304" charset="0"/>
              <a:cs typeface="Times New Roman" panose="02020603050405020304" charset="0"/>
            </a:endParaRPr>
          </a:p>
        </p:txBody>
      </p:sp>
      <p:sp>
        <p:nvSpPr>
          <p:cNvPr id="251" name="新加坡"/>
          <p:cNvSpPr/>
          <p:nvPr/>
        </p:nvSpPr>
        <p:spPr>
          <a:xfrm>
            <a:off x="4179606" y="14584529"/>
            <a:ext cx="2413001" cy="755882"/>
          </a:xfrm>
          <a:prstGeom prst="rect">
            <a:avLst/>
          </a:prstGeom>
          <a:solidFill>
            <a:srgbClr val="8276F1"/>
          </a:solidFill>
          <a:ln w="12700">
            <a:miter lim="400000"/>
          </a:ln>
        </p:spPr>
        <p:txBody>
          <a:bodyPr lIns="0" tIns="0" rIns="0" bIns="0" anchor="ctr"/>
          <a:lstStyle>
            <a:lvl1pPr algn="ctr" defTabSz="457200">
              <a:lnSpc>
                <a:spcPct val="100000"/>
              </a:lnSpc>
              <a:spcBef>
                <a:spcPts val="0"/>
              </a:spcBef>
              <a:defRPr sz="28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lang="en-US">
                <a:latin typeface="Times New Roman" panose="02020603050405020304" charset="0"/>
                <a:ea typeface="Times New Roman" panose="02020603050405020304" charset="0"/>
                <a:cs typeface="Times New Roman" panose="02020603050405020304" charset="0"/>
                <a:sym typeface="Times New Roman" panose="02020603050405020304" charset="0"/>
              </a:rPr>
              <a:t>Singapore</a:t>
            </a:r>
            <a:endParaRPr lang="en-US">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252" name="小店数 125倍…"/>
          <p:cNvSpPr txBox="1"/>
          <p:nvPr/>
        </p:nvSpPr>
        <p:spPr>
          <a:xfrm>
            <a:off x="6743700" y="15321480"/>
            <a:ext cx="2413000" cy="2083435"/>
          </a:xfrm>
          <a:prstGeom prst="rect">
            <a:avLst/>
          </a:prstGeom>
          <a:ln w="12700">
            <a:miter lim="400000"/>
          </a:ln>
        </p:spPr>
        <p:txBody>
          <a:bodyPr lIns="8790" tIns="8790" rIns="8790" bIns="8790" anchor="ctr">
            <a:spAutoFit/>
          </a:bodyPr>
          <a:lstStyle/>
          <a:p>
            <a:pPr>
              <a:lnSpc>
                <a:spcPct val="120000"/>
              </a:lnSpc>
              <a:spcBef>
                <a:spcPts val="0"/>
              </a:spcBef>
              <a:defRPr sz="2400">
                <a:solidFill>
                  <a:srgbClr val="424242"/>
                </a:solidFill>
                <a:latin typeface="Source Han Sans CN Bold Bold"/>
                <a:ea typeface="Source Han Sans CN Bold Bold"/>
                <a:cs typeface="Source Han Sans CN Bold Bold"/>
                <a:sym typeface="Source Han Sans CN Bold Bold"/>
              </a:defRPr>
            </a:pPr>
            <a:r>
              <a:rPr sz="1400">
                <a:latin typeface="Times New Roman" panose="02020603050405020304" charset="0"/>
                <a:ea typeface="Times New Roman" panose="02020603050405020304" charset="0"/>
                <a:cs typeface="Times New Roman" panose="02020603050405020304" charset="0"/>
              </a:rPr>
              <a:t>The number of shops </a:t>
            </a:r>
            <a:endParaRPr sz="1400">
              <a:latin typeface="Times New Roman" panose="02020603050405020304" charset="0"/>
              <a:ea typeface="Times New Roman" panose="02020603050405020304" charset="0"/>
              <a:cs typeface="Times New Roman" panose="02020603050405020304" charset="0"/>
            </a:endParaRPr>
          </a:p>
          <a:p>
            <a:pPr>
              <a:lnSpc>
                <a:spcPct val="120000"/>
              </a:lnSpc>
              <a:spcBef>
                <a:spcPts val="0"/>
              </a:spcBef>
              <a:defRPr sz="2400">
                <a:solidFill>
                  <a:srgbClr val="424242"/>
                </a:solidFill>
                <a:latin typeface="Source Han Sans CN Bold Bold"/>
                <a:ea typeface="Source Han Sans CN Bold Bold"/>
                <a:cs typeface="Source Han Sans CN Bold Bold"/>
                <a:sym typeface="Source Han Sans CN Bold Bold"/>
              </a:defRPr>
            </a:pPr>
            <a:r>
              <a:rPr sz="1400">
                <a:latin typeface="Times New Roman" panose="02020603050405020304" charset="0"/>
                <a:ea typeface="Times New Roman" panose="02020603050405020304" charset="0"/>
                <a:cs typeface="Times New Roman" panose="02020603050405020304" charset="0"/>
              </a:rPr>
              <a:t>125 times</a:t>
            </a:r>
            <a:endParaRPr sz="1400">
              <a:latin typeface="Times New Roman" panose="02020603050405020304" charset="0"/>
              <a:ea typeface="Times New Roman" panose="02020603050405020304" charset="0"/>
              <a:cs typeface="Times New Roman" panose="02020603050405020304" charset="0"/>
            </a:endParaRPr>
          </a:p>
          <a:p>
            <a:pPr>
              <a:lnSpc>
                <a:spcPct val="120000"/>
              </a:lnSpc>
              <a:spcBef>
                <a:spcPts val="0"/>
              </a:spcBef>
              <a:defRPr sz="2400">
                <a:solidFill>
                  <a:srgbClr val="424242"/>
                </a:solidFill>
                <a:latin typeface="Source Han Sans CN Bold Bold"/>
                <a:ea typeface="Source Han Sans CN Bold Bold"/>
                <a:cs typeface="Source Han Sans CN Bold Bold"/>
                <a:sym typeface="Source Han Sans CN Bold Bold"/>
              </a:defRPr>
            </a:pPr>
            <a:r>
              <a:rPr sz="1400">
                <a:latin typeface="Times New Roman" panose="02020603050405020304" charset="0"/>
                <a:ea typeface="Times New Roman" panose="02020603050405020304" charset="0"/>
                <a:cs typeface="Times New Roman" panose="02020603050405020304" charset="0"/>
              </a:rPr>
              <a:t>The number of influencers </a:t>
            </a:r>
            <a:endParaRPr sz="1400">
              <a:latin typeface="Times New Roman" panose="02020603050405020304" charset="0"/>
              <a:ea typeface="Times New Roman" panose="02020603050405020304" charset="0"/>
              <a:cs typeface="Times New Roman" panose="02020603050405020304" charset="0"/>
            </a:endParaRPr>
          </a:p>
          <a:p>
            <a:pPr>
              <a:lnSpc>
                <a:spcPct val="120000"/>
              </a:lnSpc>
              <a:spcBef>
                <a:spcPts val="0"/>
              </a:spcBef>
              <a:defRPr sz="2400">
                <a:solidFill>
                  <a:srgbClr val="424242"/>
                </a:solidFill>
                <a:latin typeface="Source Han Sans CN Bold Bold"/>
                <a:ea typeface="Source Han Sans CN Bold Bold"/>
                <a:cs typeface="Source Han Sans CN Bold Bold"/>
                <a:sym typeface="Source Han Sans CN Bold Bold"/>
              </a:defRPr>
            </a:pPr>
            <a:r>
              <a:rPr sz="1400">
                <a:latin typeface="Times New Roman" panose="02020603050405020304" charset="0"/>
                <a:ea typeface="Times New Roman" panose="02020603050405020304" charset="0"/>
                <a:cs typeface="Times New Roman" panose="02020603050405020304" charset="0"/>
              </a:rPr>
              <a:t>4.6 times</a:t>
            </a:r>
            <a:endParaRPr sz="1400">
              <a:latin typeface="Times New Roman" panose="02020603050405020304" charset="0"/>
              <a:ea typeface="Times New Roman" panose="02020603050405020304" charset="0"/>
              <a:cs typeface="Times New Roman" panose="02020603050405020304" charset="0"/>
            </a:endParaRPr>
          </a:p>
          <a:p>
            <a:pPr>
              <a:lnSpc>
                <a:spcPct val="120000"/>
              </a:lnSpc>
              <a:spcBef>
                <a:spcPts val="0"/>
              </a:spcBef>
              <a:defRPr sz="2400">
                <a:solidFill>
                  <a:srgbClr val="424242"/>
                </a:solidFill>
                <a:latin typeface="Source Han Sans CN Bold Bold"/>
                <a:ea typeface="Source Han Sans CN Bold Bold"/>
                <a:cs typeface="Source Han Sans CN Bold Bold"/>
                <a:sym typeface="Source Han Sans CN Bold Bold"/>
              </a:defRPr>
            </a:pPr>
            <a:r>
              <a:rPr sz="1400">
                <a:latin typeface="Times New Roman" panose="02020603050405020304" charset="0"/>
                <a:ea typeface="Times New Roman" panose="02020603050405020304" charset="0"/>
                <a:cs typeface="Times New Roman" panose="02020603050405020304" charset="0"/>
              </a:rPr>
              <a:t>The number of videos </a:t>
            </a:r>
            <a:endParaRPr sz="1400">
              <a:latin typeface="Times New Roman" panose="02020603050405020304" charset="0"/>
              <a:ea typeface="Times New Roman" panose="02020603050405020304" charset="0"/>
              <a:cs typeface="Times New Roman" panose="02020603050405020304" charset="0"/>
            </a:endParaRPr>
          </a:p>
          <a:p>
            <a:pPr>
              <a:lnSpc>
                <a:spcPct val="120000"/>
              </a:lnSpc>
              <a:spcBef>
                <a:spcPts val="0"/>
              </a:spcBef>
              <a:defRPr sz="2400">
                <a:solidFill>
                  <a:srgbClr val="424242"/>
                </a:solidFill>
                <a:latin typeface="Source Han Sans CN Bold Bold"/>
                <a:ea typeface="Source Han Sans CN Bold Bold"/>
                <a:cs typeface="Source Han Sans CN Bold Bold"/>
                <a:sym typeface="Source Han Sans CN Bold Bold"/>
              </a:defRPr>
            </a:pPr>
            <a:r>
              <a:rPr sz="1400">
                <a:latin typeface="Times New Roman" panose="02020603050405020304" charset="0"/>
                <a:ea typeface="Times New Roman" panose="02020603050405020304" charset="0"/>
                <a:cs typeface="Times New Roman" panose="02020603050405020304" charset="0"/>
              </a:rPr>
              <a:t>265 times</a:t>
            </a:r>
            <a:endParaRPr sz="1400">
              <a:latin typeface="Times New Roman" panose="02020603050405020304" charset="0"/>
              <a:ea typeface="Times New Roman" panose="02020603050405020304" charset="0"/>
              <a:cs typeface="Times New Roman" panose="02020603050405020304" charset="0"/>
            </a:endParaRPr>
          </a:p>
          <a:p>
            <a:pPr>
              <a:lnSpc>
                <a:spcPct val="120000"/>
              </a:lnSpc>
              <a:spcBef>
                <a:spcPts val="0"/>
              </a:spcBef>
              <a:defRPr sz="2400">
                <a:solidFill>
                  <a:srgbClr val="424242"/>
                </a:solidFill>
                <a:latin typeface="Source Han Sans CN Bold Bold"/>
                <a:ea typeface="Source Han Sans CN Bold Bold"/>
                <a:cs typeface="Source Han Sans CN Bold Bold"/>
                <a:sym typeface="Source Han Sans CN Bold Bold"/>
              </a:defRPr>
            </a:pPr>
            <a:r>
              <a:rPr sz="1400">
                <a:latin typeface="Times New Roman" panose="02020603050405020304" charset="0"/>
                <a:ea typeface="Times New Roman" panose="02020603050405020304" charset="0"/>
                <a:cs typeface="Times New Roman" panose="02020603050405020304" charset="0"/>
              </a:rPr>
              <a:t>The number of live-streams </a:t>
            </a:r>
            <a:endParaRPr sz="1400">
              <a:latin typeface="Times New Roman" panose="02020603050405020304" charset="0"/>
              <a:ea typeface="Times New Roman" panose="02020603050405020304" charset="0"/>
              <a:cs typeface="Times New Roman" panose="02020603050405020304" charset="0"/>
            </a:endParaRPr>
          </a:p>
          <a:p>
            <a:pPr>
              <a:lnSpc>
                <a:spcPct val="120000"/>
              </a:lnSpc>
              <a:spcBef>
                <a:spcPts val="0"/>
              </a:spcBef>
              <a:defRPr sz="2400">
                <a:solidFill>
                  <a:srgbClr val="424242"/>
                </a:solidFill>
                <a:latin typeface="Source Han Sans CN Bold Bold"/>
                <a:ea typeface="Source Han Sans CN Bold Bold"/>
                <a:cs typeface="Source Han Sans CN Bold Bold"/>
                <a:sym typeface="Source Han Sans CN Bold Bold"/>
              </a:defRPr>
            </a:pPr>
            <a:r>
              <a:rPr sz="1400">
                <a:latin typeface="Times New Roman" panose="02020603050405020304" charset="0"/>
                <a:ea typeface="Times New Roman" panose="02020603050405020304" charset="0"/>
                <a:cs typeface="Times New Roman" panose="02020603050405020304" charset="0"/>
              </a:rPr>
              <a:t>598 times</a:t>
            </a:r>
            <a:endParaRPr sz="1400">
              <a:latin typeface="Times New Roman" panose="02020603050405020304" charset="0"/>
              <a:ea typeface="Times New Roman" panose="02020603050405020304" charset="0"/>
              <a:cs typeface="Times New Roman" panose="02020603050405020304" charset="0"/>
            </a:endParaRPr>
          </a:p>
        </p:txBody>
      </p:sp>
      <p:sp>
        <p:nvSpPr>
          <p:cNvPr id="253" name="美国"/>
          <p:cNvSpPr/>
          <p:nvPr/>
        </p:nvSpPr>
        <p:spPr>
          <a:xfrm>
            <a:off x="6742393" y="14584529"/>
            <a:ext cx="2413001" cy="755882"/>
          </a:xfrm>
          <a:prstGeom prst="rect">
            <a:avLst/>
          </a:prstGeom>
          <a:solidFill>
            <a:srgbClr val="79E5F2"/>
          </a:solidFill>
          <a:ln w="12700">
            <a:miter lim="400000"/>
          </a:ln>
        </p:spPr>
        <p:txBody>
          <a:bodyPr lIns="0" tIns="0" rIns="0" bIns="0" anchor="ctr"/>
          <a:lstStyle>
            <a:lvl1pPr algn="ctr" defTabSz="457200">
              <a:lnSpc>
                <a:spcPct val="100000"/>
              </a:lnSpc>
              <a:spcBef>
                <a:spcPts val="0"/>
              </a:spcBef>
              <a:defRPr sz="28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lang="en-US">
                <a:latin typeface="Times New Roman" panose="02020603050405020304" charset="0"/>
                <a:ea typeface="Times New Roman" panose="02020603050405020304" charset="0"/>
                <a:cs typeface="Times New Roman" panose="02020603050405020304" charset="0"/>
                <a:sym typeface="Times New Roman" panose="02020603050405020304" charset="0"/>
              </a:rPr>
              <a:t>The US</a:t>
            </a:r>
            <a:endParaRPr lang="en-US">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254" name="小店数 3.1倍…"/>
          <p:cNvSpPr txBox="1"/>
          <p:nvPr/>
        </p:nvSpPr>
        <p:spPr>
          <a:xfrm>
            <a:off x="9309100" y="15321480"/>
            <a:ext cx="2413000" cy="2083435"/>
          </a:xfrm>
          <a:prstGeom prst="rect">
            <a:avLst/>
          </a:prstGeom>
          <a:ln w="12700">
            <a:miter lim="400000"/>
          </a:ln>
        </p:spPr>
        <p:txBody>
          <a:bodyPr lIns="8790" tIns="8790" rIns="8790" bIns="8790" anchor="ctr">
            <a:spAutoFit/>
          </a:bodyPr>
          <a:lstStyle/>
          <a:p>
            <a:pPr>
              <a:lnSpc>
                <a:spcPct val="120000"/>
              </a:lnSpc>
              <a:spcBef>
                <a:spcPts val="0"/>
              </a:spcBef>
              <a:defRPr sz="2400">
                <a:solidFill>
                  <a:srgbClr val="424242"/>
                </a:solidFill>
                <a:latin typeface="Source Han Sans CN Bold Bold"/>
                <a:ea typeface="Source Han Sans CN Bold Bold"/>
                <a:cs typeface="Source Han Sans CN Bold Bold"/>
                <a:sym typeface="Source Han Sans CN Bold Bold"/>
              </a:defRPr>
            </a:pPr>
            <a:r>
              <a:rPr sz="1400">
                <a:latin typeface="Times New Roman" panose="02020603050405020304" charset="0"/>
                <a:ea typeface="Times New Roman" panose="02020603050405020304" charset="0"/>
                <a:cs typeface="Times New Roman" panose="02020603050405020304" charset="0"/>
              </a:rPr>
              <a:t>The number of shops </a:t>
            </a:r>
            <a:endParaRPr sz="1400">
              <a:latin typeface="Times New Roman" panose="02020603050405020304" charset="0"/>
              <a:ea typeface="Times New Roman" panose="02020603050405020304" charset="0"/>
              <a:cs typeface="Times New Roman" panose="02020603050405020304" charset="0"/>
            </a:endParaRPr>
          </a:p>
          <a:p>
            <a:pPr>
              <a:lnSpc>
                <a:spcPct val="120000"/>
              </a:lnSpc>
              <a:spcBef>
                <a:spcPts val="0"/>
              </a:spcBef>
              <a:defRPr sz="2400">
                <a:solidFill>
                  <a:srgbClr val="424242"/>
                </a:solidFill>
                <a:latin typeface="Source Han Sans CN Bold Bold"/>
                <a:ea typeface="Source Han Sans CN Bold Bold"/>
                <a:cs typeface="Source Han Sans CN Bold Bold"/>
                <a:sym typeface="Source Han Sans CN Bold Bold"/>
              </a:defRPr>
            </a:pPr>
            <a:r>
              <a:rPr sz="1400">
                <a:latin typeface="Times New Roman" panose="02020603050405020304" charset="0"/>
                <a:ea typeface="Times New Roman" panose="02020603050405020304" charset="0"/>
                <a:cs typeface="Times New Roman" panose="02020603050405020304" charset="0"/>
              </a:rPr>
              <a:t>3.1 times</a:t>
            </a:r>
            <a:endParaRPr sz="1400">
              <a:latin typeface="Times New Roman" panose="02020603050405020304" charset="0"/>
              <a:ea typeface="Times New Roman" panose="02020603050405020304" charset="0"/>
              <a:cs typeface="Times New Roman" panose="02020603050405020304" charset="0"/>
            </a:endParaRPr>
          </a:p>
          <a:p>
            <a:pPr>
              <a:lnSpc>
                <a:spcPct val="120000"/>
              </a:lnSpc>
              <a:spcBef>
                <a:spcPts val="0"/>
              </a:spcBef>
              <a:defRPr sz="2400">
                <a:solidFill>
                  <a:srgbClr val="424242"/>
                </a:solidFill>
                <a:latin typeface="Source Han Sans CN Bold Bold"/>
                <a:ea typeface="Source Han Sans CN Bold Bold"/>
                <a:cs typeface="Source Han Sans CN Bold Bold"/>
                <a:sym typeface="Source Han Sans CN Bold Bold"/>
              </a:defRPr>
            </a:pPr>
            <a:r>
              <a:rPr sz="1400">
                <a:latin typeface="Times New Roman" panose="02020603050405020304" charset="0"/>
                <a:ea typeface="Times New Roman" panose="02020603050405020304" charset="0"/>
                <a:cs typeface="Times New Roman" panose="02020603050405020304" charset="0"/>
              </a:rPr>
              <a:t>The number of influencers </a:t>
            </a:r>
            <a:endParaRPr sz="1400">
              <a:latin typeface="Times New Roman" panose="02020603050405020304" charset="0"/>
              <a:ea typeface="Times New Roman" panose="02020603050405020304" charset="0"/>
              <a:cs typeface="Times New Roman" panose="02020603050405020304" charset="0"/>
            </a:endParaRPr>
          </a:p>
          <a:p>
            <a:pPr>
              <a:lnSpc>
                <a:spcPct val="120000"/>
              </a:lnSpc>
              <a:spcBef>
                <a:spcPts val="0"/>
              </a:spcBef>
              <a:defRPr sz="2400">
                <a:solidFill>
                  <a:srgbClr val="424242"/>
                </a:solidFill>
                <a:latin typeface="Source Han Sans CN Bold Bold"/>
                <a:ea typeface="Source Han Sans CN Bold Bold"/>
                <a:cs typeface="Source Han Sans CN Bold Bold"/>
                <a:sym typeface="Source Han Sans CN Bold Bold"/>
              </a:defRPr>
            </a:pPr>
            <a:r>
              <a:rPr sz="1400">
                <a:latin typeface="Times New Roman" panose="02020603050405020304" charset="0"/>
                <a:ea typeface="Times New Roman" panose="02020603050405020304" charset="0"/>
                <a:cs typeface="Times New Roman" panose="02020603050405020304" charset="0"/>
              </a:rPr>
              <a:t>2.1 times</a:t>
            </a:r>
            <a:endParaRPr sz="1400">
              <a:latin typeface="Times New Roman" panose="02020603050405020304" charset="0"/>
              <a:ea typeface="Times New Roman" panose="02020603050405020304" charset="0"/>
              <a:cs typeface="Times New Roman" panose="02020603050405020304" charset="0"/>
            </a:endParaRPr>
          </a:p>
          <a:p>
            <a:pPr>
              <a:lnSpc>
                <a:spcPct val="120000"/>
              </a:lnSpc>
              <a:spcBef>
                <a:spcPts val="0"/>
              </a:spcBef>
              <a:defRPr sz="2400">
                <a:solidFill>
                  <a:srgbClr val="424242"/>
                </a:solidFill>
                <a:latin typeface="Source Han Sans CN Bold Bold"/>
                <a:ea typeface="Source Han Sans CN Bold Bold"/>
                <a:cs typeface="Source Han Sans CN Bold Bold"/>
                <a:sym typeface="Source Han Sans CN Bold Bold"/>
              </a:defRPr>
            </a:pPr>
            <a:r>
              <a:rPr sz="1400">
                <a:latin typeface="Times New Roman" panose="02020603050405020304" charset="0"/>
                <a:ea typeface="Times New Roman" panose="02020603050405020304" charset="0"/>
                <a:cs typeface="Times New Roman" panose="02020603050405020304" charset="0"/>
              </a:rPr>
              <a:t>The number of videos </a:t>
            </a:r>
            <a:endParaRPr sz="1400">
              <a:latin typeface="Times New Roman" panose="02020603050405020304" charset="0"/>
              <a:ea typeface="Times New Roman" panose="02020603050405020304" charset="0"/>
              <a:cs typeface="Times New Roman" panose="02020603050405020304" charset="0"/>
            </a:endParaRPr>
          </a:p>
          <a:p>
            <a:pPr>
              <a:lnSpc>
                <a:spcPct val="120000"/>
              </a:lnSpc>
              <a:spcBef>
                <a:spcPts val="0"/>
              </a:spcBef>
              <a:defRPr sz="2400">
                <a:solidFill>
                  <a:srgbClr val="424242"/>
                </a:solidFill>
                <a:latin typeface="Source Han Sans CN Bold Bold"/>
                <a:ea typeface="Source Han Sans CN Bold Bold"/>
                <a:cs typeface="Source Han Sans CN Bold Bold"/>
                <a:sym typeface="Source Han Sans CN Bold Bold"/>
              </a:defRPr>
            </a:pPr>
            <a:r>
              <a:rPr sz="1400">
                <a:latin typeface="Times New Roman" panose="02020603050405020304" charset="0"/>
                <a:ea typeface="Times New Roman" panose="02020603050405020304" charset="0"/>
                <a:cs typeface="Times New Roman" panose="02020603050405020304" charset="0"/>
              </a:rPr>
              <a:t>4 times</a:t>
            </a:r>
            <a:endParaRPr sz="1400">
              <a:latin typeface="Times New Roman" panose="02020603050405020304" charset="0"/>
              <a:ea typeface="Times New Roman" panose="02020603050405020304" charset="0"/>
              <a:cs typeface="Times New Roman" panose="02020603050405020304" charset="0"/>
            </a:endParaRPr>
          </a:p>
          <a:p>
            <a:pPr>
              <a:lnSpc>
                <a:spcPct val="120000"/>
              </a:lnSpc>
              <a:spcBef>
                <a:spcPts val="0"/>
              </a:spcBef>
              <a:defRPr sz="2400">
                <a:solidFill>
                  <a:srgbClr val="424242"/>
                </a:solidFill>
                <a:latin typeface="Source Han Sans CN Bold Bold"/>
                <a:ea typeface="Source Han Sans CN Bold Bold"/>
                <a:cs typeface="Source Han Sans CN Bold Bold"/>
                <a:sym typeface="Source Han Sans CN Bold Bold"/>
              </a:defRPr>
            </a:pPr>
            <a:r>
              <a:rPr sz="1400">
                <a:latin typeface="Times New Roman" panose="02020603050405020304" charset="0"/>
                <a:ea typeface="Times New Roman" panose="02020603050405020304" charset="0"/>
                <a:cs typeface="Times New Roman" panose="02020603050405020304" charset="0"/>
              </a:rPr>
              <a:t>The number of live-streams 32 times</a:t>
            </a:r>
            <a:endParaRPr sz="1400">
              <a:latin typeface="Times New Roman" panose="02020603050405020304" charset="0"/>
              <a:ea typeface="Times New Roman" panose="02020603050405020304" charset="0"/>
              <a:cs typeface="Times New Roman" panose="02020603050405020304" charset="0"/>
            </a:endParaRPr>
          </a:p>
        </p:txBody>
      </p:sp>
      <p:sp>
        <p:nvSpPr>
          <p:cNvPr id="255" name="英国"/>
          <p:cNvSpPr/>
          <p:nvPr/>
        </p:nvSpPr>
        <p:spPr>
          <a:xfrm>
            <a:off x="9305179" y="14584529"/>
            <a:ext cx="2413001" cy="755882"/>
          </a:xfrm>
          <a:prstGeom prst="rect">
            <a:avLst/>
          </a:prstGeom>
          <a:solidFill>
            <a:srgbClr val="79E5F2"/>
          </a:solidFill>
          <a:ln w="12700">
            <a:miter lim="400000"/>
          </a:ln>
        </p:spPr>
        <p:txBody>
          <a:bodyPr lIns="0" tIns="0" rIns="0" bIns="0" anchor="ctr"/>
          <a:lstStyle>
            <a:lvl1pPr algn="ctr" defTabSz="457200">
              <a:lnSpc>
                <a:spcPct val="100000"/>
              </a:lnSpc>
              <a:spcBef>
                <a:spcPts val="0"/>
              </a:spcBef>
              <a:defRPr sz="2800">
                <a:solidFill>
                  <a:srgbClr val="FFFFFF"/>
                </a:solidFill>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lang="en-US">
                <a:latin typeface="Times New Roman" panose="02020603050405020304" charset="0"/>
                <a:ea typeface="Times New Roman" panose="02020603050405020304" charset="0"/>
                <a:cs typeface="Times New Roman" panose="02020603050405020304" charset="0"/>
                <a:sym typeface="Times New Roman" panose="02020603050405020304" charset="0"/>
              </a:rPr>
              <a:t>The UK</a:t>
            </a:r>
            <a:endParaRPr lang="en-US">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256" name="矩形"/>
          <p:cNvSpPr/>
          <p:nvPr/>
        </p:nvSpPr>
        <p:spPr>
          <a:xfrm>
            <a:off x="1277767" y="4068341"/>
            <a:ext cx="10779466" cy="6599775"/>
          </a:xfrm>
          <a:prstGeom prst="rect">
            <a:avLst/>
          </a:prstGeom>
          <a:ln>
            <a:solidFill>
              <a:srgbClr val="000000"/>
            </a:solidFill>
            <a:miter lim="400000"/>
          </a:ln>
        </p:spPr>
        <p:txBody>
          <a:bodyPr lIns="8790" tIns="8790" rIns="8790" bIns="8790" anchor="ct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r>
              <a:rPr lang="en-US">
                <a:latin typeface="Times New Roman" panose="02020603050405020304" charset="0"/>
                <a:ea typeface="Times New Roman" panose="02020603050405020304" charset="0"/>
                <a:sym typeface="+mn-ea"/>
              </a:rPr>
              <a:t>Amount</a:t>
            </a:r>
            <a:endParaRPr lang="en-US">
              <a:latin typeface="Times New Roman" panose="02020603050405020304" charset="0"/>
              <a:ea typeface="Times New Roman" panose="02020603050405020304" charset="0"/>
              <a:sym typeface="+mn-ea"/>
            </a:endParaRPr>
          </a:p>
        </p:txBody>
      </p:sp>
      <p:sp>
        <p:nvSpPr>
          <p:cNvPr id="257" name="2024年5月TikTok美妆个护品类带货现状"/>
          <p:cNvSpPr txBox="1"/>
          <p:nvPr/>
        </p:nvSpPr>
        <p:spPr>
          <a:xfrm>
            <a:off x="2893378" y="4070137"/>
            <a:ext cx="7548245" cy="717550"/>
          </a:xfrm>
          <a:prstGeom prst="rect">
            <a:avLst/>
          </a:prstGeom>
          <a:ln w="12700">
            <a:miter lim="400000"/>
          </a:ln>
        </p:spPr>
        <p:txBody>
          <a:bodyPr wrap="none" lIns="8790" tIns="8790" rIns="8790" bIns="8790" anchor="ctr">
            <a:spAutoFit/>
          </a:bodyPr>
          <a:lstStyle>
            <a:lvl1pPr algn="ctr">
              <a:lnSpc>
                <a:spcPct val="100000"/>
              </a:lnSpc>
              <a:spcBef>
                <a:spcPts val="0"/>
              </a:spcBef>
              <a:defRPr sz="2800">
                <a:latin typeface="Source Han Sans CN Bold Bold"/>
                <a:ea typeface="Source Han Sans CN Bold Bold"/>
                <a:cs typeface="Source Han Sans CN Bold Bold"/>
                <a:sym typeface="Source Han Sans CN Bold Bold"/>
              </a:defRPr>
            </a:lvl1pPr>
          </a:lstStyle>
          <a:p>
            <a:pPr algn="ctr"/>
            <a:r>
              <a:rPr sz="2400">
                <a:latin typeface="Times New Roman" panose="02020603050405020304" charset="0"/>
                <a:ea typeface="Times New Roman" panose="02020603050405020304" charset="0"/>
                <a:cs typeface="Times New Roman" panose="02020603050405020304" charset="0"/>
              </a:rPr>
              <a:t>The current situation of live-streaming e-commerce of </a:t>
            </a:r>
            <a:endParaRPr sz="2400">
              <a:latin typeface="Times New Roman" panose="02020603050405020304" charset="0"/>
              <a:ea typeface="Times New Roman" panose="02020603050405020304" charset="0"/>
              <a:cs typeface="Times New Roman" panose="02020603050405020304" charset="0"/>
            </a:endParaRPr>
          </a:p>
          <a:p>
            <a:pPr algn="ctr">
              <a:lnSpc>
                <a:spcPct val="90000"/>
              </a:lnSpc>
            </a:pPr>
            <a:r>
              <a:rPr sz="2400">
                <a:latin typeface="Times New Roman" panose="02020603050405020304" charset="0"/>
                <a:ea typeface="Times New Roman" panose="02020603050405020304" charset="0"/>
                <a:cs typeface="Times New Roman" panose="02020603050405020304" charset="0"/>
              </a:rPr>
              <a:t>the Beauty &amp; Personal Care category on TikTok in May 2024</a:t>
            </a:r>
            <a:endParaRPr sz="2400">
              <a:latin typeface="Times New Roman" panose="02020603050405020304" charset="0"/>
              <a:ea typeface="Times New Roman" panose="02020603050405020304" charset="0"/>
              <a:cs typeface="Times New Roman" panose="02020603050405020304" charset="0"/>
            </a:endParaRPr>
          </a:p>
        </p:txBody>
      </p:sp>
      <p:sp>
        <p:nvSpPr>
          <p:cNvPr id="258" name="文本"/>
          <p:cNvSpPr txBox="1"/>
          <p:nvPr/>
        </p:nvSpPr>
        <p:spPr>
          <a:xfrm>
            <a:off x="1633495" y="9608314"/>
            <a:ext cx="127001" cy="393959"/>
          </a:xfrm>
          <a:prstGeom prst="rect">
            <a:avLst/>
          </a:prstGeom>
          <a:ln w="12700">
            <a:miter lim="400000"/>
          </a:ln>
        </p:spPr>
        <p:txBody>
          <a:bodyPr wrap="none" lIns="8790" tIns="8790" rIns="8790" bIns="8790" anchor="ctr">
            <a:spAutoFit/>
          </a:bodyPr>
          <a:lstStyle/>
          <a:p>
            <a:pPr defTabSz="355600">
              <a:lnSpc>
                <a:spcPct val="100000"/>
              </a:lnSpc>
              <a:spcBef>
                <a:spcPts val="0"/>
              </a:spcBef>
              <a:defRPr sz="1300"/>
            </a:pPr>
          </a:p>
        </p:txBody>
      </p:sp>
      <p:sp>
        <p:nvSpPr>
          <p:cNvPr id="259" name="美国直播带货大爆发，市场机遇与达人竞争并存"/>
          <p:cNvSpPr txBox="1"/>
          <p:nvPr/>
        </p:nvSpPr>
        <p:spPr>
          <a:xfrm>
            <a:off x="1273004" y="360368"/>
            <a:ext cx="11339195" cy="1001395"/>
          </a:xfrm>
          <a:prstGeom prst="rect">
            <a:avLst/>
          </a:prstGeom>
          <a:ln w="12700">
            <a:miter lim="400000"/>
          </a:ln>
        </p:spPr>
        <p:txBody>
          <a:bodyPr wrap="none" lIns="8790" tIns="8790" rIns="8790" bIns="8790">
            <a:spAutoFit/>
          </a:bodyPr>
          <a:lstStyle>
            <a:lvl1pPr>
              <a:lnSpc>
                <a:spcPct val="100000"/>
              </a:lnSpc>
              <a:spcBef>
                <a:spcPts val="0"/>
              </a:spcBef>
              <a:defRPr sz="3200">
                <a:latin typeface="Source Han Sans CN Bold Bold"/>
                <a:ea typeface="Source Han Sans CN Bold Bold"/>
                <a:cs typeface="Source Han Sans CN Bold Bold"/>
                <a:sym typeface="Source Han Sans CN Bold Bold"/>
              </a:defRPr>
            </a:lvl1pPr>
          </a:lstStyle>
          <a:p>
            <a:pPr algn="l"/>
            <a:r>
              <a:rPr b="1">
                <a:solidFill>
                  <a:srgbClr val="625AE3"/>
                </a:solidFill>
                <a:latin typeface="Times New Roman" panose="02020603050405020304" charset="0"/>
                <a:ea typeface="Times New Roman" panose="02020603050405020304" charset="0"/>
              </a:rPr>
              <a:t>Live commerce has exploded in the US, with both </a:t>
            </a:r>
            <a:endParaRPr b="1">
              <a:solidFill>
                <a:srgbClr val="625AE3"/>
              </a:solidFill>
              <a:latin typeface="Times New Roman" panose="02020603050405020304" charset="0"/>
              <a:ea typeface="Times New Roman" panose="02020603050405020304" charset="0"/>
            </a:endParaRPr>
          </a:p>
          <a:p>
            <a:pPr algn="l"/>
            <a:r>
              <a:rPr b="1">
                <a:solidFill>
                  <a:srgbClr val="625AE3"/>
                </a:solidFill>
                <a:latin typeface="Times New Roman" panose="02020603050405020304" charset="0"/>
                <a:ea typeface="Times New Roman" panose="02020603050405020304" charset="0"/>
              </a:rPr>
              <a:t>market opportunities and intense competition among influencers.</a:t>
            </a:r>
            <a:endParaRPr b="1">
              <a:solidFill>
                <a:srgbClr val="625AE3"/>
              </a:solidFill>
              <a:latin typeface="Times New Roman" panose="02020603050405020304" charset="0"/>
              <a:ea typeface="Times New Roman" panose="02020603050405020304" charset="0"/>
            </a:endParaRPr>
          </a:p>
        </p:txBody>
      </p:sp>
      <p:sp>
        <p:nvSpPr>
          <p:cNvPr id="260" name="近一年，TikTok各主销国小店数、达人数、及带货视频/直播数均呈倍数增长；…"/>
          <p:cNvSpPr txBox="1"/>
          <p:nvPr/>
        </p:nvSpPr>
        <p:spPr>
          <a:xfrm>
            <a:off x="1267924" y="1362131"/>
            <a:ext cx="10788992" cy="2451735"/>
          </a:xfrm>
          <a:prstGeom prst="rect">
            <a:avLst/>
          </a:prstGeom>
          <a:ln w="12700">
            <a:miter lim="400000"/>
          </a:ln>
        </p:spPr>
        <p:txBody>
          <a:bodyPr lIns="8790" tIns="8790" rIns="8790" bIns="8790">
            <a:spAutoFit/>
          </a:bodyPr>
          <a:lstStyle/>
          <a:p>
            <a:pPr algn="just">
              <a:lnSpc>
                <a:spcPct val="11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In recent year, the number of shops, the number of influencers, and the number of live-streaming/video e-commerce in various main selling countries of TikTok have all increased exponentially. Among them, the US has the fastest growth rate, which makes it face fierce competition while GMV is growing rapidly. Thailand and Vietnam have relatively large market volumes and a low number of entering influencers, which are good choices for new entrants to do live-streaming e-commerce.</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261" name="矩形"/>
          <p:cNvSpPr/>
          <p:nvPr/>
        </p:nvSpPr>
        <p:spPr>
          <a:xfrm>
            <a:off x="1277767" y="10949395"/>
            <a:ext cx="10779466" cy="6452620"/>
          </a:xfrm>
          <a:prstGeom prst="rect">
            <a:avLst/>
          </a:prstGeom>
          <a:ln>
            <a:solidFill>
              <a:srgbClr val="000000"/>
            </a:solidFill>
            <a:miter lim="400000"/>
          </a:ln>
        </p:spPr>
        <p:txBody>
          <a:bodyPr lIns="8790" tIns="8790" rIns="8790" bIns="8790" anchor="ct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endParaRPr>
              <a:latin typeface="Times New Roman" panose="02020603050405020304" charset="0"/>
              <a:ea typeface="Times New Roman" panose="02020603050405020304" charset="0"/>
              <a:cs typeface="Times New Roman" panose="02020603050405020304" charset="0"/>
            </a:endParaRPr>
          </a:p>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endParaRPr>
              <a:latin typeface="Times New Roman" panose="02020603050405020304" charset="0"/>
              <a:ea typeface="Times New Roman" panose="02020603050405020304" charset="0"/>
              <a:cs typeface="Times New Roman" panose="02020603050405020304" charset="0"/>
            </a:endParaRPr>
          </a:p>
        </p:txBody>
      </p:sp>
      <p:sp>
        <p:nvSpPr>
          <p:cNvPr id="262" name="近一年美妆个护品类小店与带货趋势变化"/>
          <p:cNvSpPr txBox="1"/>
          <p:nvPr/>
        </p:nvSpPr>
        <p:spPr>
          <a:xfrm>
            <a:off x="2581275" y="10989750"/>
            <a:ext cx="8172450" cy="755015"/>
          </a:xfrm>
          <a:prstGeom prst="rect">
            <a:avLst/>
          </a:prstGeom>
          <a:ln w="12700">
            <a:miter lim="400000"/>
          </a:ln>
        </p:spPr>
        <p:txBody>
          <a:bodyPr wrap="none" lIns="8790" tIns="8790" rIns="8790" bIns="8790" anchor="ctr">
            <a:spAutoFit/>
          </a:bodyPr>
          <a:lstStyle>
            <a:lvl1pPr algn="ctr">
              <a:lnSpc>
                <a:spcPct val="100000"/>
              </a:lnSpc>
              <a:spcBef>
                <a:spcPts val="0"/>
              </a:spcBef>
              <a:defRPr sz="2800">
                <a:latin typeface="Source Han Sans CN Bold Bold"/>
                <a:ea typeface="Source Han Sans CN Bold Bold"/>
                <a:cs typeface="Source Han Sans CN Bold Bold"/>
                <a:sym typeface="Source Han Sans CN Bold Bold"/>
              </a:defRPr>
            </a:lvl1pPr>
          </a:lstStyle>
          <a:p>
            <a:pPr algn="ctr"/>
            <a:r>
              <a:rPr sz="2400">
                <a:latin typeface="Times New Roman" panose="02020603050405020304" charset="0"/>
                <a:ea typeface="Times New Roman" panose="02020603050405020304" charset="0"/>
              </a:rPr>
              <a:t>The trend changes of shops and live-streaming </a:t>
            </a:r>
            <a:endParaRPr sz="2400">
              <a:latin typeface="Times New Roman" panose="02020603050405020304" charset="0"/>
              <a:ea typeface="Times New Roman" panose="02020603050405020304" charset="0"/>
            </a:endParaRPr>
          </a:p>
          <a:p>
            <a:pPr algn="ctr"/>
            <a:r>
              <a:rPr sz="2400">
                <a:latin typeface="Times New Roman" panose="02020603050405020304" charset="0"/>
                <a:ea typeface="Times New Roman" panose="02020603050405020304" charset="0"/>
              </a:rPr>
              <a:t>e-commerce in the Beauty &amp; Personal Care category in recent year</a:t>
            </a:r>
            <a:endParaRPr sz="2400">
              <a:latin typeface="Times New Roman" panose="02020603050405020304" charset="0"/>
              <a:ea typeface="Times New Roman" panose="02020603050405020304" charset="0"/>
            </a:endParaRPr>
          </a:p>
        </p:txBody>
      </p:sp>
      <p:sp>
        <p:nvSpPr>
          <p:cNvPr id="48" name="文本框 47"/>
          <p:cNvSpPr txBox="1"/>
          <p:nvPr>
            <p:custDataLst>
              <p:tags r:id="rId2"/>
            </p:custDataLst>
          </p:nvPr>
        </p:nvSpPr>
        <p:spPr>
          <a:xfrm>
            <a:off x="2693035" y="17968595"/>
            <a:ext cx="2182495" cy="3365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8790" tIns="8790" rIns="8790" bIns="8790" numCol="1" spcCol="38100" rtlCol="0" anchor="ctr" forceAA="0">
            <a:noAutofit/>
          </a:bodyPr>
          <a:p>
            <a:pPr marL="0" marR="0" indent="0" algn="l" defTabSz="3352800" rtl="0" fontAlgn="auto" latinLnBrk="0" hangingPunct="0">
              <a:lnSpc>
                <a:spcPct val="90000"/>
              </a:lnSpc>
              <a:spcBef>
                <a:spcPts val="6100"/>
              </a:spcBef>
              <a:spcAft>
                <a:spcPts val="0"/>
              </a:spcAft>
              <a:buClrTx/>
              <a:buSzTx/>
              <a:buFontTx/>
              <a:buNone/>
            </a:pPr>
            <a:r>
              <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rPr>
              <a:t>https://echotik.ai</a:t>
            </a:r>
            <a:endPar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endParaRPr>
          </a:p>
        </p:txBody>
      </p:sp>
      <p:sp>
        <p:nvSpPr>
          <p:cNvPr id="174" name="Freeform 8"/>
          <p:cNvSpPr/>
          <p:nvPr>
            <p:custDataLst>
              <p:tags r:id="rId3"/>
            </p:custDataLst>
          </p:nvPr>
        </p:nvSpPr>
        <p:spPr>
          <a:xfrm>
            <a:off x="941705" y="17797145"/>
            <a:ext cx="1655445" cy="672465"/>
          </a:xfrm>
          <a:prstGeom prst="rect">
            <a:avLst/>
          </a:prstGeom>
          <a:blipFill>
            <a:blip r:embed="rId4"/>
            <a:stretch>
              <a:fillRect/>
            </a:stretch>
          </a:blipFill>
          <a:ln w="12700">
            <a:miter lim="400000"/>
          </a:ln>
        </p:spPr>
        <p:txBody>
          <a:bodyPr lIns="0" tIns="0" rIns="0" bIns="0"/>
          <a:p>
            <a:pPr defTabSz="1219200">
              <a:lnSpc>
                <a:spcPct val="100000"/>
              </a:lnSpc>
              <a:spcBef>
                <a:spcPts val="0"/>
              </a:spcBef>
              <a:defRPr sz="2400">
                <a:latin typeface="Calibri" panose="020F0502020204030204"/>
                <a:ea typeface="Calibri" panose="020F0502020204030204"/>
                <a:cs typeface="Calibri" panose="020F0502020204030204"/>
                <a:sym typeface="Calibri" panose="020F0502020204030204"/>
              </a:defRPr>
            </a:pPr>
            <a:endParaRPr>
              <a:latin typeface="Arial Rounded MT Bold" panose="020F0704030504030204" charset="0"/>
              <a:ea typeface="Arial Rounded MT Bold" panose="020F0704030504030204" charset="0"/>
              <a:cs typeface="Arial Rounded MT Bold" panose="020F0704030504030204" charset="0"/>
              <a:sym typeface="Arial Rounded MT Bold" panose="020F0704030504030204" charset="0"/>
            </a:endParaRPr>
          </a:p>
        </p:txBody>
      </p:sp>
      <p:sp>
        <p:nvSpPr>
          <p:cNvPr id="2" name="文本框 1"/>
          <p:cNvSpPr txBox="1"/>
          <p:nvPr/>
        </p:nvSpPr>
        <p:spPr>
          <a:xfrm>
            <a:off x="1486535" y="5142230"/>
            <a:ext cx="264795" cy="931608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eaVert" wrap="square" lIns="8790" tIns="8790" rIns="8790" bIns="8790" numCol="1" spcCol="38100" rtlCol="0" anchor="ctr" forceAA="0">
            <a:spAutoFit/>
          </a:bodyPr>
          <a:p>
            <a:pPr marL="0" marR="0" indent="0" algn="l" defTabSz="3352800" rtl="0" fontAlgn="auto" latinLnBrk="0" hangingPunct="0">
              <a:lnSpc>
                <a:spcPct val="90000"/>
              </a:lnSpc>
              <a:spcBef>
                <a:spcPts val="6100"/>
              </a:spcBef>
              <a:spcAft>
                <a:spcPts val="0"/>
              </a:spcAft>
              <a:buClrTx/>
              <a:buSzTx/>
              <a:buFontTx/>
              <a:buNone/>
            </a:pPr>
            <a:r>
              <a:rPr kumimoji="0" lang="en-US" altLang="zh-CN" sz="18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Neue" panose="02000503000000020004"/>
              </a:rPr>
              <a:t>the number of influencers</a:t>
            </a:r>
            <a:endParaRPr kumimoji="0" lang="en-US" altLang="zh-CN" sz="1800" b="0" i="0" u="none" strike="noStrike" cap="none" spc="0" normalizeH="0" baseline="0">
              <a:ln>
                <a:noFill/>
              </a:ln>
              <a:solidFill>
                <a:srgbClr val="000000"/>
              </a:solidFill>
              <a:effectLst/>
              <a:uFillTx/>
              <a:latin typeface="Times New Roman" panose="02020603050405020304" charset="0"/>
              <a:ea typeface="+mn-ea"/>
              <a:cs typeface="Times New Roman" panose="02020603050405020304" charset="0"/>
              <a:sym typeface="Helvetica Neue" panose="02000503000000020004"/>
            </a:endParaRPr>
          </a:p>
        </p:txBody>
      </p:sp>
      <p:sp>
        <p:nvSpPr>
          <p:cNvPr id="3" name="矩形 2"/>
          <p:cNvSpPr/>
          <p:nvPr/>
        </p:nvSpPr>
        <p:spPr>
          <a:xfrm>
            <a:off x="2146300" y="7717790"/>
            <a:ext cx="1790065" cy="801370"/>
          </a:xfrm>
          <a:prstGeom prst="rect">
            <a:avLst/>
          </a:prstGeom>
          <a:solidFill>
            <a:srgbClr val="B4BEF5"/>
          </a:solidFill>
          <a:ln w="12700" cap="flat">
            <a:solidFill>
              <a:srgbClr val="B4BEF5"/>
            </a:solidFill>
            <a:miter lim="400000"/>
          </a:ln>
        </p:spPr>
        <p:style>
          <a:lnRef idx="0">
            <a:scrgbClr r="0" g="0" b="0"/>
          </a:lnRef>
          <a:fillRef idx="0">
            <a:scrgbClr r="0" g="0" b="0"/>
          </a:fillRef>
          <a:effectRef idx="0">
            <a:scrgbClr r="0" g="0" b="0"/>
          </a:effectRef>
          <a:fontRef idx="none"/>
        </p:style>
        <p:txBody>
          <a:bodyPr rot="0" vertOverflow="overflow" horzOverflow="overflow" vert="horz" wrap="square" lIns="8790" tIns="8790" rIns="8790" bIns="8790" numCol="1" spcCol="38100" rtlCol="0" anchor="ctr" forceAA="0">
            <a:noAutofit/>
          </a:bodyPr>
          <a:p>
            <a:pPr marL="0" marR="0" indent="0" algn="ctr" defTabSz="1134745" rtl="0" fontAlgn="auto" latinLnBrk="0" hangingPunct="0">
              <a:lnSpc>
                <a:spcPct val="100000"/>
              </a:lnSpc>
              <a:spcBef>
                <a:spcPts val="0"/>
              </a:spcBef>
              <a:spcAft>
                <a:spcPts val="0"/>
              </a:spcAft>
              <a:buClrTx/>
              <a:buSzTx/>
              <a:buFontTx/>
              <a:buNone/>
            </a:pPr>
            <a:r>
              <a:rPr kumimoji="0" lang="en-US" altLang="zh-CN" sz="2400" b="0" i="0" u="none" strike="noStrike" cap="none" spc="0" normalizeH="0" baseline="0">
                <a:ln>
                  <a:noFill/>
                </a:ln>
                <a:solidFill>
                  <a:srgbClr val="FFFFFF"/>
                </a:solidFill>
                <a:effectLst/>
                <a:uFillTx/>
                <a:latin typeface="Times New Roman" panose="02020603050405020304" charset="0"/>
                <a:ea typeface="Helvetica Neue Medium" panose="02000503000000020004"/>
                <a:cs typeface="Times New Roman" panose="02020603050405020304" charset="0"/>
                <a:sym typeface="Helvetica Neue Medium" panose="02000503000000020004"/>
              </a:rPr>
              <a:t>Niche Market</a:t>
            </a:r>
            <a:endParaRPr kumimoji="0" lang="en-US" altLang="zh-CN" sz="2400" b="0" i="0" u="none" strike="noStrike" cap="none" spc="0" normalizeH="0" baseline="0">
              <a:ln>
                <a:noFill/>
              </a:ln>
              <a:solidFill>
                <a:srgbClr val="FFFFFF"/>
              </a:solidFill>
              <a:effectLst/>
              <a:uFillTx/>
              <a:latin typeface="Times New Roman" panose="02020603050405020304" charset="0"/>
              <a:ea typeface="Helvetica Neue Medium" panose="02000503000000020004"/>
              <a:cs typeface="Times New Roman" panose="02020603050405020304" charset="0"/>
              <a:sym typeface="Helvetica Neue Medium" panose="02000503000000020004"/>
            </a:endParaRPr>
          </a:p>
        </p:txBody>
      </p:sp>
      <p:sp>
        <p:nvSpPr>
          <p:cNvPr id="4" name="矩形 3"/>
          <p:cNvSpPr/>
          <p:nvPr/>
        </p:nvSpPr>
        <p:spPr>
          <a:xfrm>
            <a:off x="9568180" y="7819708"/>
            <a:ext cx="1701165" cy="631825"/>
          </a:xfrm>
          <a:prstGeom prst="rect">
            <a:avLst/>
          </a:prstGeom>
          <a:solidFill>
            <a:srgbClr val="B8D2F6"/>
          </a:solidFill>
          <a:ln w="12700" cap="flat">
            <a:solidFill>
              <a:srgbClr val="B8D2F6"/>
            </a:solidFill>
            <a:miter lim="400000"/>
          </a:ln>
        </p:spPr>
        <p:style>
          <a:lnRef idx="0">
            <a:scrgbClr r="0" g="0" b="0"/>
          </a:lnRef>
          <a:fillRef idx="0">
            <a:scrgbClr r="0" g="0" b="0"/>
          </a:fillRef>
          <a:effectRef idx="0">
            <a:scrgbClr r="0" g="0" b="0"/>
          </a:effectRef>
          <a:fontRef idx="none"/>
        </p:style>
        <p:txBody>
          <a:bodyPr rot="0" vertOverflow="overflow" horzOverflow="overflow" vert="horz" wrap="square" lIns="8790" tIns="8790" rIns="8790" bIns="8790" numCol="1" spcCol="38100" rtlCol="0" anchor="ctr" forceAA="0">
            <a:spAutoFit/>
          </a:bodyPr>
          <a:p>
            <a:pPr marL="0" marR="0" indent="0" algn="ctr" defTabSz="1134745" rtl="0" fontAlgn="auto" latinLnBrk="0" hangingPunct="0">
              <a:lnSpc>
                <a:spcPct val="100000"/>
              </a:lnSpc>
              <a:spcBef>
                <a:spcPts val="0"/>
              </a:spcBef>
              <a:spcAft>
                <a:spcPts val="0"/>
              </a:spcAft>
              <a:buClrTx/>
              <a:buSzTx/>
              <a:buFontTx/>
              <a:buNone/>
            </a:pPr>
            <a:r>
              <a:rPr kumimoji="0" lang="zh-CN" altLang="en-US" sz="2000" b="0" i="0" u="none" strike="noStrike" cap="none" spc="0" normalizeH="0" baseline="0">
                <a:ln>
                  <a:noFill/>
                </a:ln>
                <a:solidFill>
                  <a:srgbClr val="FFFFFF"/>
                </a:solidFill>
                <a:effectLst/>
                <a:uFillTx/>
                <a:latin typeface="Times New Roman" panose="02020603050405020304" charset="0"/>
                <a:ea typeface="Helvetica Neue Medium" panose="02000503000000020004"/>
                <a:cs typeface="Times New Roman" panose="02020603050405020304" charset="0"/>
                <a:sym typeface="Helvetica Neue Medium" panose="02000503000000020004"/>
              </a:rPr>
              <a:t>Opportunity market</a:t>
            </a:r>
            <a:endParaRPr kumimoji="0" lang="zh-CN" altLang="en-US" sz="2000" b="0" i="0" u="none" strike="noStrike" cap="none" spc="0" normalizeH="0" baseline="0">
              <a:ln>
                <a:noFill/>
              </a:ln>
              <a:solidFill>
                <a:srgbClr val="FFFFFF"/>
              </a:solidFill>
              <a:effectLst/>
              <a:uFillTx/>
              <a:latin typeface="Times New Roman" panose="02020603050405020304" charset="0"/>
              <a:ea typeface="Helvetica Neue Medium" panose="02000503000000020004"/>
              <a:cs typeface="Times New Roman" panose="02020603050405020304" charset="0"/>
              <a:sym typeface="Helvetica Neue Medium" panose="02000503000000020004"/>
            </a:endParaRPr>
          </a:p>
        </p:txBody>
      </p:sp>
      <p:sp>
        <p:nvSpPr>
          <p:cNvPr id="5" name="矩形 4"/>
          <p:cNvSpPr/>
          <p:nvPr/>
        </p:nvSpPr>
        <p:spPr>
          <a:xfrm>
            <a:off x="9432290" y="5184775"/>
            <a:ext cx="1870710" cy="447040"/>
          </a:xfrm>
          <a:prstGeom prst="rect">
            <a:avLst/>
          </a:prstGeom>
          <a:solidFill>
            <a:srgbClr val="BEE7F6"/>
          </a:solidFill>
          <a:ln w="12700" cap="flat">
            <a:solidFill>
              <a:srgbClr val="BEE7F6"/>
            </a:solidFill>
            <a:miter lim="400000"/>
          </a:ln>
        </p:spPr>
        <p:style>
          <a:lnRef idx="0">
            <a:scrgbClr r="0" g="0" b="0"/>
          </a:lnRef>
          <a:fillRef idx="0">
            <a:scrgbClr r="0" g="0" b="0"/>
          </a:fillRef>
          <a:effectRef idx="0">
            <a:scrgbClr r="0" g="0" b="0"/>
          </a:effectRef>
          <a:fontRef idx="none"/>
        </p:style>
        <p:txBody>
          <a:bodyPr rot="0" vertOverflow="overflow" horzOverflow="overflow" vert="horz" wrap="square" lIns="8790" tIns="8790" rIns="8790" bIns="8790" numCol="1" spcCol="38100" rtlCol="0" anchor="ctr" forceAA="0">
            <a:spAutoFit/>
          </a:bodyPr>
          <a:p>
            <a:pPr marL="0" marR="0" indent="0" algn="ctr" defTabSz="1134745" rtl="0" fontAlgn="auto" latinLnBrk="0" hangingPunct="0">
              <a:lnSpc>
                <a:spcPct val="100000"/>
              </a:lnSpc>
              <a:spcBef>
                <a:spcPts val="0"/>
              </a:spcBef>
              <a:spcAft>
                <a:spcPts val="0"/>
              </a:spcAft>
              <a:buClrTx/>
              <a:buSzTx/>
              <a:buFontTx/>
              <a:buNone/>
            </a:pPr>
            <a:r>
              <a:rPr kumimoji="0" lang="zh-CN" altLang="en-US" sz="2800" b="0" i="0" u="none" strike="noStrike" cap="none" spc="0" normalizeH="0" baseline="0">
                <a:ln>
                  <a:noFill/>
                </a:ln>
                <a:solidFill>
                  <a:srgbClr val="FFFFFF"/>
                </a:solidFill>
                <a:effectLst/>
                <a:uFillTx/>
                <a:latin typeface="Times New Roman" panose="02020603050405020304" charset="0"/>
                <a:ea typeface="Helvetica Neue Medium" panose="02000503000000020004"/>
                <a:cs typeface="Times New Roman" panose="02020603050405020304" charset="0"/>
                <a:sym typeface="Helvetica Neue Medium" panose="02000503000000020004"/>
              </a:rPr>
              <a:t>Hot market</a:t>
            </a:r>
            <a:endParaRPr kumimoji="0" lang="zh-CN" altLang="en-US" sz="2800" b="0" i="0" u="none" strike="noStrike" cap="none" spc="0" normalizeH="0" baseline="0">
              <a:ln>
                <a:noFill/>
              </a:ln>
              <a:solidFill>
                <a:srgbClr val="FFFFFF"/>
              </a:solidFill>
              <a:effectLst/>
              <a:uFillTx/>
              <a:latin typeface="Times New Roman" panose="02020603050405020304" charset="0"/>
              <a:ea typeface="Helvetica Neue Medium" panose="02000503000000020004"/>
              <a:cs typeface="Times New Roman" panose="02020603050405020304" charset="0"/>
              <a:sym typeface="Helvetica Neue Medium" panose="02000503000000020004"/>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4" name="二维圆环图"/>
          <p:cNvGraphicFramePr/>
          <p:nvPr/>
        </p:nvGraphicFramePr>
        <p:xfrm>
          <a:off x="4394200" y="12022639"/>
          <a:ext cx="2032000" cy="2032001"/>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265" name="二维圆环图"/>
          <p:cNvGraphicFramePr/>
          <p:nvPr/>
        </p:nvGraphicFramePr>
        <p:xfrm>
          <a:off x="6908800" y="12022639"/>
          <a:ext cx="2032000" cy="203200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66" name="二维圆环图"/>
          <p:cNvGraphicFramePr/>
          <p:nvPr/>
        </p:nvGraphicFramePr>
        <p:xfrm>
          <a:off x="1892300" y="12022639"/>
          <a:ext cx="2032000" cy="20320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7" name="二维圆环图"/>
          <p:cNvGraphicFramePr/>
          <p:nvPr/>
        </p:nvGraphicFramePr>
        <p:xfrm>
          <a:off x="1953304" y="14833755"/>
          <a:ext cx="2032001" cy="203200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68" name="二维圆环图"/>
          <p:cNvGraphicFramePr/>
          <p:nvPr/>
        </p:nvGraphicFramePr>
        <p:xfrm>
          <a:off x="4455204" y="14833755"/>
          <a:ext cx="2032001" cy="203200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9" name="二维圆环图"/>
          <p:cNvGraphicFramePr/>
          <p:nvPr/>
        </p:nvGraphicFramePr>
        <p:xfrm>
          <a:off x="6969804" y="14833755"/>
          <a:ext cx="2032001" cy="2032001"/>
        </p:xfrm>
        <a:graphic>
          <a:graphicData uri="http://schemas.openxmlformats.org/drawingml/2006/chart">
            <c:chart xmlns:c="http://schemas.openxmlformats.org/drawingml/2006/chart" xmlns:r="http://schemas.openxmlformats.org/officeDocument/2006/relationships" r:id="rId6"/>
          </a:graphicData>
        </a:graphic>
      </p:graphicFrame>
      <p:sp>
        <p:nvSpPr>
          <p:cNvPr id="270" name="各主销国美妆个护品类动销小店类别分布"/>
          <p:cNvSpPr txBox="1"/>
          <p:nvPr/>
        </p:nvSpPr>
        <p:spPr>
          <a:xfrm>
            <a:off x="1273810" y="10857230"/>
            <a:ext cx="10760075" cy="415290"/>
          </a:xfrm>
          <a:prstGeom prst="rect">
            <a:avLst/>
          </a:prstGeom>
          <a:ln w="12700">
            <a:miter lim="400000"/>
          </a:ln>
        </p:spPr>
        <p:txBody>
          <a:bodyPr wrap="none" lIns="8790" tIns="8790" rIns="8790" bIns="8790" anchor="ctr">
            <a:noAutofit/>
          </a:bodyPr>
          <a:lstStyle>
            <a:lvl1pPr algn="ctr">
              <a:lnSpc>
                <a:spcPct val="100000"/>
              </a:lnSpc>
              <a:spcBef>
                <a:spcPts val="0"/>
              </a:spcBef>
              <a:defRPr sz="2800">
                <a:latin typeface="Source Han Sans CN Bold Bold"/>
                <a:ea typeface="Source Han Sans CN Bold Bold"/>
                <a:cs typeface="Source Han Sans CN Bold Bold"/>
                <a:sym typeface="Source Han Sans CN Bold Bold"/>
              </a:defRPr>
            </a:lvl1pPr>
          </a:lstStyle>
          <a:p>
            <a:pPr algn="ctr"/>
            <a:r>
              <a:rPr sz="2400">
                <a:latin typeface="Times New Roman" panose="02020603050405020304" charset="0"/>
                <a:ea typeface="Times New Roman" panose="02020603050405020304" charset="0"/>
              </a:rPr>
              <a:t>The distribution of the types of active shops in the Beauty &amp; Personal Care </a:t>
            </a:r>
            <a:endParaRPr sz="2400">
              <a:latin typeface="Times New Roman" panose="02020603050405020304" charset="0"/>
              <a:ea typeface="Times New Roman" panose="02020603050405020304" charset="0"/>
            </a:endParaRPr>
          </a:p>
          <a:p>
            <a:pPr algn="ctr"/>
            <a:r>
              <a:rPr sz="2400">
                <a:latin typeface="Times New Roman" panose="02020603050405020304" charset="0"/>
                <a:ea typeface="Times New Roman" panose="02020603050405020304" charset="0"/>
              </a:rPr>
              <a:t>category in various main selling countries</a:t>
            </a:r>
            <a:endParaRPr sz="2400">
              <a:latin typeface="Times New Roman" panose="02020603050405020304" charset="0"/>
              <a:ea typeface="Times New Roman" panose="02020603050405020304" charset="0"/>
            </a:endParaRPr>
          </a:p>
        </p:txBody>
      </p:sp>
      <p:graphicFrame>
        <p:nvGraphicFramePr>
          <p:cNvPr id="271" name="二维折线图"/>
          <p:cNvGraphicFramePr/>
          <p:nvPr/>
        </p:nvGraphicFramePr>
        <p:xfrm>
          <a:off x="1541663" y="5433600"/>
          <a:ext cx="10251674" cy="4589533"/>
        </p:xfrm>
        <a:graphic>
          <a:graphicData uri="http://schemas.openxmlformats.org/drawingml/2006/chart">
            <c:chart xmlns:c="http://schemas.openxmlformats.org/drawingml/2006/chart" xmlns:r="http://schemas.openxmlformats.org/officeDocument/2006/relationships" r:id="rId7"/>
          </a:graphicData>
        </a:graphic>
      </p:graphicFrame>
      <p:sp>
        <p:nvSpPr>
          <p:cNvPr id="272" name="矩形"/>
          <p:cNvSpPr/>
          <p:nvPr/>
        </p:nvSpPr>
        <p:spPr>
          <a:xfrm>
            <a:off x="1253601" y="4156624"/>
            <a:ext cx="10779467" cy="6201243"/>
          </a:xfrm>
          <a:prstGeom prst="rect">
            <a:avLst/>
          </a:prstGeom>
          <a:ln>
            <a:solidFill>
              <a:srgbClr val="000000"/>
            </a:solidFill>
            <a:miter lim="400000"/>
          </a:ln>
        </p:spPr>
        <p:txBody>
          <a:bodyPr lIns="8790" tIns="8790" rIns="8790" bIns="8790" anchor="ct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273" name="近一年各主销国美妆个护品类小店数增长趋势"/>
          <p:cNvSpPr txBox="1"/>
          <p:nvPr/>
        </p:nvSpPr>
        <p:spPr>
          <a:xfrm>
            <a:off x="2224405" y="4353823"/>
            <a:ext cx="8886190" cy="755015"/>
          </a:xfrm>
          <a:prstGeom prst="rect">
            <a:avLst/>
          </a:prstGeom>
          <a:ln w="12700">
            <a:miter lim="400000"/>
          </a:ln>
        </p:spPr>
        <p:txBody>
          <a:bodyPr wrap="none" lIns="8790" tIns="8790" rIns="8790" bIns="8790" anchor="ctr">
            <a:spAutoFit/>
          </a:bodyPr>
          <a:lstStyle>
            <a:lvl1pPr algn="ctr">
              <a:lnSpc>
                <a:spcPct val="100000"/>
              </a:lnSpc>
              <a:spcBef>
                <a:spcPts val="0"/>
              </a:spcBef>
              <a:defRPr sz="2800">
                <a:latin typeface="Source Han Sans CN Bold Bold"/>
                <a:ea typeface="Source Han Sans CN Bold Bold"/>
                <a:cs typeface="Source Han Sans CN Bold Bold"/>
                <a:sym typeface="Source Han Sans CN Bold Bold"/>
              </a:defRPr>
            </a:lvl1pPr>
          </a:lstStyle>
          <a:p>
            <a:pPr algn="ctr"/>
            <a:r>
              <a:rPr sz="2400">
                <a:latin typeface="Times New Roman" panose="02020603050405020304" charset="0"/>
                <a:ea typeface="Times New Roman" panose="02020603050405020304" charset="0"/>
              </a:rPr>
              <a:t>The growth trend of the number of shops in the Beauty &amp; Personal Care </a:t>
            </a:r>
            <a:endParaRPr sz="2400">
              <a:latin typeface="Times New Roman" panose="02020603050405020304" charset="0"/>
              <a:ea typeface="Times New Roman" panose="02020603050405020304" charset="0"/>
            </a:endParaRPr>
          </a:p>
          <a:p>
            <a:pPr algn="ctr"/>
            <a:r>
              <a:rPr sz="2400">
                <a:latin typeface="Times New Roman" panose="02020603050405020304" charset="0"/>
                <a:ea typeface="Times New Roman" panose="02020603050405020304" charset="0"/>
              </a:rPr>
              <a:t>category in various main selling countries in recent year</a:t>
            </a:r>
            <a:endParaRPr sz="2400">
              <a:latin typeface="Times New Roman" panose="02020603050405020304" charset="0"/>
              <a:ea typeface="Times New Roman" panose="02020603050405020304" charset="0"/>
            </a:endParaRPr>
          </a:p>
        </p:txBody>
      </p:sp>
      <p:graphicFrame>
        <p:nvGraphicFramePr>
          <p:cNvPr id="274" name="二维圆环图"/>
          <p:cNvGraphicFramePr/>
          <p:nvPr/>
        </p:nvGraphicFramePr>
        <p:xfrm>
          <a:off x="7933980" y="11429024"/>
          <a:ext cx="3514204" cy="2625616"/>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75" name="二维圆环图"/>
          <p:cNvGraphicFramePr/>
          <p:nvPr/>
        </p:nvGraphicFramePr>
        <p:xfrm>
          <a:off x="9471704" y="14833755"/>
          <a:ext cx="2032001" cy="2032001"/>
        </p:xfrm>
        <a:graphic>
          <a:graphicData uri="http://schemas.openxmlformats.org/drawingml/2006/chart">
            <c:chart xmlns:c="http://schemas.openxmlformats.org/drawingml/2006/chart" xmlns:r="http://schemas.openxmlformats.org/officeDocument/2006/relationships" r:id="rId9"/>
          </a:graphicData>
        </a:graphic>
      </p:graphicFrame>
      <p:sp>
        <p:nvSpPr>
          <p:cNvPr id="276" name="矩形"/>
          <p:cNvSpPr/>
          <p:nvPr/>
        </p:nvSpPr>
        <p:spPr>
          <a:xfrm>
            <a:off x="1253490" y="10657205"/>
            <a:ext cx="10779760" cy="6991350"/>
          </a:xfrm>
          <a:prstGeom prst="rect">
            <a:avLst/>
          </a:prstGeom>
          <a:ln>
            <a:solidFill>
              <a:srgbClr val="000000"/>
            </a:solidFill>
            <a:miter lim="400000"/>
          </a:ln>
        </p:spPr>
        <p:txBody>
          <a:bodyPr lIns="8790" tIns="8790" rIns="8790" bIns="8790" anchor="ct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endParaRPr>
              <a:latin typeface="Times New Roman" panose="02020603050405020304" charset="0"/>
              <a:ea typeface="Times New Roman" panose="02020603050405020304" charset="0"/>
            </a:endParaRPr>
          </a:p>
        </p:txBody>
      </p:sp>
      <p:sp>
        <p:nvSpPr>
          <p:cNvPr id="277" name="印尼、泰国美妆个护小店已超两万，新加坡跨境店比例最高"/>
          <p:cNvSpPr txBox="1"/>
          <p:nvPr/>
        </p:nvSpPr>
        <p:spPr>
          <a:xfrm>
            <a:off x="1253490" y="233045"/>
            <a:ext cx="15093315" cy="878205"/>
          </a:xfrm>
          <a:prstGeom prst="rect">
            <a:avLst/>
          </a:prstGeom>
          <a:ln w="12700">
            <a:miter lim="400000"/>
          </a:ln>
        </p:spPr>
        <p:txBody>
          <a:bodyPr wrap="square" lIns="8790" tIns="8790" rIns="8790" bIns="8790">
            <a:spAutoFit/>
          </a:bodyPr>
          <a:lstStyle>
            <a:lvl1pPr>
              <a:lnSpc>
                <a:spcPct val="100000"/>
              </a:lnSpc>
              <a:spcBef>
                <a:spcPts val="0"/>
              </a:spcBef>
              <a:defRPr sz="3200">
                <a:latin typeface="Source Han Sans CN Bold Bold"/>
                <a:ea typeface="Source Han Sans CN Bold Bold"/>
                <a:cs typeface="Source Han Sans CN Bold Bold"/>
                <a:sym typeface="Source Han Sans CN Bold Bold"/>
              </a:defRPr>
            </a:lvl1pPr>
          </a:lstStyle>
          <a:p>
            <a:pPr algn="l"/>
            <a:r>
              <a:rPr sz="2800" b="1">
                <a:solidFill>
                  <a:srgbClr val="625AE3"/>
                </a:solidFill>
                <a:latin typeface="Times New Roman" panose="02020603050405020304" charset="0"/>
                <a:ea typeface="Times New Roman" panose="02020603050405020304" charset="0"/>
              </a:rPr>
              <a:t>More than 20,000 Beauty &amp; Personal Care shops in Indonesia </a:t>
            </a:r>
            <a:endParaRPr sz="2800" b="1">
              <a:solidFill>
                <a:srgbClr val="625AE3"/>
              </a:solidFill>
              <a:latin typeface="Times New Roman" panose="02020603050405020304" charset="0"/>
              <a:ea typeface="Times New Roman" panose="02020603050405020304" charset="0"/>
            </a:endParaRPr>
          </a:p>
          <a:p>
            <a:pPr algn="l"/>
            <a:r>
              <a:rPr sz="2800" b="1">
                <a:solidFill>
                  <a:srgbClr val="625AE3"/>
                </a:solidFill>
                <a:latin typeface="Times New Roman" panose="02020603050405020304" charset="0"/>
                <a:ea typeface="Times New Roman" panose="02020603050405020304" charset="0"/>
              </a:rPr>
              <a:t>and Thailand, and the highest proportion of cross-border shops in Singapore.</a:t>
            </a:r>
            <a:endParaRPr sz="2800" b="1">
              <a:solidFill>
                <a:srgbClr val="625AE3"/>
              </a:solidFill>
              <a:latin typeface="Times New Roman" panose="02020603050405020304" charset="0"/>
              <a:ea typeface="Times New Roman" panose="02020603050405020304" charset="0"/>
            </a:endParaRPr>
          </a:p>
        </p:txBody>
      </p:sp>
      <p:sp>
        <p:nvSpPr>
          <p:cNvPr id="278" name="从美妆个护品类小店数变化趋势来看，各国均保持增长趋势，目前小店数量最高的印尼、泰国已超两万；…"/>
          <p:cNvSpPr txBox="1"/>
          <p:nvPr/>
        </p:nvSpPr>
        <p:spPr>
          <a:xfrm>
            <a:off x="1253490" y="1238885"/>
            <a:ext cx="11012170" cy="1651000"/>
          </a:xfrm>
          <a:prstGeom prst="rect">
            <a:avLst/>
          </a:prstGeom>
          <a:ln w="12700">
            <a:miter lim="400000"/>
          </a:ln>
        </p:spPr>
        <p:txBody>
          <a:bodyPr lIns="8790" tIns="8790" rIns="8790" bIns="8790">
            <a:noAutofit/>
          </a:bodyPr>
          <a:lstStyle/>
          <a:p>
            <a:pPr>
              <a:lnSpc>
                <a:spcPct val="11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From the perspective of the changing trend of the number of shops in the Beauty &amp; Personal Care category, all countries maintain a growth trend. At present, the number of shops in Indonesia and Thailand, which have the highest number, has exceeded 20,000. From the perspective of the category of shops, local policies in Indonesia restrict the opening of cross-border shops, and the proportion of cross-border shops in Singapore is the highest, reaching 40%. The main reason for this situation is related to the local operating costs.</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279" name="泰国"/>
          <p:cNvSpPr txBox="1"/>
          <p:nvPr/>
        </p:nvSpPr>
        <p:spPr>
          <a:xfrm>
            <a:off x="2262102" y="12815120"/>
            <a:ext cx="1281430" cy="447040"/>
          </a:xfrm>
          <a:prstGeom prst="rect">
            <a:avLst/>
          </a:prstGeom>
          <a:ln w="12700">
            <a:miter lim="400000"/>
          </a:ln>
        </p:spPr>
        <p:txBody>
          <a:bodyPr wrap="none" lIns="8790" tIns="8790" rIns="8790" bIns="8790" anchor="ctr">
            <a:spAutoFit/>
          </a:bodyPr>
          <a:lstStyle>
            <a:lvl1pPr algn="ctr">
              <a:lnSpc>
                <a:spcPct val="100000"/>
              </a:lnSpc>
              <a:spcBef>
                <a:spcPts val="0"/>
              </a:spcBef>
              <a:defRPr sz="2800">
                <a:latin typeface="Source Han Sans CN Medium" panose="020B0500000000000000" charset="-122"/>
                <a:ea typeface="Source Han Sans CN Medium" panose="020B0500000000000000" charset="-122"/>
                <a:cs typeface="Source Han Sans CN Medium" panose="020B0500000000000000" charset="-122"/>
                <a:sym typeface="Source Han Sans CN Medium" panose="020B0500000000000000" charset="-122"/>
              </a:defRPr>
            </a:lvl1pPr>
          </a:lstStyle>
          <a:p>
            <a:r>
              <a:rPr lang="en-US">
                <a:latin typeface="Times New Roman" panose="02020603050405020304" charset="0"/>
                <a:ea typeface="Times New Roman" panose="02020603050405020304" charset="0"/>
              </a:rPr>
              <a:t>Thailand</a:t>
            </a:r>
            <a:endParaRPr lang="en-US">
              <a:latin typeface="Times New Roman" panose="02020603050405020304" charset="0"/>
              <a:ea typeface="Times New Roman" panose="02020603050405020304" charset="0"/>
            </a:endParaRPr>
          </a:p>
        </p:txBody>
      </p:sp>
      <p:sp>
        <p:nvSpPr>
          <p:cNvPr id="280" name="印尼"/>
          <p:cNvSpPr txBox="1"/>
          <p:nvPr/>
        </p:nvSpPr>
        <p:spPr>
          <a:xfrm>
            <a:off x="4716780" y="12802228"/>
            <a:ext cx="1399540" cy="447040"/>
          </a:xfrm>
          <a:prstGeom prst="rect">
            <a:avLst/>
          </a:prstGeom>
          <a:ln w="12700">
            <a:miter lim="400000"/>
          </a:ln>
        </p:spPr>
        <p:txBody>
          <a:bodyPr wrap="none" lIns="8790" tIns="8790" rIns="8790" bIns="8790" anchor="ctr">
            <a:spAutoFit/>
          </a:bodyPr>
          <a:lstStyle>
            <a:lvl1pPr algn="ctr">
              <a:lnSpc>
                <a:spcPct val="100000"/>
              </a:lnSpc>
              <a:spcBef>
                <a:spcPts val="0"/>
              </a:spcBef>
              <a:defRPr sz="2800">
                <a:latin typeface="Source Han Sans CN Medium" panose="020B0500000000000000" charset="-122"/>
                <a:ea typeface="Source Han Sans CN Medium" panose="020B0500000000000000" charset="-122"/>
                <a:cs typeface="Source Han Sans CN Medium" panose="020B0500000000000000" charset="-122"/>
                <a:sym typeface="Source Han Sans CN Medium" panose="020B0500000000000000" charset="-122"/>
              </a:defRPr>
            </a:lvl1pPr>
          </a:lstStyle>
          <a:p>
            <a:r>
              <a:rPr lang="en-US">
                <a:latin typeface="Times New Roman" panose="02020603050405020304" charset="0"/>
                <a:ea typeface="Times New Roman" panose="02020603050405020304" charset="0"/>
              </a:rPr>
              <a:t>Indonesia</a:t>
            </a:r>
            <a:endParaRPr lang="en-US">
              <a:latin typeface="Times New Roman" panose="02020603050405020304" charset="0"/>
              <a:ea typeface="Times New Roman" panose="02020603050405020304" charset="0"/>
            </a:endParaRPr>
          </a:p>
        </p:txBody>
      </p:sp>
      <p:sp>
        <p:nvSpPr>
          <p:cNvPr id="281" name="越南"/>
          <p:cNvSpPr txBox="1"/>
          <p:nvPr/>
        </p:nvSpPr>
        <p:spPr>
          <a:xfrm>
            <a:off x="7309254" y="12802228"/>
            <a:ext cx="1242060" cy="447040"/>
          </a:xfrm>
          <a:prstGeom prst="rect">
            <a:avLst/>
          </a:prstGeom>
          <a:ln w="12700">
            <a:miter lim="400000"/>
          </a:ln>
        </p:spPr>
        <p:txBody>
          <a:bodyPr wrap="none" lIns="8790" tIns="8790" rIns="8790" bIns="8790" anchor="ctr">
            <a:spAutoFit/>
          </a:bodyPr>
          <a:lstStyle>
            <a:lvl1pPr algn="ctr">
              <a:lnSpc>
                <a:spcPct val="100000"/>
              </a:lnSpc>
              <a:spcBef>
                <a:spcPts val="0"/>
              </a:spcBef>
              <a:defRPr sz="2800">
                <a:latin typeface="Source Han Sans CN Medium" panose="020B0500000000000000" charset="-122"/>
                <a:ea typeface="Source Han Sans CN Medium" panose="020B0500000000000000" charset="-122"/>
                <a:cs typeface="Source Han Sans CN Medium" panose="020B0500000000000000" charset="-122"/>
                <a:sym typeface="Source Han Sans CN Medium" panose="020B0500000000000000" charset="-122"/>
              </a:defRPr>
            </a:lvl1pPr>
          </a:lstStyle>
          <a:p>
            <a:pPr algn="ctr"/>
            <a:r>
              <a:rPr>
                <a:latin typeface="Times New Roman" panose="02020603050405020304" charset="0"/>
                <a:ea typeface="Times New Roman" panose="02020603050405020304" charset="0"/>
              </a:rPr>
              <a:t>Vietnam</a:t>
            </a:r>
            <a:endParaRPr>
              <a:latin typeface="Times New Roman" panose="02020603050405020304" charset="0"/>
              <a:ea typeface="Times New Roman" panose="02020603050405020304" charset="0"/>
            </a:endParaRPr>
          </a:p>
        </p:txBody>
      </p:sp>
      <p:sp>
        <p:nvSpPr>
          <p:cNvPr id="282" name="菲律宾"/>
          <p:cNvSpPr txBox="1"/>
          <p:nvPr/>
        </p:nvSpPr>
        <p:spPr>
          <a:xfrm>
            <a:off x="9635026" y="12586645"/>
            <a:ext cx="1617980" cy="878205"/>
          </a:xfrm>
          <a:prstGeom prst="rect">
            <a:avLst/>
          </a:prstGeom>
          <a:ln w="12700">
            <a:miter lim="400000"/>
          </a:ln>
        </p:spPr>
        <p:txBody>
          <a:bodyPr wrap="none" lIns="8790" tIns="8790" rIns="8790" bIns="8790" anchor="ctr">
            <a:spAutoFit/>
          </a:bodyPr>
          <a:lstStyle>
            <a:lvl1pPr algn="ctr">
              <a:lnSpc>
                <a:spcPct val="100000"/>
              </a:lnSpc>
              <a:spcBef>
                <a:spcPts val="0"/>
              </a:spcBef>
              <a:defRPr sz="2800">
                <a:latin typeface="Source Han Sans CN Medium" panose="020B0500000000000000" charset="-122"/>
                <a:ea typeface="Source Han Sans CN Medium" panose="020B0500000000000000" charset="-122"/>
                <a:cs typeface="Source Han Sans CN Medium" panose="020B0500000000000000" charset="-122"/>
                <a:sym typeface="Source Han Sans CN Medium" panose="020B0500000000000000" charset="-122"/>
              </a:defRPr>
            </a:lvl1pPr>
          </a:lstStyle>
          <a:p>
            <a:pPr algn="ctr"/>
            <a:r>
              <a:rPr lang="en-US">
                <a:latin typeface="Times New Roman" panose="02020603050405020304" charset="0"/>
                <a:ea typeface="Times New Roman" panose="02020603050405020304" charset="0"/>
              </a:rPr>
              <a:t>T</a:t>
            </a:r>
            <a:r>
              <a:rPr>
                <a:latin typeface="Times New Roman" panose="02020603050405020304" charset="0"/>
                <a:ea typeface="Times New Roman" panose="02020603050405020304" charset="0"/>
              </a:rPr>
              <a:t>he </a:t>
            </a:r>
            <a:endParaRPr>
              <a:latin typeface="Times New Roman" panose="02020603050405020304" charset="0"/>
              <a:ea typeface="Times New Roman" panose="02020603050405020304" charset="0"/>
            </a:endParaRPr>
          </a:p>
          <a:p>
            <a:pPr algn="ctr"/>
            <a:r>
              <a:rPr>
                <a:latin typeface="Times New Roman" panose="02020603050405020304" charset="0"/>
                <a:ea typeface="Times New Roman" panose="02020603050405020304" charset="0"/>
              </a:rPr>
              <a:t>Philippines</a:t>
            </a:r>
            <a:endParaRPr>
              <a:latin typeface="Times New Roman" panose="02020603050405020304" charset="0"/>
              <a:ea typeface="Times New Roman" panose="02020603050405020304" charset="0"/>
            </a:endParaRPr>
          </a:p>
        </p:txBody>
      </p:sp>
      <p:sp>
        <p:nvSpPr>
          <p:cNvPr id="283" name="马来西亚"/>
          <p:cNvSpPr txBox="1"/>
          <p:nvPr/>
        </p:nvSpPr>
        <p:spPr>
          <a:xfrm>
            <a:off x="2308587" y="15626236"/>
            <a:ext cx="1321435" cy="447040"/>
          </a:xfrm>
          <a:prstGeom prst="rect">
            <a:avLst/>
          </a:prstGeom>
          <a:ln w="12700">
            <a:miter lim="400000"/>
          </a:ln>
        </p:spPr>
        <p:txBody>
          <a:bodyPr wrap="none" lIns="8790" tIns="8790" rIns="8790" bIns="8790" anchor="ctr">
            <a:spAutoFit/>
          </a:bodyPr>
          <a:lstStyle>
            <a:lvl1pPr algn="ctr">
              <a:lnSpc>
                <a:spcPct val="100000"/>
              </a:lnSpc>
              <a:spcBef>
                <a:spcPts val="0"/>
              </a:spcBef>
              <a:defRPr sz="2800">
                <a:latin typeface="Source Han Sans CN Medium" panose="020B0500000000000000" charset="-122"/>
                <a:ea typeface="Source Han Sans CN Medium" panose="020B0500000000000000" charset="-122"/>
                <a:cs typeface="Source Han Sans CN Medium" panose="020B0500000000000000" charset="-122"/>
                <a:sym typeface="Source Han Sans CN Medium" panose="020B0500000000000000" charset="-122"/>
              </a:defRPr>
            </a:lvl1pPr>
          </a:lstStyle>
          <a:p>
            <a:r>
              <a:rPr lang="en-US">
                <a:latin typeface="Times New Roman" panose="02020603050405020304" charset="0"/>
                <a:ea typeface="Times New Roman" panose="02020603050405020304" charset="0"/>
              </a:rPr>
              <a:t>Malaysia</a:t>
            </a:r>
            <a:endParaRPr lang="en-US">
              <a:latin typeface="Times New Roman" panose="02020603050405020304" charset="0"/>
              <a:ea typeface="Times New Roman" panose="02020603050405020304" charset="0"/>
            </a:endParaRPr>
          </a:p>
        </p:txBody>
      </p:sp>
      <p:sp>
        <p:nvSpPr>
          <p:cNvPr id="284" name="新加坡"/>
          <p:cNvSpPr txBox="1"/>
          <p:nvPr/>
        </p:nvSpPr>
        <p:spPr>
          <a:xfrm>
            <a:off x="4748257" y="15626236"/>
            <a:ext cx="1458595" cy="447040"/>
          </a:xfrm>
          <a:prstGeom prst="rect">
            <a:avLst/>
          </a:prstGeom>
          <a:ln w="12700">
            <a:miter lim="400000"/>
          </a:ln>
        </p:spPr>
        <p:txBody>
          <a:bodyPr wrap="none" lIns="8790" tIns="8790" rIns="8790" bIns="8790" anchor="ctr">
            <a:spAutoFit/>
          </a:bodyPr>
          <a:lstStyle>
            <a:lvl1pPr algn="ctr">
              <a:lnSpc>
                <a:spcPct val="100000"/>
              </a:lnSpc>
              <a:spcBef>
                <a:spcPts val="0"/>
              </a:spcBef>
              <a:defRPr sz="2800">
                <a:latin typeface="Source Han Sans CN Medium" panose="020B0500000000000000" charset="-122"/>
                <a:ea typeface="Source Han Sans CN Medium" panose="020B0500000000000000" charset="-122"/>
                <a:cs typeface="Source Han Sans CN Medium" panose="020B0500000000000000" charset="-122"/>
                <a:sym typeface="Source Han Sans CN Medium" panose="020B0500000000000000" charset="-122"/>
              </a:defRPr>
            </a:lvl1pPr>
          </a:lstStyle>
          <a:p>
            <a:r>
              <a:rPr lang="en-US">
                <a:latin typeface="Times New Roman" panose="02020603050405020304" charset="0"/>
                <a:ea typeface="Times New Roman" panose="02020603050405020304" charset="0"/>
              </a:rPr>
              <a:t>Singapore</a:t>
            </a:r>
            <a:endParaRPr lang="en-US">
              <a:latin typeface="Times New Roman" panose="02020603050405020304" charset="0"/>
              <a:ea typeface="Times New Roman" panose="02020603050405020304" charset="0"/>
            </a:endParaRPr>
          </a:p>
        </p:txBody>
      </p:sp>
      <p:sp>
        <p:nvSpPr>
          <p:cNvPr id="285" name="美国"/>
          <p:cNvSpPr txBox="1"/>
          <p:nvPr/>
        </p:nvSpPr>
        <p:spPr>
          <a:xfrm>
            <a:off x="7429544" y="15626236"/>
            <a:ext cx="1112520" cy="447040"/>
          </a:xfrm>
          <a:prstGeom prst="rect">
            <a:avLst/>
          </a:prstGeom>
          <a:ln w="12700">
            <a:miter lim="400000"/>
          </a:ln>
        </p:spPr>
        <p:txBody>
          <a:bodyPr wrap="none" lIns="8790" tIns="8790" rIns="8790" bIns="8790" anchor="ctr">
            <a:spAutoFit/>
          </a:bodyPr>
          <a:lstStyle>
            <a:lvl1pPr algn="ctr">
              <a:lnSpc>
                <a:spcPct val="100000"/>
              </a:lnSpc>
              <a:spcBef>
                <a:spcPts val="0"/>
              </a:spcBef>
              <a:defRPr sz="2800">
                <a:latin typeface="Source Han Sans CN Medium" panose="020B0500000000000000" charset="-122"/>
                <a:ea typeface="Source Han Sans CN Medium" panose="020B0500000000000000" charset="-122"/>
                <a:cs typeface="Source Han Sans CN Medium" panose="020B0500000000000000" charset="-122"/>
                <a:sym typeface="Source Han Sans CN Medium" panose="020B0500000000000000" charset="-122"/>
              </a:defRPr>
            </a:lvl1pPr>
          </a:lstStyle>
          <a:p>
            <a:r>
              <a:rPr lang="en-US">
                <a:latin typeface="Times New Roman" panose="02020603050405020304" charset="0"/>
                <a:ea typeface="Times New Roman" panose="02020603050405020304" charset="0"/>
              </a:rPr>
              <a:t>The US</a:t>
            </a:r>
            <a:endParaRPr lang="en-US">
              <a:latin typeface="Times New Roman" panose="02020603050405020304" charset="0"/>
              <a:ea typeface="Times New Roman" panose="02020603050405020304" charset="0"/>
            </a:endParaRPr>
          </a:p>
        </p:txBody>
      </p:sp>
      <p:sp>
        <p:nvSpPr>
          <p:cNvPr id="286" name="英国"/>
          <p:cNvSpPr txBox="1"/>
          <p:nvPr/>
        </p:nvSpPr>
        <p:spPr>
          <a:xfrm>
            <a:off x="9907400" y="15626236"/>
            <a:ext cx="1171575" cy="447040"/>
          </a:xfrm>
          <a:prstGeom prst="rect">
            <a:avLst/>
          </a:prstGeom>
          <a:ln w="12700">
            <a:miter lim="400000"/>
          </a:ln>
        </p:spPr>
        <p:txBody>
          <a:bodyPr wrap="none" lIns="8790" tIns="8790" rIns="8790" bIns="8790" anchor="ctr">
            <a:spAutoFit/>
          </a:bodyPr>
          <a:lstStyle>
            <a:lvl1pPr algn="ctr">
              <a:lnSpc>
                <a:spcPct val="100000"/>
              </a:lnSpc>
              <a:spcBef>
                <a:spcPts val="0"/>
              </a:spcBef>
              <a:defRPr sz="2800">
                <a:latin typeface="Source Han Sans CN Medium" panose="020B0500000000000000" charset="-122"/>
                <a:ea typeface="Source Han Sans CN Medium" panose="020B0500000000000000" charset="-122"/>
                <a:cs typeface="Source Han Sans CN Medium" panose="020B0500000000000000" charset="-122"/>
                <a:sym typeface="Source Han Sans CN Medium" panose="020B0500000000000000" charset="-122"/>
              </a:defRPr>
            </a:lvl1pPr>
          </a:lstStyle>
          <a:p>
            <a:r>
              <a:rPr lang="en-US">
                <a:latin typeface="Times New Roman" panose="02020603050405020304" charset="0"/>
                <a:ea typeface="Times New Roman" panose="02020603050405020304" charset="0"/>
              </a:rPr>
              <a:t>The UK</a:t>
            </a:r>
            <a:endParaRPr lang="en-US">
              <a:latin typeface="Times New Roman" panose="02020603050405020304" charset="0"/>
              <a:ea typeface="Times New Roman" panose="02020603050405020304" charset="0"/>
            </a:endParaRPr>
          </a:p>
        </p:txBody>
      </p:sp>
      <p:sp>
        <p:nvSpPr>
          <p:cNvPr id="287" name="跨境店 6%"/>
          <p:cNvSpPr txBox="1"/>
          <p:nvPr/>
        </p:nvSpPr>
        <p:spPr>
          <a:xfrm>
            <a:off x="6936643" y="13993711"/>
            <a:ext cx="2032001" cy="755015"/>
          </a:xfrm>
          <a:prstGeom prst="rect">
            <a:avLst/>
          </a:prstGeom>
          <a:ln w="12700">
            <a:miter lim="400000"/>
          </a:ln>
        </p:spPr>
        <p:txBody>
          <a:bodyPr lIns="8790" tIns="8790" rIns="8790" bIns="8790" anchor="ctr">
            <a:spAutoFit/>
          </a:bodyPr>
          <a:lstStyle>
            <a:lvl1pPr algn="ctr" defTabSz="628650">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Cross-border shop 6%</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288" name="跨境店 12%"/>
          <p:cNvSpPr txBox="1"/>
          <p:nvPr/>
        </p:nvSpPr>
        <p:spPr>
          <a:xfrm>
            <a:off x="9416183" y="13993711"/>
            <a:ext cx="2032001" cy="755015"/>
          </a:xfrm>
          <a:prstGeom prst="rect">
            <a:avLst/>
          </a:prstGeom>
          <a:ln w="12700">
            <a:miter lim="400000"/>
          </a:ln>
        </p:spPr>
        <p:txBody>
          <a:bodyPr lIns="8790" tIns="8790" rIns="8790" bIns="8790" anchor="ctr">
            <a:spAutoFit/>
          </a:bodyPr>
          <a:lstStyle>
            <a:lvl1pPr algn="ctr" defTabSz="628650">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Cross-border shop 12%</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289" name="跨境店 15%"/>
          <p:cNvSpPr txBox="1"/>
          <p:nvPr/>
        </p:nvSpPr>
        <p:spPr>
          <a:xfrm>
            <a:off x="9477187" y="16792296"/>
            <a:ext cx="2032001" cy="755015"/>
          </a:xfrm>
          <a:prstGeom prst="rect">
            <a:avLst/>
          </a:prstGeom>
          <a:ln w="12700">
            <a:miter lim="400000"/>
          </a:ln>
        </p:spPr>
        <p:txBody>
          <a:bodyPr lIns="8790" tIns="8790" rIns="8790" bIns="8790" anchor="ctr">
            <a:spAutoFit/>
          </a:bodyPr>
          <a:lstStyle>
            <a:lvl1pPr algn="ctr" defTabSz="628650">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Cross-border shop 15%</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290" name="跨境店 9%"/>
          <p:cNvSpPr txBox="1"/>
          <p:nvPr/>
        </p:nvSpPr>
        <p:spPr>
          <a:xfrm>
            <a:off x="6997647" y="16792296"/>
            <a:ext cx="2032001" cy="755015"/>
          </a:xfrm>
          <a:prstGeom prst="rect">
            <a:avLst/>
          </a:prstGeom>
          <a:ln w="12700">
            <a:miter lim="400000"/>
          </a:ln>
        </p:spPr>
        <p:txBody>
          <a:bodyPr lIns="8790" tIns="8790" rIns="8790" bIns="8790" anchor="ctr">
            <a:spAutoFit/>
          </a:bodyPr>
          <a:lstStyle>
            <a:lvl1pPr algn="ctr" defTabSz="628650">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Cross-border shop 9%</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291" name="跨境店 40%"/>
          <p:cNvSpPr txBox="1"/>
          <p:nvPr/>
        </p:nvSpPr>
        <p:spPr>
          <a:xfrm>
            <a:off x="4455204" y="16792296"/>
            <a:ext cx="2032001" cy="755015"/>
          </a:xfrm>
          <a:prstGeom prst="rect">
            <a:avLst/>
          </a:prstGeom>
          <a:ln w="12700">
            <a:miter lim="400000"/>
          </a:ln>
        </p:spPr>
        <p:txBody>
          <a:bodyPr lIns="8790" tIns="8790" rIns="8790" bIns="8790" anchor="ctr">
            <a:spAutoFit/>
          </a:bodyPr>
          <a:lstStyle>
            <a:lvl1pPr algn="ctr" defTabSz="628650">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Cross-border shop 40%</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292" name="跨境店 11%"/>
          <p:cNvSpPr txBox="1"/>
          <p:nvPr/>
        </p:nvSpPr>
        <p:spPr>
          <a:xfrm>
            <a:off x="1953304" y="16792296"/>
            <a:ext cx="2032001" cy="755015"/>
          </a:xfrm>
          <a:prstGeom prst="rect">
            <a:avLst/>
          </a:prstGeom>
          <a:ln w="12700">
            <a:miter lim="400000"/>
          </a:ln>
        </p:spPr>
        <p:txBody>
          <a:bodyPr lIns="8790" tIns="8790" rIns="8790" bIns="8790" anchor="ctr">
            <a:spAutoFit/>
          </a:bodyPr>
          <a:lstStyle>
            <a:lvl1pPr algn="ctr" defTabSz="628650">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Cross-border shop 11%</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293" name="跨境店 8%"/>
          <p:cNvSpPr txBox="1"/>
          <p:nvPr/>
        </p:nvSpPr>
        <p:spPr>
          <a:xfrm>
            <a:off x="1886816" y="13993711"/>
            <a:ext cx="2032001" cy="755015"/>
          </a:xfrm>
          <a:prstGeom prst="rect">
            <a:avLst/>
          </a:prstGeom>
          <a:ln w="12700">
            <a:miter lim="400000"/>
          </a:ln>
        </p:spPr>
        <p:txBody>
          <a:bodyPr lIns="8790" tIns="8790" rIns="8790" bIns="8790" anchor="ctr">
            <a:spAutoFit/>
          </a:bodyPr>
          <a:lstStyle>
            <a:lvl1pPr algn="ctr" defTabSz="628650">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Cross-border shop 8%</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294" name="跨境店 0"/>
          <p:cNvSpPr txBox="1"/>
          <p:nvPr/>
        </p:nvSpPr>
        <p:spPr>
          <a:xfrm>
            <a:off x="4394200" y="13993711"/>
            <a:ext cx="2032000" cy="755015"/>
          </a:xfrm>
          <a:prstGeom prst="rect">
            <a:avLst/>
          </a:prstGeom>
          <a:ln w="12700">
            <a:miter lim="400000"/>
          </a:ln>
        </p:spPr>
        <p:txBody>
          <a:bodyPr lIns="8790" tIns="8790" rIns="8790" bIns="8790" anchor="ctr">
            <a:spAutoFit/>
          </a:bodyPr>
          <a:lstStyle>
            <a:lvl1pPr algn="ctr" defTabSz="628650">
              <a:lnSpc>
                <a:spcPct val="10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lvl1pPr>
          </a:lstStyle>
          <a:p>
            <a:r>
              <a:rPr>
                <a:latin typeface="Times New Roman" panose="02020603050405020304" charset="0"/>
                <a:ea typeface="Times New Roman" panose="02020603050405020304" charset="0"/>
                <a:cs typeface="Times New Roman" panose="02020603050405020304" charset="0"/>
                <a:sym typeface="Times New Roman" panose="02020603050405020304" charset="0"/>
              </a:rPr>
              <a:t>Cross-border shop 0</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48" name="文本框 47"/>
          <p:cNvSpPr txBox="1"/>
          <p:nvPr>
            <p:custDataLst>
              <p:tags r:id="rId10"/>
            </p:custDataLst>
          </p:nvPr>
        </p:nvSpPr>
        <p:spPr>
          <a:xfrm>
            <a:off x="2693035" y="17968595"/>
            <a:ext cx="2182495" cy="3365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8790" tIns="8790" rIns="8790" bIns="8790" numCol="1" spcCol="38100" rtlCol="0" anchor="ctr" forceAA="0">
            <a:noAutofit/>
          </a:bodyPr>
          <a:p>
            <a:pPr marL="0" marR="0" indent="0" algn="l" defTabSz="3352800" rtl="0" fontAlgn="auto" latinLnBrk="0" hangingPunct="0">
              <a:lnSpc>
                <a:spcPct val="90000"/>
              </a:lnSpc>
              <a:spcBef>
                <a:spcPts val="6100"/>
              </a:spcBef>
              <a:spcAft>
                <a:spcPts val="0"/>
              </a:spcAft>
              <a:buClrTx/>
              <a:buSzTx/>
              <a:buFontTx/>
              <a:buNone/>
            </a:pPr>
            <a:r>
              <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rPr>
              <a:t>https://echotik.ai</a:t>
            </a:r>
            <a:endPar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endParaRPr>
          </a:p>
        </p:txBody>
      </p:sp>
      <p:sp>
        <p:nvSpPr>
          <p:cNvPr id="174" name="Freeform 8"/>
          <p:cNvSpPr/>
          <p:nvPr>
            <p:custDataLst>
              <p:tags r:id="rId11"/>
            </p:custDataLst>
          </p:nvPr>
        </p:nvSpPr>
        <p:spPr>
          <a:xfrm>
            <a:off x="941705" y="17797145"/>
            <a:ext cx="1655445" cy="672465"/>
          </a:xfrm>
          <a:prstGeom prst="rect">
            <a:avLst/>
          </a:prstGeom>
          <a:blipFill>
            <a:blip r:embed="rId12"/>
            <a:stretch>
              <a:fillRect/>
            </a:stretch>
          </a:blipFill>
          <a:ln w="12700">
            <a:miter lim="400000"/>
          </a:ln>
        </p:spPr>
        <p:txBody>
          <a:bodyPr lIns="0" tIns="0" rIns="0" bIns="0"/>
          <a:p>
            <a:pPr defTabSz="1219200">
              <a:lnSpc>
                <a:spcPct val="100000"/>
              </a:lnSpc>
              <a:spcBef>
                <a:spcPts val="0"/>
              </a:spcBef>
              <a:defRPr sz="2400">
                <a:latin typeface="Calibri" panose="020F0502020204030204"/>
                <a:ea typeface="Calibri" panose="020F0502020204030204"/>
                <a:cs typeface="Calibri" panose="020F0502020204030204"/>
                <a:sym typeface="Calibri" panose="020F0502020204030204"/>
              </a:defRPr>
            </a:pPr>
            <a:endParaRPr>
              <a:latin typeface="Arial Rounded MT Bold" panose="020F0704030504030204" charset="0"/>
              <a:ea typeface="Arial Rounded MT Bold" panose="020F0704030504030204" charset="0"/>
              <a:cs typeface="Arial Rounded MT Bold" panose="020F0704030504030204" charset="0"/>
              <a:sym typeface="Arial Rounded MT Bold" panose="020F0704030504030204" charset="0"/>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近一年美妆个护品类关联达人粉丝量级分布"/>
          <p:cNvSpPr txBox="1"/>
          <p:nvPr/>
        </p:nvSpPr>
        <p:spPr>
          <a:xfrm>
            <a:off x="2442493" y="10937359"/>
            <a:ext cx="8503285" cy="755015"/>
          </a:xfrm>
          <a:prstGeom prst="rect">
            <a:avLst/>
          </a:prstGeom>
          <a:ln w="12700">
            <a:miter lim="400000"/>
          </a:ln>
        </p:spPr>
        <p:txBody>
          <a:bodyPr wrap="none" lIns="8790" tIns="8790" rIns="8790" bIns="8790" anchor="ctr">
            <a:spAutoFit/>
          </a:bodyPr>
          <a:lstStyle>
            <a:lvl1pPr algn="ctr">
              <a:lnSpc>
                <a:spcPct val="100000"/>
              </a:lnSpc>
              <a:spcBef>
                <a:spcPts val="0"/>
              </a:spcBef>
              <a:defRPr sz="2800">
                <a:latin typeface="Source Han Sans CN Bold Bold"/>
                <a:ea typeface="Source Han Sans CN Bold Bold"/>
                <a:cs typeface="Source Han Sans CN Bold Bold"/>
                <a:sym typeface="Source Han Sans CN Bold Bold"/>
              </a:defRPr>
            </a:lvl1pPr>
          </a:lstStyle>
          <a:p>
            <a:pPr algn="ctr"/>
            <a:r>
              <a:rPr sz="2400">
                <a:latin typeface="Times New Roman" panose="02020603050405020304" charset="0"/>
                <a:ea typeface="Times New Roman" panose="02020603050405020304" charset="0"/>
              </a:rPr>
              <a:t>The distribution of the fan magnitude of associated influencers in the </a:t>
            </a:r>
            <a:endParaRPr sz="2400">
              <a:latin typeface="Times New Roman" panose="02020603050405020304" charset="0"/>
              <a:ea typeface="Times New Roman" panose="02020603050405020304" charset="0"/>
            </a:endParaRPr>
          </a:p>
          <a:p>
            <a:pPr algn="ctr"/>
            <a:r>
              <a:rPr sz="2400">
                <a:latin typeface="Times New Roman" panose="02020603050405020304" charset="0"/>
                <a:ea typeface="Times New Roman" panose="02020603050405020304" charset="0"/>
              </a:rPr>
              <a:t>Beauty &amp; Personal Care category in recent year (w means 10k)</a:t>
            </a:r>
            <a:endParaRPr sz="2400">
              <a:latin typeface="Times New Roman" panose="02020603050405020304" charset="0"/>
              <a:ea typeface="Times New Roman" panose="02020603050405020304" charset="0"/>
            </a:endParaRPr>
          </a:p>
        </p:txBody>
      </p:sp>
      <p:graphicFrame>
        <p:nvGraphicFramePr>
          <p:cNvPr id="297" name="二维折线图"/>
          <p:cNvGraphicFramePr/>
          <p:nvPr/>
        </p:nvGraphicFramePr>
        <p:xfrm>
          <a:off x="1483715" y="5423330"/>
          <a:ext cx="10420838" cy="4620343"/>
        </p:xfrm>
        <a:graphic>
          <a:graphicData uri="http://schemas.openxmlformats.org/drawingml/2006/chart">
            <c:chart xmlns:c="http://schemas.openxmlformats.org/drawingml/2006/chart" xmlns:r="http://schemas.openxmlformats.org/officeDocument/2006/relationships" r:id="rId1"/>
          </a:graphicData>
        </a:graphic>
      </p:graphicFrame>
      <p:sp>
        <p:nvSpPr>
          <p:cNvPr id="298" name="矩形"/>
          <p:cNvSpPr/>
          <p:nvPr/>
        </p:nvSpPr>
        <p:spPr>
          <a:xfrm>
            <a:off x="1253601" y="4156624"/>
            <a:ext cx="10779467" cy="6201243"/>
          </a:xfrm>
          <a:prstGeom prst="rect">
            <a:avLst/>
          </a:prstGeom>
          <a:ln>
            <a:solidFill>
              <a:srgbClr val="000000"/>
            </a:solidFill>
            <a:miter lim="400000"/>
          </a:ln>
        </p:spPr>
        <p:txBody>
          <a:bodyPr lIns="8790" tIns="8790" rIns="8790" bIns="8790" anchor="ct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299" name="近一年各主销国美妆个护品类达人数增长趋势"/>
          <p:cNvSpPr txBox="1"/>
          <p:nvPr/>
        </p:nvSpPr>
        <p:spPr>
          <a:xfrm>
            <a:off x="1894840" y="4353823"/>
            <a:ext cx="9545320" cy="755015"/>
          </a:xfrm>
          <a:prstGeom prst="rect">
            <a:avLst/>
          </a:prstGeom>
          <a:ln w="12700">
            <a:miter lim="400000"/>
          </a:ln>
        </p:spPr>
        <p:txBody>
          <a:bodyPr wrap="none" lIns="8790" tIns="8790" rIns="8790" bIns="8790" anchor="ctr">
            <a:spAutoFit/>
          </a:bodyPr>
          <a:lstStyle>
            <a:lvl1pPr algn="ctr">
              <a:lnSpc>
                <a:spcPct val="100000"/>
              </a:lnSpc>
              <a:spcBef>
                <a:spcPts val="0"/>
              </a:spcBef>
              <a:defRPr sz="2800">
                <a:latin typeface="Source Han Sans CN Bold Bold"/>
                <a:ea typeface="Source Han Sans CN Bold Bold"/>
                <a:cs typeface="Source Han Sans CN Bold Bold"/>
                <a:sym typeface="Source Han Sans CN Bold Bold"/>
              </a:defRPr>
            </a:lvl1pPr>
          </a:lstStyle>
          <a:p>
            <a:pPr algn="ctr"/>
            <a:r>
              <a:rPr sz="2400">
                <a:latin typeface="Times New Roman" panose="02020603050405020304" charset="0"/>
                <a:ea typeface="Times New Roman" panose="02020603050405020304" charset="0"/>
              </a:rPr>
              <a:t>The growth trend of the number of influencers in the Beauty &amp; Personal Care </a:t>
            </a:r>
            <a:endParaRPr sz="2400">
              <a:latin typeface="Times New Roman" panose="02020603050405020304" charset="0"/>
              <a:ea typeface="Times New Roman" panose="02020603050405020304" charset="0"/>
            </a:endParaRPr>
          </a:p>
          <a:p>
            <a:pPr algn="ctr"/>
            <a:r>
              <a:rPr sz="2400">
                <a:latin typeface="Times New Roman" panose="02020603050405020304" charset="0"/>
                <a:ea typeface="Times New Roman" panose="02020603050405020304" charset="0"/>
              </a:rPr>
              <a:t>category in various main selling countries in recent year</a:t>
            </a:r>
            <a:endParaRPr sz="2400">
              <a:latin typeface="Times New Roman" panose="02020603050405020304" charset="0"/>
              <a:ea typeface="Times New Roman" panose="02020603050405020304" charset="0"/>
            </a:endParaRPr>
          </a:p>
        </p:txBody>
      </p:sp>
      <p:sp>
        <p:nvSpPr>
          <p:cNvPr id="300" name="矩形"/>
          <p:cNvSpPr/>
          <p:nvPr/>
        </p:nvSpPr>
        <p:spPr>
          <a:xfrm>
            <a:off x="1253601" y="10657450"/>
            <a:ext cx="10779467" cy="6744566"/>
          </a:xfrm>
          <a:prstGeom prst="rect">
            <a:avLst/>
          </a:prstGeom>
          <a:ln>
            <a:solidFill>
              <a:srgbClr val="000000"/>
            </a:solidFill>
            <a:miter lim="400000"/>
          </a:ln>
        </p:spPr>
        <p:txBody>
          <a:bodyPr lIns="8790" tIns="8790" rIns="8790" bIns="8790" anchor="ctr"/>
          <a:lstStyle/>
          <a:p>
            <a:pPr algn="ctr" defTabSz="1134745">
              <a:lnSpc>
                <a:spcPct val="100000"/>
              </a:lnSpc>
              <a:spcBef>
                <a:spcPts val="0"/>
              </a:spcBef>
              <a:defRPr sz="40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p>
        </p:txBody>
      </p:sp>
      <p:sp>
        <p:nvSpPr>
          <p:cNvPr id="301" name="各国达人规模保持增长趋势，头部达人粉丝数量超500万"/>
          <p:cNvSpPr txBox="1"/>
          <p:nvPr/>
        </p:nvSpPr>
        <p:spPr>
          <a:xfrm>
            <a:off x="1253319" y="495623"/>
            <a:ext cx="11474450" cy="1001395"/>
          </a:xfrm>
          <a:prstGeom prst="rect">
            <a:avLst/>
          </a:prstGeom>
          <a:ln w="12700">
            <a:miter lim="400000"/>
          </a:ln>
        </p:spPr>
        <p:txBody>
          <a:bodyPr wrap="none" lIns="8790" tIns="8790" rIns="8790" bIns="8790">
            <a:spAutoFit/>
          </a:bodyPr>
          <a:lstStyle>
            <a:lvl1pPr>
              <a:lnSpc>
                <a:spcPct val="100000"/>
              </a:lnSpc>
              <a:spcBef>
                <a:spcPts val="0"/>
              </a:spcBef>
              <a:defRPr sz="3200">
                <a:latin typeface="Source Han Sans CN Bold Bold"/>
                <a:ea typeface="Source Han Sans CN Bold Bold"/>
                <a:cs typeface="Source Han Sans CN Bold Bold"/>
                <a:sym typeface="Source Han Sans CN Bold Bold"/>
              </a:defRPr>
            </a:lvl1pPr>
          </a:lstStyle>
          <a:p>
            <a:pPr algn="l"/>
            <a:r>
              <a:rPr b="1">
                <a:solidFill>
                  <a:srgbClr val="625AE3"/>
                </a:solidFill>
                <a:latin typeface="Times New Roman" panose="02020603050405020304" charset="0"/>
                <a:ea typeface="Times New Roman" panose="02020603050405020304" charset="0"/>
                <a:cs typeface="Times New Roman" panose="02020603050405020304" charset="0"/>
              </a:rPr>
              <a:t>The scale of influencers in various countries maintains a growth </a:t>
            </a:r>
            <a:endParaRPr b="1">
              <a:solidFill>
                <a:srgbClr val="625AE3"/>
              </a:solidFill>
              <a:latin typeface="Times New Roman" panose="02020603050405020304" charset="0"/>
              <a:ea typeface="Times New Roman" panose="02020603050405020304" charset="0"/>
              <a:cs typeface="Times New Roman" panose="02020603050405020304" charset="0"/>
            </a:endParaRPr>
          </a:p>
          <a:p>
            <a:pPr algn="l"/>
            <a:r>
              <a:rPr b="1">
                <a:solidFill>
                  <a:srgbClr val="625AE3"/>
                </a:solidFill>
                <a:latin typeface="Times New Roman" panose="02020603050405020304" charset="0"/>
                <a:ea typeface="Times New Roman" panose="02020603050405020304" charset="0"/>
                <a:cs typeface="Times New Roman" panose="02020603050405020304" charset="0"/>
              </a:rPr>
              <a:t>trend, and the number of fans of top influencers exceeds 5 million.</a:t>
            </a:r>
            <a:endParaRPr b="1">
              <a:solidFill>
                <a:srgbClr val="625AE3"/>
              </a:solidFill>
              <a:latin typeface="Times New Roman" panose="02020603050405020304" charset="0"/>
              <a:ea typeface="Times New Roman" panose="02020603050405020304" charset="0"/>
              <a:cs typeface="Times New Roman" panose="02020603050405020304" charset="0"/>
            </a:endParaRPr>
          </a:p>
        </p:txBody>
      </p:sp>
      <p:graphicFrame>
        <p:nvGraphicFramePr>
          <p:cNvPr id="302" name="表格 2"/>
          <p:cNvGraphicFramePr/>
          <p:nvPr/>
        </p:nvGraphicFramePr>
        <p:xfrm>
          <a:off x="1444767" y="12113942"/>
          <a:ext cx="10033000" cy="4932680"/>
        </p:xfrm>
        <a:graphic>
          <a:graphicData uri="http://schemas.openxmlformats.org/drawingml/2006/table">
            <a:tbl>
              <a:tblPr>
                <a:tableStyleId>{4C3C2611-4C71-4FC5-86AE-919BDF0F9419}</a:tableStyleId>
              </a:tblPr>
              <a:tblGrid>
                <a:gridCol w="1905000"/>
                <a:gridCol w="1016000"/>
                <a:gridCol w="1016000"/>
                <a:gridCol w="1016000"/>
                <a:gridCol w="1016000"/>
                <a:gridCol w="1016000"/>
                <a:gridCol w="1016000"/>
                <a:gridCol w="1016000"/>
                <a:gridCol w="1016000"/>
              </a:tblGrid>
              <a:tr h="683260">
                <a:tc>
                  <a:txBody>
                    <a:bodyPr/>
                    <a:lstStyle/>
                    <a:p>
                      <a:pPr algn="ctr" defTabSz="914400">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914400">
                        <a:defRPr sz="1800"/>
                      </a:pPr>
                      <a:r>
                        <a:rPr lang="en-US" sz="1800">
                          <a:latin typeface="Times New Roman" panose="02020603050405020304" charset="0"/>
                          <a:ea typeface="Times New Roman" panose="02020603050405020304" charset="0"/>
                          <a:cs typeface="Times New Roman" panose="02020603050405020304" charset="0"/>
                          <a:sym typeface="Times New Roman" panose="02020603050405020304" charset="0"/>
                        </a:rPr>
                        <a:t>Thailand</a:t>
                      </a:r>
                      <a:endParaRPr lang="en-US"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0" marR="0" marT="0" marB="0" anchor="ctr" horzOverflow="overflow">
                    <a:lnL w="0">
                      <a:miter lim="400000"/>
                    </a:lnL>
                    <a:lnR w="0">
                      <a:miter lim="400000"/>
                    </a:lnR>
                    <a:lnT w="0">
                      <a:miter lim="400000"/>
                    </a:lnT>
                    <a:lnB w="0">
                      <a:miter lim="400000"/>
                    </a:lnB>
                  </a:tcPr>
                </a:tc>
                <a:tc>
                  <a:txBody>
                    <a:bodyPr/>
                    <a:lstStyle/>
                    <a:p>
                      <a:pPr algn="ctr" defTabSz="914400">
                        <a:defRPr sz="1800"/>
                      </a:pPr>
                      <a:r>
                        <a:rPr lang="en-US" sz="1800">
                          <a:latin typeface="Times New Roman" panose="02020603050405020304" charset="0"/>
                          <a:ea typeface="Times New Roman" panose="02020603050405020304" charset="0"/>
                          <a:cs typeface="Times New Roman" panose="02020603050405020304" charset="0"/>
                          <a:sym typeface="Times New Roman" panose="02020603050405020304" charset="0"/>
                        </a:rPr>
                        <a:t>Indonesia</a:t>
                      </a:r>
                      <a:endParaRPr lang="en-US"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0" marR="0" marT="0" marB="0" anchor="ctr" horzOverflow="overflow">
                    <a:lnL w="0">
                      <a:miter lim="400000"/>
                    </a:lnL>
                    <a:lnR w="0">
                      <a:miter lim="400000"/>
                    </a:lnR>
                    <a:lnT w="0">
                      <a:miter lim="400000"/>
                    </a:lnT>
                    <a:lnB w="0">
                      <a:miter lim="400000"/>
                    </a:lnB>
                  </a:tcPr>
                </a:tc>
                <a:tc>
                  <a:txBody>
                    <a:bodyPr/>
                    <a:lstStyle/>
                    <a:p>
                      <a:pPr algn="ctr" defTabSz="914400">
                        <a:defRPr sz="1800"/>
                      </a:pPr>
                      <a:r>
                        <a:rPr lang="en-US" sz="1800">
                          <a:latin typeface="Times New Roman" panose="02020603050405020304" charset="0"/>
                          <a:ea typeface="Times New Roman" panose="02020603050405020304" charset="0"/>
                          <a:cs typeface="Times New Roman" panose="02020603050405020304" charset="0"/>
                          <a:sym typeface="Times New Roman" panose="02020603050405020304" charset="0"/>
                        </a:rPr>
                        <a:t>Vietnam</a:t>
                      </a:r>
                      <a:endParaRPr lang="en-US"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0" marR="0" marT="0" marB="0" anchor="ctr" horzOverflow="overflow">
                    <a:lnL w="0">
                      <a:miter lim="400000"/>
                    </a:lnL>
                    <a:lnR w="0">
                      <a:miter lim="400000"/>
                    </a:lnR>
                    <a:lnT w="0">
                      <a:miter lim="400000"/>
                    </a:lnT>
                    <a:lnB w="0">
                      <a:miter lim="400000"/>
                    </a:lnB>
                  </a:tcPr>
                </a:tc>
                <a:tc>
                  <a:txBody>
                    <a:bodyPr/>
                    <a:lstStyle/>
                    <a:p>
                      <a:pPr algn="ctr" defTabSz="914400">
                        <a:defRPr sz="1800"/>
                      </a:pPr>
                      <a:r>
                        <a:rPr lang="en-US" sz="1800">
                          <a:latin typeface="Times New Roman" panose="02020603050405020304" charset="0"/>
                          <a:ea typeface="Times New Roman" panose="02020603050405020304" charset="0"/>
                          <a:cs typeface="Times New Roman" panose="02020603050405020304" charset="0"/>
                          <a:sym typeface="Times New Roman" panose="02020603050405020304" charset="0"/>
                        </a:rPr>
                        <a:t>The Phillipines</a:t>
                      </a:r>
                      <a:endParaRPr lang="en-US"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0" marR="0" marT="0" marB="0" anchor="ctr" horzOverflow="overflow">
                    <a:lnL w="0">
                      <a:miter lim="400000"/>
                    </a:lnL>
                    <a:lnR w="0">
                      <a:miter lim="400000"/>
                    </a:lnR>
                    <a:lnT w="0">
                      <a:miter lim="400000"/>
                    </a:lnT>
                    <a:lnB w="0">
                      <a:miter lim="400000"/>
                    </a:lnB>
                  </a:tcPr>
                </a:tc>
                <a:tc>
                  <a:txBody>
                    <a:bodyPr/>
                    <a:lstStyle/>
                    <a:p>
                      <a:pPr algn="ctr" defTabSz="914400">
                        <a:defRPr sz="1800"/>
                      </a:pPr>
                      <a:r>
                        <a:rPr lang="en-US" sz="1800">
                          <a:latin typeface="Times New Roman" panose="02020603050405020304" charset="0"/>
                          <a:ea typeface="Times New Roman" panose="02020603050405020304" charset="0"/>
                          <a:cs typeface="Times New Roman" panose="02020603050405020304" charset="0"/>
                          <a:sym typeface="Times New Roman" panose="02020603050405020304" charset="0"/>
                        </a:rPr>
                        <a:t>Malaysia</a:t>
                      </a:r>
                      <a:endParaRPr lang="en-US"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0" marR="0" marT="0" marB="0" anchor="ctr" horzOverflow="overflow">
                    <a:lnL w="0">
                      <a:miter lim="400000"/>
                    </a:lnL>
                    <a:lnR w="0">
                      <a:miter lim="400000"/>
                    </a:lnR>
                    <a:lnT w="0">
                      <a:miter lim="400000"/>
                    </a:lnT>
                    <a:lnB w="0">
                      <a:miter lim="400000"/>
                    </a:lnB>
                  </a:tcPr>
                </a:tc>
                <a:tc>
                  <a:txBody>
                    <a:bodyPr/>
                    <a:lstStyle/>
                    <a:p>
                      <a:pPr algn="ctr" defTabSz="914400">
                        <a:defRPr sz="1800"/>
                      </a:pPr>
                      <a:r>
                        <a:rPr lang="en-US" sz="1800">
                          <a:latin typeface="Times New Roman" panose="02020603050405020304" charset="0"/>
                          <a:ea typeface="Times New Roman" panose="02020603050405020304" charset="0"/>
                          <a:cs typeface="Times New Roman" panose="02020603050405020304" charset="0"/>
                          <a:sym typeface="Times New Roman" panose="02020603050405020304" charset="0"/>
                        </a:rPr>
                        <a:t>Singapore</a:t>
                      </a:r>
                      <a:endParaRPr lang="en-US"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0" marR="0" marT="0" marB="0" anchor="ctr" horzOverflow="overflow">
                    <a:lnL w="0">
                      <a:miter lim="400000"/>
                    </a:lnL>
                    <a:lnR w="0">
                      <a:miter lim="400000"/>
                    </a:lnR>
                    <a:lnT w="0">
                      <a:miter lim="400000"/>
                    </a:lnT>
                    <a:lnB w="0">
                      <a:miter lim="400000"/>
                    </a:lnB>
                  </a:tcPr>
                </a:tc>
                <a:tc>
                  <a:txBody>
                    <a:bodyPr/>
                    <a:lstStyle/>
                    <a:p>
                      <a:pPr algn="ctr" defTabSz="914400">
                        <a:defRPr sz="1800"/>
                      </a:pPr>
                      <a:r>
                        <a:rPr lang="en-US" sz="1800">
                          <a:latin typeface="Times New Roman" panose="02020603050405020304" charset="0"/>
                          <a:ea typeface="Times New Roman" panose="02020603050405020304" charset="0"/>
                          <a:cs typeface="Times New Roman" panose="02020603050405020304" charset="0"/>
                          <a:sym typeface="Times New Roman" panose="02020603050405020304" charset="0"/>
                        </a:rPr>
                        <a:t>The US</a:t>
                      </a:r>
                      <a:endParaRPr lang="en-US"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0" marR="0" marT="0" marB="0" anchor="ctr" horzOverflow="overflow">
                    <a:lnL w="0">
                      <a:miter lim="400000"/>
                    </a:lnL>
                    <a:lnR w="0">
                      <a:miter lim="400000"/>
                    </a:lnR>
                    <a:lnT w="0">
                      <a:miter lim="400000"/>
                    </a:lnT>
                    <a:lnB w="0">
                      <a:miter lim="400000"/>
                    </a:lnB>
                  </a:tcPr>
                </a:tc>
                <a:tc>
                  <a:txBody>
                    <a:bodyPr/>
                    <a:lstStyle/>
                    <a:p>
                      <a:pPr algn="ctr" defTabSz="914400">
                        <a:defRPr sz="1800"/>
                      </a:pPr>
                      <a:r>
                        <a:rPr lang="en-US" sz="1800">
                          <a:latin typeface="Times New Roman" panose="02020603050405020304" charset="0"/>
                          <a:ea typeface="Times New Roman" panose="02020603050405020304" charset="0"/>
                          <a:cs typeface="Times New Roman" panose="02020603050405020304" charset="0"/>
                          <a:sym typeface="Times New Roman" panose="02020603050405020304" charset="0"/>
                        </a:rPr>
                        <a:t>The UK</a:t>
                      </a:r>
                      <a:endParaRPr lang="en-US"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0" marR="0" marT="0" marB="0" anchor="ctr" horzOverflow="overflow">
                    <a:lnL w="0">
                      <a:miter lim="400000"/>
                    </a:lnL>
                    <a:lnR w="0">
                      <a:miter lim="400000"/>
                    </a:lnR>
                    <a:lnT w="0">
                      <a:miter lim="400000"/>
                    </a:lnT>
                    <a:lnB w="0">
                      <a:miter lim="400000"/>
                    </a:lnB>
                  </a:tcPr>
                </a:tc>
              </a:tr>
              <a:tr h="840241">
                <a:tc>
                  <a:txBody>
                    <a:bodyPr/>
                    <a:lstStyle/>
                    <a:p>
                      <a:pPr algn="ctr" defTabSz="914400">
                        <a:defRPr sz="1800"/>
                      </a:pPr>
                      <a:r>
                        <a:rPr sz="2400">
                          <a:latin typeface="Times New Roman" panose="02020603050405020304" charset="0"/>
                          <a:ea typeface="Times New Roman" panose="02020603050405020304" charset="0"/>
                          <a:cs typeface="Times New Roman" panose="02020603050405020304" charset="0"/>
                          <a:sym typeface="Times New Roman" panose="02020603050405020304" charset="0"/>
                        </a:rPr>
                        <a:t>0-10w</a:t>
                      </a:r>
                      <a:endParaRPr sz="24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96.5%</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64512"/>
                      </a:srgbClr>
                    </a:solidFill>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93.8%</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64512"/>
                      </a:srgbClr>
                    </a:solidFill>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94.4%</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64512"/>
                      </a:srgbClr>
                    </a:solidFill>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97.5%</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64512"/>
                      </a:srgbClr>
                    </a:solidFill>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98.2%</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64512"/>
                      </a:srgbClr>
                    </a:solidFill>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99.3%</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64512"/>
                      </a:srgbClr>
                    </a:solidFill>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94.6%</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64512"/>
                      </a:srgbClr>
                    </a:solidFill>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93.8%</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64512"/>
                      </a:srgbClr>
                    </a:solidFill>
                  </a:tcPr>
                </a:tc>
              </a:tr>
              <a:tr h="840241">
                <a:tc>
                  <a:txBody>
                    <a:bodyPr/>
                    <a:lstStyle/>
                    <a:p>
                      <a:pPr algn="ctr" defTabSz="914400">
                        <a:defRPr sz="1800"/>
                      </a:pPr>
                      <a:r>
                        <a:rPr sz="2400">
                          <a:latin typeface="Times New Roman" panose="02020603050405020304" charset="0"/>
                          <a:ea typeface="Times New Roman" panose="02020603050405020304" charset="0"/>
                          <a:cs typeface="Times New Roman" panose="02020603050405020304" charset="0"/>
                          <a:sym typeface="Times New Roman" panose="02020603050405020304" charset="0"/>
                        </a:rPr>
                        <a:t>10-100w</a:t>
                      </a:r>
                      <a:endParaRPr sz="24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3.4%</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29845"/>
                      </a:srgbClr>
                    </a:solidFill>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6.0%</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29845"/>
                      </a:srgbClr>
                    </a:solidFill>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5.5%</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29845"/>
                      </a:srgbClr>
                    </a:solidFill>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2.4%</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29845"/>
                      </a:srgbClr>
                    </a:solidFill>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1.7%</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29845"/>
                      </a:srgbClr>
                    </a:solidFill>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0.7%</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20384"/>
                      </a:srgbClr>
                    </a:solidFill>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5.3%</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29845"/>
                      </a:srgbClr>
                    </a:solidFill>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6.0%</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29845"/>
                      </a:srgbClr>
                    </a:solidFill>
                  </a:tcPr>
                </a:tc>
              </a:tr>
              <a:tr h="840241">
                <a:tc>
                  <a:txBody>
                    <a:bodyPr/>
                    <a:lstStyle/>
                    <a:p>
                      <a:pPr algn="ctr" defTabSz="914400">
                        <a:defRPr sz="1800"/>
                      </a:pPr>
                      <a:r>
                        <a:rPr sz="2400">
                          <a:latin typeface="Times New Roman" panose="02020603050405020304" charset="0"/>
                          <a:ea typeface="Times New Roman" panose="02020603050405020304" charset="0"/>
                          <a:cs typeface="Times New Roman" panose="02020603050405020304" charset="0"/>
                          <a:sym typeface="Times New Roman" panose="02020603050405020304" charset="0"/>
                        </a:rPr>
                        <a:t>100-500w</a:t>
                      </a:r>
                      <a:endParaRPr sz="24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0.11%</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20384"/>
                      </a:srgbClr>
                    </a:solidFill>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0.21%</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20384"/>
                      </a:srgbClr>
                    </a:solidFill>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0.13%</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20384"/>
                      </a:srgbClr>
                    </a:solidFill>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0.08%</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10000"/>
                      </a:srgbClr>
                    </a:solidFill>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0.01%</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10000"/>
                      </a:srgbClr>
                    </a:solidFill>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0</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0.18%</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20384"/>
                      </a:srgbClr>
                    </a:solidFill>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0.21%</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20384"/>
                      </a:srgbClr>
                    </a:solidFill>
                  </a:tcPr>
                </a:tc>
              </a:tr>
              <a:tr h="840241">
                <a:tc>
                  <a:txBody>
                    <a:bodyPr/>
                    <a:lstStyle/>
                    <a:p>
                      <a:pPr algn="ctr" defTabSz="914400">
                        <a:defRPr sz="1800"/>
                      </a:pPr>
                      <a:r>
                        <a:rPr sz="2400">
                          <a:latin typeface="Times New Roman" panose="02020603050405020304" charset="0"/>
                          <a:ea typeface="Times New Roman" panose="02020603050405020304" charset="0"/>
                          <a:cs typeface="Times New Roman" panose="02020603050405020304" charset="0"/>
                          <a:sym typeface="Times New Roman" panose="02020603050405020304" charset="0"/>
                        </a:rPr>
                        <a:t>500-1000w</a:t>
                      </a:r>
                      <a:endParaRPr sz="24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0</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0.002%</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5000"/>
                      </a:srgbClr>
                    </a:solidFill>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0</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0.001%</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5000"/>
                      </a:srgbClr>
                    </a:solidFill>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0</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0</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0.002%</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5000"/>
                      </a:srgbClr>
                    </a:solidFill>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0.002%</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solidFill>
                      <a:srgbClr val="8276F1">
                        <a:alpha val="5000"/>
                      </a:srgbClr>
                    </a:solidFill>
                  </a:tcPr>
                </a:tc>
              </a:tr>
              <a:tr h="840241">
                <a:tc>
                  <a:txBody>
                    <a:bodyPr/>
                    <a:lstStyle/>
                    <a:p>
                      <a:pPr algn="ctr" defTabSz="914400">
                        <a:defRPr sz="1800"/>
                      </a:pPr>
                      <a:r>
                        <a:rPr sz="2400">
                          <a:latin typeface="Times New Roman" panose="02020603050405020304" charset="0"/>
                          <a:ea typeface="Times New Roman" panose="02020603050405020304" charset="0"/>
                          <a:cs typeface="Times New Roman" panose="02020603050405020304" charset="0"/>
                          <a:sym typeface="Times New Roman" panose="02020603050405020304" charset="0"/>
                        </a:rPr>
                        <a:t>&gt;1000w</a:t>
                      </a:r>
                      <a:endParaRPr sz="24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0</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0</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0</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0</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0</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0</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0</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tcPr>
                </a:tc>
                <a:tc>
                  <a:txBody>
                    <a:bodyPr/>
                    <a:lstStyle/>
                    <a:p>
                      <a:pPr algn="ctr" defTabSz="914400">
                        <a:defRPr sz="1800"/>
                      </a:pPr>
                      <a:r>
                        <a:rPr sz="1800">
                          <a:latin typeface="Times New Roman" panose="02020603050405020304" charset="0"/>
                          <a:ea typeface="Times New Roman" panose="02020603050405020304" charset="0"/>
                          <a:cs typeface="Times New Roman" panose="02020603050405020304" charset="0"/>
                          <a:sym typeface="Times New Roman" panose="02020603050405020304" charset="0"/>
                        </a:rPr>
                        <a:t>0</a:t>
                      </a:r>
                      <a:endParaRPr sz="1800">
                        <a:latin typeface="Times New Roman" panose="02020603050405020304" charset="0"/>
                        <a:ea typeface="Times New Roman" panose="02020603050405020304" charset="0"/>
                        <a:cs typeface="Times New Roman" panose="02020603050405020304" charset="0"/>
                        <a:sym typeface="Times New Roman" panose="02020603050405020304" charset="0"/>
                      </a:endParaRP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303" name="从美妆个护品类达人数变化趋势来看，各国均保持增长趋势，其中美国与菲律宾增量最大，目前达人数量已超13万；…"/>
          <p:cNvSpPr txBox="1"/>
          <p:nvPr/>
        </p:nvSpPr>
        <p:spPr>
          <a:xfrm>
            <a:off x="1253319" y="1497386"/>
            <a:ext cx="10788992" cy="2451735"/>
          </a:xfrm>
          <a:prstGeom prst="rect">
            <a:avLst/>
          </a:prstGeom>
          <a:ln w="12700">
            <a:miter lim="400000"/>
          </a:ln>
        </p:spPr>
        <p:txBody>
          <a:bodyPr lIns="8790" tIns="8790" rIns="8790" bIns="8790">
            <a:spAutoFit/>
          </a:bodyPr>
          <a:lstStyle/>
          <a:p>
            <a:pPr>
              <a:lnSpc>
                <a:spcPct val="110000"/>
              </a:lnSpc>
              <a:spcBef>
                <a:spcPts val="0"/>
              </a:spcBef>
              <a:defRPr sz="2400">
                <a:latin typeface="Source Han Sans CN Regular" panose="020B0500000000000000" charset="-122"/>
                <a:ea typeface="Source Han Sans CN Regular" panose="020B0500000000000000" charset="-122"/>
                <a:cs typeface="Source Han Sans CN Regular" panose="020B0500000000000000" charset="-122"/>
                <a:sym typeface="Source Han Sans CN Regular" panose="020B0500000000000000" charset="-122"/>
              </a:defRPr>
            </a:pPr>
            <a:r>
              <a:rPr>
                <a:latin typeface="Times New Roman" panose="02020603050405020304" charset="0"/>
                <a:ea typeface="Times New Roman" panose="02020603050405020304" charset="0"/>
                <a:cs typeface="Times New Roman" panose="02020603050405020304" charset="0"/>
                <a:sym typeface="Times New Roman" panose="02020603050405020304" charset="0"/>
              </a:rPr>
              <a:t>From the perspective of the changing trend of the number of influencers in the Beauty &amp; Personal Care category, all countries maintain a growth trend. Among them, the US and the Philippines have the highest increments, and the current number of influencers has exceeded 130,000. Most of the influencers in various countries are at the level of less than 100,000 fans, but there have also been top influencers with more than 5 million fans.</a:t>
            </a:r>
            <a:endParaRPr>
              <a:latin typeface="Times New Roman" panose="02020603050405020304" charset="0"/>
              <a:ea typeface="Times New Roman" panose="02020603050405020304" charset="0"/>
              <a:cs typeface="Times New Roman" panose="02020603050405020304" charset="0"/>
              <a:sym typeface="Times New Roman" panose="02020603050405020304" charset="0"/>
            </a:endParaRPr>
          </a:p>
        </p:txBody>
      </p:sp>
      <p:sp>
        <p:nvSpPr>
          <p:cNvPr id="48" name="文本框 47"/>
          <p:cNvSpPr txBox="1"/>
          <p:nvPr>
            <p:custDataLst>
              <p:tags r:id="rId2"/>
            </p:custDataLst>
          </p:nvPr>
        </p:nvSpPr>
        <p:spPr>
          <a:xfrm>
            <a:off x="2693035" y="17968595"/>
            <a:ext cx="2182495" cy="3365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8790" tIns="8790" rIns="8790" bIns="8790" numCol="1" spcCol="38100" rtlCol="0" anchor="ctr" forceAA="0">
            <a:noAutofit/>
          </a:bodyPr>
          <a:p>
            <a:pPr marL="0" marR="0" indent="0" algn="l" defTabSz="3352800" rtl="0" fontAlgn="auto" latinLnBrk="0" hangingPunct="0">
              <a:lnSpc>
                <a:spcPct val="90000"/>
              </a:lnSpc>
              <a:spcBef>
                <a:spcPts val="6100"/>
              </a:spcBef>
              <a:spcAft>
                <a:spcPts val="0"/>
              </a:spcAft>
              <a:buClrTx/>
              <a:buSzTx/>
              <a:buFontTx/>
              <a:buNone/>
            </a:pPr>
            <a:r>
              <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rPr>
              <a:t>https://echotik.ai</a:t>
            </a:r>
            <a:endParaRPr kumimoji="0" lang="en-US" altLang="zh-CN" sz="2000" i="0" u="none" strike="noStrike" cap="none" spc="0" normalizeH="0" baseline="0">
              <a:ln>
                <a:noFill/>
              </a:ln>
              <a:solidFill>
                <a:schemeClr val="bg1">
                  <a:lumMod val="65000"/>
                </a:schemeClr>
              </a:solidFill>
              <a:effectLst/>
              <a:uFillTx/>
              <a:latin typeface="Times New Roman" panose="02020603050405020304" charset="0"/>
              <a:ea typeface="Times New Roman" panose="02020603050405020304" charset="0"/>
              <a:cs typeface="+mn-cs"/>
              <a:sym typeface="Helvetica Neue" panose="02000503000000020004"/>
            </a:endParaRPr>
          </a:p>
        </p:txBody>
      </p:sp>
      <p:sp>
        <p:nvSpPr>
          <p:cNvPr id="174" name="Freeform 8"/>
          <p:cNvSpPr/>
          <p:nvPr>
            <p:custDataLst>
              <p:tags r:id="rId3"/>
            </p:custDataLst>
          </p:nvPr>
        </p:nvSpPr>
        <p:spPr>
          <a:xfrm>
            <a:off x="941705" y="17797145"/>
            <a:ext cx="1655445" cy="672465"/>
          </a:xfrm>
          <a:prstGeom prst="rect">
            <a:avLst/>
          </a:prstGeom>
          <a:blipFill>
            <a:blip r:embed="rId4"/>
            <a:stretch>
              <a:fillRect/>
            </a:stretch>
          </a:blipFill>
          <a:ln w="12700">
            <a:miter lim="400000"/>
          </a:ln>
        </p:spPr>
        <p:txBody>
          <a:bodyPr lIns="0" tIns="0" rIns="0" bIns="0"/>
          <a:p>
            <a:pPr defTabSz="1219200">
              <a:lnSpc>
                <a:spcPct val="100000"/>
              </a:lnSpc>
              <a:spcBef>
                <a:spcPts val="0"/>
              </a:spcBef>
              <a:defRPr sz="2400">
                <a:latin typeface="Calibri" panose="020F0502020204030204"/>
                <a:ea typeface="Calibri" panose="020F0502020204030204"/>
                <a:cs typeface="Calibri" panose="020F0502020204030204"/>
                <a:sym typeface="Calibri" panose="020F0502020204030204"/>
              </a:defRPr>
            </a:pPr>
            <a:endParaRPr>
              <a:latin typeface="Arial Rounded MT Bold" panose="020F0704030504030204" charset="0"/>
              <a:ea typeface="Arial Rounded MT Bold" panose="020F0704030504030204" charset="0"/>
              <a:cs typeface="Arial Rounded MT Bold" panose="020F0704030504030204" charset="0"/>
              <a:sym typeface="Arial Rounded MT Bold" panose="020F0704030504030204" charset="0"/>
            </a:endParaRPr>
          </a:p>
        </p:txBody>
      </p:sp>
    </p:spTree>
  </p:cSld>
  <p:clrMapOvr>
    <a:masterClrMapping/>
  </p:clrMapOvr>
  <p:transition spd="med"/>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TABLE_ENDDRAG_ORIGIN_RECT" val="841*811"/>
  <p:tag name="TABLE_ENDDRAG_RECT" val="99*533*841*811"/>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TABLE_ENDDRAG_ORIGIN_RECT" val="850*1096"/>
  <p:tag name="TABLE_ENDDRAG_RECT" val="116*260*850*1096"/>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TABLE_ENDDRAG_ORIGIN_RECT" val="849*818"/>
  <p:tag name="TABLE_ENDDRAG_RECT" val="100*520*849*818"/>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TABLE_ENDDRAG_ORIGIN_RECT" val="811*378"/>
  <p:tag name="TABLE_ENDDRAG_RECT" val="100*1017*811*378"/>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TABLE_ENDDRAG_ORIGIN_RECT" val="854*1097"/>
  <p:tag name="TABLE_ENDDRAG_RECT" val="116*244*854*1097"/>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commondata" val="eyJoZGlkIjoiNWFmY2RjMWNiMjY1ZjEwNTI4ZjNkYTJmNzRmMzIyMTMifQ=="/>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TABLE_ENDDRAG_ORIGIN_RECT" val="269*2025"/>
  <p:tag name="TABLE_ENDDRAG_RECT" val="-43*335*269*2025"/>
</p:tagLst>
</file>

<file path=ppt/tags/tag69.xml><?xml version="1.0" encoding="utf-8"?>
<p:tagLst xmlns:p="http://schemas.openxmlformats.org/presentationml/2006/main">
  <p:tag name="TABLE_ENDDRAG_ORIGIN_RECT" val="222*2252"/>
  <p:tag name="TABLE_ENDDRAG_RECT" val="827*207*222*2252"/>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spPr>
      <a:bodyPr rot="0" spcFirstLastPara="1" vertOverflow="overflow" horzOverflow="overflow" vert="horz" wrap="square" lIns="8790" tIns="8790" rIns="8790" bIns="8790" numCol="1" spcCol="38100" rtlCol="0" anchor="ctr">
        <a:spAutoFit/>
      </a:bodyPr>
      <a:lstStyle>
        <a:defPPr marL="0" marR="0" indent="0" algn="ctr" defTabSz="1134745" rtl="0" fontAlgn="auto" latinLnBrk="0" hangingPunct="0">
          <a:lnSpc>
            <a:spcPct val="100000"/>
          </a:lnSpc>
          <a:spcBef>
            <a:spcPts val="0"/>
          </a:spcBef>
          <a:spcAft>
            <a:spcPts val="0"/>
          </a:spcAft>
          <a:buClrTx/>
          <a:buSzTx/>
          <a:buFontTx/>
          <a:buNone/>
          <a:defRPr kumimoji="0" sz="4000" b="0" i="0" u="none" strike="noStrike" cap="none" spc="0" normalizeH="0" baseline="0">
            <a:ln>
              <a:noFill/>
            </a:ln>
            <a:solidFill>
              <a:srgbClr val="FFFFFF"/>
            </a:solidFill>
            <a:effectLst/>
            <a:uFillTx/>
            <a:latin typeface="Helvetica Neue Medium" panose="02000503000000020004"/>
            <a:ea typeface="Helvetica Neue Medium" panose="02000503000000020004"/>
            <a:cs typeface="Helvetica Neue Medium" panose="02000503000000020004"/>
            <a:sym typeface="Helvetica Neue Medium" panose="020005030000000200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8790" tIns="8790" rIns="8790" bIns="8790" numCol="1" spcCol="38100" rtlCol="0" anchor="ctr">
        <a:spAutoFit/>
      </a:bodyPr>
      <a:lstStyle>
        <a:defPPr marL="0" marR="0" indent="0" algn="l" defTabSz="3352800" rtl="0" fontAlgn="auto" latinLnBrk="0" hangingPunct="0">
          <a:lnSpc>
            <a:spcPct val="90000"/>
          </a:lnSpc>
          <a:spcBef>
            <a:spcPts val="6100"/>
          </a:spcBef>
          <a:spcAft>
            <a:spcPts val="0"/>
          </a:spcAft>
          <a:buClrTx/>
          <a:buSzTx/>
          <a:buFontTx/>
          <a:buNone/>
          <a:defRPr kumimoji="0" sz="6000" b="0" i="0" u="none" strike="noStrike" cap="none" spc="0" normalizeH="0" baseline="0">
            <a:ln>
              <a:noFill/>
            </a:ln>
            <a:solidFill>
              <a:srgbClr val="000000"/>
            </a:solidFill>
            <a:effectLst/>
            <a:uFillTx/>
            <a:latin typeface="+mn-lt"/>
            <a:ea typeface="+mn-ea"/>
            <a:cs typeface="+mn-cs"/>
            <a:sym typeface="Helvetica Neue" panose="020005030000000200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spPr>
      <a:bodyPr rot="0" spcFirstLastPara="1" vertOverflow="overflow" horzOverflow="overflow" vert="horz" wrap="square" lIns="8790" tIns="8790" rIns="8790" bIns="8790" numCol="1" spcCol="38100" rtlCol="0" anchor="ctr">
        <a:spAutoFit/>
      </a:bodyPr>
      <a:lstStyle>
        <a:defPPr marL="0" marR="0" indent="0" algn="ctr" defTabSz="1134745" rtl="0" fontAlgn="auto" latinLnBrk="0" hangingPunct="0">
          <a:lnSpc>
            <a:spcPct val="100000"/>
          </a:lnSpc>
          <a:spcBef>
            <a:spcPts val="0"/>
          </a:spcBef>
          <a:spcAft>
            <a:spcPts val="0"/>
          </a:spcAft>
          <a:buClrTx/>
          <a:buSzTx/>
          <a:buFontTx/>
          <a:buNone/>
          <a:defRPr kumimoji="0" sz="4000" b="0" i="0" u="none" strike="noStrike" cap="none" spc="0" normalizeH="0" baseline="0">
            <a:ln>
              <a:noFill/>
            </a:ln>
            <a:solidFill>
              <a:srgbClr val="FFFFFF"/>
            </a:solidFill>
            <a:effectLst/>
            <a:uFillTx/>
            <a:latin typeface="Helvetica Neue Medium" panose="02000503000000020004"/>
            <a:ea typeface="Helvetica Neue Medium" panose="02000503000000020004"/>
            <a:cs typeface="Helvetica Neue Medium" panose="02000503000000020004"/>
            <a:sym typeface="Helvetica Neue Medium" panose="020005030000000200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8790" tIns="8790" rIns="8790" bIns="8790" numCol="1" spcCol="38100" rtlCol="0" anchor="ctr">
        <a:spAutoFit/>
      </a:bodyPr>
      <a:lstStyle>
        <a:defPPr marL="0" marR="0" indent="0" algn="l" defTabSz="3352800" rtl="0" fontAlgn="auto" latinLnBrk="0" hangingPunct="0">
          <a:lnSpc>
            <a:spcPct val="90000"/>
          </a:lnSpc>
          <a:spcBef>
            <a:spcPts val="6100"/>
          </a:spcBef>
          <a:spcAft>
            <a:spcPts val="0"/>
          </a:spcAft>
          <a:buClrTx/>
          <a:buSzTx/>
          <a:buFontTx/>
          <a:buNone/>
          <a:defRPr kumimoji="0" sz="6000" b="0" i="0" u="none" strike="noStrike" cap="none" spc="0" normalizeH="0" baseline="0">
            <a:ln>
              <a:noFill/>
            </a:ln>
            <a:solidFill>
              <a:srgbClr val="000000"/>
            </a:solidFill>
            <a:effectLst/>
            <a:uFillTx/>
            <a:latin typeface="+mn-lt"/>
            <a:ea typeface="+mn-ea"/>
            <a:cs typeface="+mn-cs"/>
            <a:sym typeface="Helvetica Neue" panose="020005030000000200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Rounded MT Bold"/>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50558</Words>
  <Application>WPS 演示</Application>
  <PresentationFormat>自定义</PresentationFormat>
  <Paragraphs>2743</Paragraphs>
  <Slides>49</Slides>
  <Notes>0</Notes>
  <HiddenSlides>0</HiddenSlides>
  <MMClips>0</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49</vt:i4>
      </vt:variant>
    </vt:vector>
  </HeadingPairs>
  <TitlesOfParts>
    <vt:vector size="71" baseType="lpstr">
      <vt:lpstr>Arial</vt:lpstr>
      <vt:lpstr>宋体</vt:lpstr>
      <vt:lpstr>Wingdings</vt:lpstr>
      <vt:lpstr>Helvetica Neue</vt:lpstr>
      <vt:lpstr>Helvetica Neue Medium</vt:lpstr>
      <vt:lpstr>Source Han Sans CN Light</vt:lpstr>
      <vt:lpstr>Source Han Sans CN Normal</vt:lpstr>
      <vt:lpstr>Source Han Sans CN Bold Bold</vt:lpstr>
      <vt:lpstr>Segoe Print</vt:lpstr>
      <vt:lpstr>Arial Rounded MT Bold</vt:lpstr>
      <vt:lpstr>Source Han Sans CN Regular</vt:lpstr>
      <vt:lpstr>Times New Roman</vt:lpstr>
      <vt:lpstr>微软雅黑</vt:lpstr>
      <vt:lpstr>Calibri</vt:lpstr>
      <vt:lpstr>Source Han Sans CN Medium</vt:lpstr>
      <vt:lpstr>Arial Black</vt:lpstr>
      <vt:lpstr>Arial</vt:lpstr>
      <vt:lpstr>Arial Unicode MS</vt:lpstr>
      <vt:lpstr>Microsoft YaHei Bold</vt:lpstr>
      <vt:lpstr>Microsoft YaHei Regular</vt:lpstr>
      <vt:lpstr>Helvetica Neue</vt:lpstr>
      <vt:lpstr>21_BasicWhite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30374</cp:lastModifiedBy>
  <cp:revision>34</cp:revision>
  <dcterms:created xsi:type="dcterms:W3CDTF">2024-07-31T19:15:00Z</dcterms:created>
  <dcterms:modified xsi:type="dcterms:W3CDTF">2024-09-07T06:16:37Z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DBBD360815E945A3A11D6C46DF7F6980_12</vt:lpwstr>
  </property>
  <property fmtid="{D5CDD505-2E9C-101B-9397-08002B2CF9AE}" pid="3" name="KSOProductBuildVer">
    <vt:lpwstr>2052-12.1.0.15374</vt:lpwstr>
  </property>
</Properties>
</file>