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xml" ContentType="application/vnd.openxmlformats-officedocument.drawingml.chart+xml"/>
  <Override PartName="/ppt/charts/chart30.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13.xml" ContentType="application/vnd.ms-office.chartcolorstyle+xml"/>
  <Override PartName="/ppt/charts/colors14.xml" ContentType="application/vnd.ms-office.chartcolorstyle+xml"/>
  <Override PartName="/ppt/charts/colors15.xml" ContentType="application/vnd.ms-office.chartcolorstyle+xml"/>
  <Override PartName="/ppt/charts/colors16.xml" ContentType="application/vnd.ms-office.chartcolorstyle+xml"/>
  <Override PartName="/ppt/charts/colors17.xml" ContentType="application/vnd.ms-office.chartcolorstyle+xml"/>
  <Override PartName="/ppt/charts/colors18.xml" ContentType="application/vnd.ms-office.chartcolorstyle+xml"/>
  <Override PartName="/ppt/charts/colors19.xml" ContentType="application/vnd.ms-office.chartcolorstyle+xml"/>
  <Override PartName="/ppt/charts/colors2.xml" ContentType="application/vnd.ms-office.chartcolorstyle+xml"/>
  <Override PartName="/ppt/charts/colors20.xml" ContentType="application/vnd.ms-office.chartcolorstyle+xml"/>
  <Override PartName="/ppt/charts/colors21.xml" ContentType="application/vnd.ms-office.chartcolorstyle+xml"/>
  <Override PartName="/ppt/charts/colors22.xml" ContentType="application/vnd.ms-office.chartcolorstyle+xml"/>
  <Override PartName="/ppt/charts/colors23.xml" ContentType="application/vnd.ms-office.chartcolorstyle+xml"/>
  <Override PartName="/ppt/charts/colors24.xml" ContentType="application/vnd.ms-office.chartcolorstyle+xml"/>
  <Override PartName="/ppt/charts/colors25.xml" ContentType="application/vnd.ms-office.chartcolorstyle+xml"/>
  <Override PartName="/ppt/charts/colors26.xml" ContentType="application/vnd.ms-office.chartcolorstyle+xml"/>
  <Override PartName="/ppt/charts/colors27.xml" ContentType="application/vnd.ms-office.chartcolorstyle+xml"/>
  <Override PartName="/ppt/charts/colors28.xml" ContentType="application/vnd.ms-office.chartcolorstyle+xml"/>
  <Override PartName="/ppt/charts/colors29.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13.xml" ContentType="application/vnd.ms-office.chartstyle+xml"/>
  <Override PartName="/ppt/charts/style14.xml" ContentType="application/vnd.ms-office.chartstyle+xml"/>
  <Override PartName="/ppt/charts/style15.xml" ContentType="application/vnd.ms-office.chartstyle+xml"/>
  <Override PartName="/ppt/charts/style16.xml" ContentType="application/vnd.ms-office.chartstyle+xml"/>
  <Override PartName="/ppt/charts/style17.xml" ContentType="application/vnd.ms-office.chartstyle+xml"/>
  <Override PartName="/ppt/charts/style18.xml" ContentType="application/vnd.ms-office.chartstyle+xml"/>
  <Override PartName="/ppt/charts/style19.xml" ContentType="application/vnd.ms-office.chartstyle+xml"/>
  <Override PartName="/ppt/charts/style2.xml" ContentType="application/vnd.ms-office.chartstyle+xml"/>
  <Override PartName="/ppt/charts/style20.xml" ContentType="application/vnd.ms-office.chartstyle+xml"/>
  <Override PartName="/ppt/charts/style21.xml" ContentType="application/vnd.ms-office.chartstyle+xml"/>
  <Override PartName="/ppt/charts/style22.xml" ContentType="application/vnd.ms-office.chartstyle+xml"/>
  <Override PartName="/ppt/charts/style23.xml" ContentType="application/vnd.ms-office.chartstyle+xml"/>
  <Override PartName="/ppt/charts/style24.xml" ContentType="application/vnd.ms-office.chartstyle+xml"/>
  <Override PartName="/ppt/charts/style25.xml" ContentType="application/vnd.ms-office.chartstyle+xml"/>
  <Override PartName="/ppt/charts/style26.xml" ContentType="application/vnd.ms-office.chartstyle+xml"/>
  <Override PartName="/ppt/charts/style27.xml" ContentType="application/vnd.ms-office.chartstyle+xml"/>
  <Override PartName="/ppt/charts/style28.xml" ContentType="application/vnd.ms-office.chartstyle+xml"/>
  <Override PartName="/ppt/charts/style29.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handoutMasters/handoutMaster1.xml" ContentType="application/vnd.openxmlformats-officedocument.presentationml.handoutMaster+xml"/>
  <Override PartName="/ppt/media/image13.svg" ContentType="image/svg+xml"/>
  <Override PartName="/ppt/media/image15.svg" ContentType="image/svg+xml"/>
  <Override PartName="/ppt/media/image2.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4" r:id="rId3"/>
    <p:sldMasterId id="2147483679" r:id="rId4"/>
    <p:sldMasterId id="2147483695" r:id="rId5"/>
  </p:sldMasterIdLst>
  <p:notesMasterIdLst>
    <p:notesMasterId r:id="rId47"/>
  </p:notesMasterIdLst>
  <p:handoutMasterIdLst>
    <p:handoutMasterId r:id="rId48"/>
  </p:handoutMasterIdLst>
  <p:sldIdLst>
    <p:sldId id="11090954" r:id="rId6"/>
    <p:sldId id="11090861" r:id="rId7"/>
    <p:sldId id="11090862" r:id="rId8"/>
    <p:sldId id="11090863" r:id="rId9"/>
    <p:sldId id="11090848" r:id="rId10"/>
    <p:sldId id="11090955" r:id="rId11"/>
    <p:sldId id="11090957" r:id="rId12"/>
    <p:sldId id="11090956" r:id="rId13"/>
    <p:sldId id="11090958" r:id="rId14"/>
    <p:sldId id="11090959" r:id="rId15"/>
    <p:sldId id="11090960" r:id="rId16"/>
    <p:sldId id="11090963" r:id="rId17"/>
    <p:sldId id="11090964" r:id="rId18"/>
    <p:sldId id="11090965" r:id="rId19"/>
    <p:sldId id="11090967" r:id="rId20"/>
    <p:sldId id="11090968" r:id="rId21"/>
    <p:sldId id="11090969" r:id="rId22"/>
    <p:sldId id="11090970" r:id="rId23"/>
    <p:sldId id="11090971" r:id="rId24"/>
    <p:sldId id="11090972" r:id="rId25"/>
    <p:sldId id="11090973" r:id="rId26"/>
    <p:sldId id="11090974" r:id="rId27"/>
    <p:sldId id="11090975" r:id="rId28"/>
    <p:sldId id="11090976" r:id="rId29"/>
    <p:sldId id="11090977" r:id="rId30"/>
    <p:sldId id="11090978" r:id="rId31"/>
    <p:sldId id="11090979" r:id="rId32"/>
    <p:sldId id="11090980" r:id="rId33"/>
    <p:sldId id="11090981" r:id="rId34"/>
    <p:sldId id="11090982" r:id="rId35"/>
    <p:sldId id="11090904" r:id="rId36"/>
    <p:sldId id="11090983" r:id="rId37"/>
    <p:sldId id="11090984" r:id="rId38"/>
    <p:sldId id="11090985" r:id="rId39"/>
    <p:sldId id="11090986" r:id="rId40"/>
    <p:sldId id="11090858" r:id="rId41"/>
    <p:sldId id="11090987" r:id="rId42"/>
    <p:sldId id="11090870" r:id="rId43"/>
    <p:sldId id="11090871" r:id="rId44"/>
    <p:sldId id="11090875" r:id="rId45"/>
    <p:sldId id="11090953" r:id="rId46"/>
  </p:sldIdLst>
  <p:sldSz cx="6858000" cy="9906000" type="A4"/>
  <p:notesSz cx="6858000" cy="9144000"/>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66" userDrawn="1">
          <p15:clr>
            <a:srgbClr val="A4A3A4"/>
          </p15:clr>
        </p15:guide>
        <p15:guide id="3" orient="horz" pos="285" userDrawn="1">
          <p15:clr>
            <a:srgbClr val="A4A3A4"/>
          </p15:clr>
        </p15:guide>
        <p15:guide id="4" pos="399" userDrawn="1">
          <p15:clr>
            <a:srgbClr val="A4A3A4"/>
          </p15:clr>
        </p15:guide>
        <p15:guide id="5" pos="3936" userDrawn="1">
          <p15:clr>
            <a:srgbClr val="A4A3A4"/>
          </p15:clr>
        </p15:guide>
        <p15:guide id="6" orient="horz" pos="6020" userDrawn="1">
          <p15:clr>
            <a:srgbClr val="A4A3A4"/>
          </p15:clr>
        </p15:guide>
        <p15:guide id="7" pos="38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59ED"/>
    <a:srgbClr val="04D3FB"/>
    <a:srgbClr val="FFA800"/>
    <a:srgbClr val="EAE8FD"/>
    <a:srgbClr val="7C7C7C"/>
    <a:srgbClr val="F5F6FB"/>
    <a:srgbClr val="EEEFF9"/>
    <a:srgbClr val="FFDD58"/>
    <a:srgbClr val="0DFA91"/>
    <a:srgbClr val="07C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8" autoAdjust="0"/>
    <p:restoredTop sz="92947" autoAdjust="0"/>
  </p:normalViewPr>
  <p:slideViewPr>
    <p:cSldViewPr snapToGrid="0" showGuides="1">
      <p:cViewPr>
        <p:scale>
          <a:sx n="65" d="100"/>
          <a:sy n="65" d="100"/>
        </p:scale>
        <p:origin x="3848" y="944"/>
      </p:cViewPr>
      <p:guideLst>
        <p:guide pos="466"/>
        <p:guide orient="horz" pos="285"/>
        <p:guide pos="399"/>
        <p:guide pos="3936"/>
        <p:guide orient="horz" pos="6020"/>
        <p:guide pos="3884"/>
      </p:guideLst>
    </p:cSldViewPr>
  </p:slideViewPr>
  <p:notesTextViewPr>
    <p:cViewPr>
      <p:scale>
        <a:sx n="1" d="1"/>
        <a:sy n="1" d="1"/>
      </p:scale>
      <p:origin x="0" y="0"/>
    </p:cViewPr>
  </p:notesTextViewPr>
  <p:notesViewPr>
    <p:cSldViewPr snapToGrid="0">
      <p:cViewPr varScale="1">
        <p:scale>
          <a:sx n="97" d="100"/>
          <a:sy n="97" d="100"/>
        </p:scale>
        <p:origin x="1200"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2" Type="http://schemas.openxmlformats.org/officeDocument/2006/relationships/tags" Target="tags/tag36.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Master" Target="slideMasters/slideMaster4.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notesMaster" Target="notesMasters/notesMaster1.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4" Type="http://schemas.microsoft.com/office/2011/relationships/chartColorStyle" Target="colors9.xml"/><Relationship Id="rId3" Type="http://schemas.microsoft.com/office/2011/relationships/chartStyle" Target="style9.xml"/><Relationship Id="rId2" Type="http://schemas.openxmlformats.org/officeDocument/2006/relationships/themeOverride" Target="../theme/themeOverride8.xml"/><Relationship Id="rId1" Type="http://schemas.openxmlformats.org/officeDocument/2006/relationships/package" Target="../embeddings/Workbook10.xlsx"/></Relationships>
</file>

<file path=ppt/charts/_rels/chart11.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Workbook11.xlsx"/></Relationships>
</file>

<file path=ppt/charts/_rels/chart12.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Workbook12.xlsx"/></Relationships>
</file>

<file path=ppt/charts/_rels/chart13.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package" Target="../embeddings/Workbook13.xlsx"/></Relationships>
</file>

<file path=ppt/charts/_rels/chart14.xml.rels><?xml version="1.0" encoding="UTF-8" standalone="yes"?>
<Relationships xmlns="http://schemas.openxmlformats.org/package/2006/relationships"><Relationship Id="rId4" Type="http://schemas.microsoft.com/office/2011/relationships/chartColorStyle" Target="colors13.xml"/><Relationship Id="rId3" Type="http://schemas.microsoft.com/office/2011/relationships/chartStyle" Target="style13.xml"/><Relationship Id="rId2" Type="http://schemas.openxmlformats.org/officeDocument/2006/relationships/themeOverride" Target="../theme/themeOverride9.xml"/><Relationship Id="rId1" Type="http://schemas.openxmlformats.org/officeDocument/2006/relationships/package" Target="../embeddings/Workbook14.xlsx"/></Relationships>
</file>

<file path=ppt/charts/_rels/chart15.xml.rels><?xml version="1.0" encoding="UTF-8" standalone="yes"?>
<Relationships xmlns="http://schemas.openxmlformats.org/package/2006/relationships"><Relationship Id="rId4" Type="http://schemas.microsoft.com/office/2011/relationships/chartColorStyle" Target="colors14.xml"/><Relationship Id="rId3" Type="http://schemas.microsoft.com/office/2011/relationships/chartStyle" Target="style14.xml"/><Relationship Id="rId2" Type="http://schemas.openxmlformats.org/officeDocument/2006/relationships/themeOverride" Target="../theme/themeOverride10.xml"/><Relationship Id="rId1" Type="http://schemas.openxmlformats.org/officeDocument/2006/relationships/package" Target="../embeddings/Workbook15.xlsx"/></Relationships>
</file>

<file path=ppt/charts/_rels/chart16.xml.rels><?xml version="1.0" encoding="UTF-8" standalone="yes"?>
<Relationships xmlns="http://schemas.openxmlformats.org/package/2006/relationships"><Relationship Id="rId4" Type="http://schemas.microsoft.com/office/2011/relationships/chartColorStyle" Target="colors15.xml"/><Relationship Id="rId3" Type="http://schemas.microsoft.com/office/2011/relationships/chartStyle" Target="style15.xml"/><Relationship Id="rId2" Type="http://schemas.openxmlformats.org/officeDocument/2006/relationships/themeOverride" Target="../theme/themeOverride11.xml"/><Relationship Id="rId1" Type="http://schemas.openxmlformats.org/officeDocument/2006/relationships/package" Target="../embeddings/Workbook16.xlsx"/></Relationships>
</file>

<file path=ppt/charts/_rels/chart17.xml.rels><?xml version="1.0" encoding="UTF-8" standalone="yes"?>
<Relationships xmlns="http://schemas.openxmlformats.org/package/2006/relationships"><Relationship Id="rId4" Type="http://schemas.microsoft.com/office/2011/relationships/chartColorStyle" Target="colors16.xml"/><Relationship Id="rId3" Type="http://schemas.microsoft.com/office/2011/relationships/chartStyle" Target="style16.xml"/><Relationship Id="rId2" Type="http://schemas.openxmlformats.org/officeDocument/2006/relationships/themeOverride" Target="../theme/themeOverride12.xml"/><Relationship Id="rId1" Type="http://schemas.openxmlformats.org/officeDocument/2006/relationships/package" Target="../embeddings/Workbook17.xlsx"/></Relationships>
</file>

<file path=ppt/charts/_rels/chart18.xml.rels><?xml version="1.0" encoding="UTF-8" standalone="yes"?>
<Relationships xmlns="http://schemas.openxmlformats.org/package/2006/relationships"><Relationship Id="rId4" Type="http://schemas.microsoft.com/office/2011/relationships/chartColorStyle" Target="colors17.xml"/><Relationship Id="rId3" Type="http://schemas.microsoft.com/office/2011/relationships/chartStyle" Target="style17.xml"/><Relationship Id="rId2" Type="http://schemas.openxmlformats.org/officeDocument/2006/relationships/themeOverride" Target="../theme/themeOverride13.xml"/><Relationship Id="rId1" Type="http://schemas.openxmlformats.org/officeDocument/2006/relationships/package" Target="../embeddings/Workbook18.xlsx"/></Relationships>
</file>

<file path=ppt/charts/_rels/chart19.xml.rels><?xml version="1.0" encoding="UTF-8" standalone="yes"?>
<Relationships xmlns="http://schemas.openxmlformats.org/package/2006/relationships"><Relationship Id="rId4" Type="http://schemas.microsoft.com/office/2011/relationships/chartColorStyle" Target="colors18.xml"/><Relationship Id="rId3" Type="http://schemas.microsoft.com/office/2011/relationships/chartStyle" Target="style18.xml"/><Relationship Id="rId2" Type="http://schemas.openxmlformats.org/officeDocument/2006/relationships/themeOverride" Target="../theme/themeOverride14.xml"/><Relationship Id="rId1" Type="http://schemas.openxmlformats.org/officeDocument/2006/relationships/package" Target="../embeddings/Workbook19.xlsx"/></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20.xml.rels><?xml version="1.0" encoding="UTF-8" standalone="yes"?>
<Relationships xmlns="http://schemas.openxmlformats.org/package/2006/relationships"><Relationship Id="rId3" Type="http://schemas.microsoft.com/office/2011/relationships/chartColorStyle" Target="colors19.xml"/><Relationship Id="rId2" Type="http://schemas.microsoft.com/office/2011/relationships/chartStyle" Target="style19.xml"/><Relationship Id="rId1" Type="http://schemas.openxmlformats.org/officeDocument/2006/relationships/package" Target="../embeddings/Workbook20.xlsx"/></Relationships>
</file>

<file path=ppt/charts/_rels/chart21.xml.rels><?xml version="1.0" encoding="UTF-8" standalone="yes"?>
<Relationships xmlns="http://schemas.openxmlformats.org/package/2006/relationships"><Relationship Id="rId4" Type="http://schemas.microsoft.com/office/2011/relationships/chartColorStyle" Target="colors20.xml"/><Relationship Id="rId3" Type="http://schemas.microsoft.com/office/2011/relationships/chartStyle" Target="style20.xml"/><Relationship Id="rId2" Type="http://schemas.openxmlformats.org/officeDocument/2006/relationships/themeOverride" Target="../theme/themeOverride15.xml"/><Relationship Id="rId1" Type="http://schemas.openxmlformats.org/officeDocument/2006/relationships/package" Target="../embeddings/Workbook21.xlsx"/></Relationships>
</file>

<file path=ppt/charts/_rels/chart22.xml.rels><?xml version="1.0" encoding="UTF-8" standalone="yes"?>
<Relationships xmlns="http://schemas.openxmlformats.org/package/2006/relationships"><Relationship Id="rId4" Type="http://schemas.microsoft.com/office/2011/relationships/chartColorStyle" Target="colors21.xml"/><Relationship Id="rId3" Type="http://schemas.microsoft.com/office/2011/relationships/chartStyle" Target="style21.xml"/><Relationship Id="rId2" Type="http://schemas.openxmlformats.org/officeDocument/2006/relationships/themeOverride" Target="../theme/themeOverride16.xml"/><Relationship Id="rId1" Type="http://schemas.openxmlformats.org/officeDocument/2006/relationships/package" Target="../embeddings/Workbook22.xlsx"/></Relationships>
</file>

<file path=ppt/charts/_rels/chart23.xml.rels><?xml version="1.0" encoding="UTF-8" standalone="yes"?>
<Relationships xmlns="http://schemas.openxmlformats.org/package/2006/relationships"><Relationship Id="rId4" Type="http://schemas.microsoft.com/office/2011/relationships/chartColorStyle" Target="colors22.xml"/><Relationship Id="rId3" Type="http://schemas.microsoft.com/office/2011/relationships/chartStyle" Target="style22.xml"/><Relationship Id="rId2" Type="http://schemas.openxmlformats.org/officeDocument/2006/relationships/themeOverride" Target="../theme/themeOverride17.xml"/><Relationship Id="rId1" Type="http://schemas.openxmlformats.org/officeDocument/2006/relationships/package" Target="../embeddings/Workbook23.xlsx"/></Relationships>
</file>

<file path=ppt/charts/_rels/chart24.xml.rels><?xml version="1.0" encoding="UTF-8" standalone="yes"?>
<Relationships xmlns="http://schemas.openxmlformats.org/package/2006/relationships"><Relationship Id="rId4" Type="http://schemas.microsoft.com/office/2011/relationships/chartColorStyle" Target="colors23.xml"/><Relationship Id="rId3" Type="http://schemas.microsoft.com/office/2011/relationships/chartStyle" Target="style23.xml"/><Relationship Id="rId2" Type="http://schemas.openxmlformats.org/officeDocument/2006/relationships/themeOverride" Target="../theme/themeOverride18.xml"/><Relationship Id="rId1" Type="http://schemas.openxmlformats.org/officeDocument/2006/relationships/package" Target="../embeddings/Workbook24.xlsx"/></Relationships>
</file>

<file path=ppt/charts/_rels/chart25.xml.rels><?xml version="1.0" encoding="UTF-8" standalone="yes"?>
<Relationships xmlns="http://schemas.openxmlformats.org/package/2006/relationships"><Relationship Id="rId4" Type="http://schemas.microsoft.com/office/2011/relationships/chartColorStyle" Target="colors24.xml"/><Relationship Id="rId3" Type="http://schemas.microsoft.com/office/2011/relationships/chartStyle" Target="style24.xml"/><Relationship Id="rId2" Type="http://schemas.openxmlformats.org/officeDocument/2006/relationships/themeOverride" Target="../theme/themeOverride19.xml"/><Relationship Id="rId1" Type="http://schemas.openxmlformats.org/officeDocument/2006/relationships/package" Target="../embeddings/Workbook25.xlsx"/></Relationships>
</file>

<file path=ppt/charts/_rels/chart26.xml.rels><?xml version="1.0" encoding="UTF-8" standalone="yes"?>
<Relationships xmlns="http://schemas.openxmlformats.org/package/2006/relationships"><Relationship Id="rId3" Type="http://schemas.microsoft.com/office/2011/relationships/chartColorStyle" Target="colors25.xml"/><Relationship Id="rId2" Type="http://schemas.microsoft.com/office/2011/relationships/chartStyle" Target="style25.xml"/><Relationship Id="rId1" Type="http://schemas.openxmlformats.org/officeDocument/2006/relationships/package" Target="../embeddings/Workbook26.xlsx"/></Relationships>
</file>

<file path=ppt/charts/_rels/chart27.xml.rels><?xml version="1.0" encoding="UTF-8" standalone="yes"?>
<Relationships xmlns="http://schemas.openxmlformats.org/package/2006/relationships"><Relationship Id="rId4" Type="http://schemas.microsoft.com/office/2011/relationships/chartColorStyle" Target="colors26.xml"/><Relationship Id="rId3" Type="http://schemas.microsoft.com/office/2011/relationships/chartStyle" Target="style26.xml"/><Relationship Id="rId2" Type="http://schemas.openxmlformats.org/officeDocument/2006/relationships/themeOverride" Target="../theme/themeOverride20.xml"/><Relationship Id="rId1" Type="http://schemas.openxmlformats.org/officeDocument/2006/relationships/package" Target="../embeddings/Workbook27.xlsx"/></Relationships>
</file>

<file path=ppt/charts/_rels/chart28.xml.rels><?xml version="1.0" encoding="UTF-8" standalone="yes"?>
<Relationships xmlns="http://schemas.openxmlformats.org/package/2006/relationships"><Relationship Id="rId4" Type="http://schemas.microsoft.com/office/2011/relationships/chartColorStyle" Target="colors27.xml"/><Relationship Id="rId3" Type="http://schemas.microsoft.com/office/2011/relationships/chartStyle" Target="style27.xml"/><Relationship Id="rId2" Type="http://schemas.openxmlformats.org/officeDocument/2006/relationships/themeOverride" Target="../theme/themeOverride21.xml"/><Relationship Id="rId1" Type="http://schemas.openxmlformats.org/officeDocument/2006/relationships/package" Target="../embeddings/Workbook28.xlsx"/></Relationships>
</file>

<file path=ppt/charts/_rels/chart29.xml.rels><?xml version="1.0" encoding="UTF-8" standalone="yes"?>
<Relationships xmlns="http://schemas.openxmlformats.org/package/2006/relationships"><Relationship Id="rId4" Type="http://schemas.microsoft.com/office/2011/relationships/chartColorStyle" Target="colors28.xml"/><Relationship Id="rId3" Type="http://schemas.microsoft.com/office/2011/relationships/chartStyle" Target="style28.xml"/><Relationship Id="rId2" Type="http://schemas.openxmlformats.org/officeDocument/2006/relationships/themeOverride" Target="../theme/themeOverride22.xml"/><Relationship Id="rId1" Type="http://schemas.openxmlformats.org/officeDocument/2006/relationships/package" Target="../embeddings/Workbook29.xlsx"/></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_rels/chart30.xml.rels><?xml version="1.0" encoding="UTF-8" standalone="yes"?>
<Relationships xmlns="http://schemas.openxmlformats.org/package/2006/relationships"><Relationship Id="rId4" Type="http://schemas.microsoft.com/office/2011/relationships/chartColorStyle" Target="colors29.xml"/><Relationship Id="rId3" Type="http://schemas.microsoft.com/office/2011/relationships/chartStyle" Target="style29.xml"/><Relationship Id="rId2" Type="http://schemas.openxmlformats.org/officeDocument/2006/relationships/themeOverride" Target="../theme/themeOverride23.xml"/><Relationship Id="rId1" Type="http://schemas.openxmlformats.org/officeDocument/2006/relationships/package" Target="../embeddings/Workbook30.xlsx"/></Relationships>
</file>

<file path=ppt/charts/_rels/chart4.xml.rels><?xml version="1.0" encoding="UTF-8" standalone="yes"?>
<Relationships xmlns="http://schemas.openxmlformats.org/package/2006/relationships"><Relationship Id="rId4" Type="http://schemas.microsoft.com/office/2011/relationships/chartColorStyle" Target="colors4.xml"/><Relationship Id="rId3" Type="http://schemas.microsoft.com/office/2011/relationships/chartStyle" Target="style4.xml"/><Relationship Id="rId2" Type="http://schemas.openxmlformats.org/officeDocument/2006/relationships/themeOverride" Target="../theme/themeOverrid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4" Type="http://schemas.microsoft.com/office/2011/relationships/chartColorStyle" Target="colors5.xml"/><Relationship Id="rId3" Type="http://schemas.microsoft.com/office/2011/relationships/chartStyle" Target="style5.xml"/><Relationship Id="rId2" Type="http://schemas.openxmlformats.org/officeDocument/2006/relationships/themeOverride" Target="../theme/themeOverrid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4" Type="http://schemas.microsoft.com/office/2011/relationships/chartColorStyle" Target="colors6.xml"/><Relationship Id="rId3" Type="http://schemas.microsoft.com/office/2011/relationships/chartStyle" Target="style6.xml"/><Relationship Id="rId2" Type="http://schemas.openxmlformats.org/officeDocument/2006/relationships/themeOverride" Target="../theme/themeOverride6.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4" Type="http://schemas.microsoft.com/office/2011/relationships/chartColorStyle" Target="colors7.xml"/><Relationship Id="rId3" Type="http://schemas.microsoft.com/office/2011/relationships/chartStyle" Target="style7.xml"/><Relationship Id="rId2" Type="http://schemas.openxmlformats.org/officeDocument/2006/relationships/themeOverride" Target="../theme/themeOverride7.xml"/><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数据分析!$A$31</c:f>
              <c:strCache>
                <c:ptCount val="1"/>
                <c:pt idx="0">
                  <c:v>Absolute value of GWV (in hundreds of millions of dollars) </c:v>
                </c:pt>
              </c:strCache>
            </c:strRef>
          </c:tx>
          <c:spPr>
            <a:solidFill>
              <a:srgbClr val="6559ED"/>
            </a:solidFill>
            <a:ln>
              <a:solidFill>
                <a:srgbClr val="9A8AB5"/>
              </a:solidFill>
            </a:ln>
            <a:effectLst/>
          </c:spPr>
          <c:invertIfNegative val="0"/>
          <c:dLbls>
            <c:delete val="1"/>
          </c:dLbls>
          <c:cat>
            <c:strRef>
              <c:f>数据分析!$B$30:$I$30</c:f>
              <c:strCache>
                <c:ptCount val="8"/>
                <c:pt idx="0">
                  <c:v>United States </c:v>
                </c:pt>
                <c:pt idx="1">
                  <c:v>British</c:v>
                </c:pt>
                <c:pt idx="2">
                  <c:v>Malaysia</c:v>
                </c:pt>
                <c:pt idx="3">
                  <c:v>Thailand</c:v>
                </c:pt>
                <c:pt idx="4">
                  <c:v>Philippines</c:v>
                </c:pt>
                <c:pt idx="5">
                  <c:v>Singapore</c:v>
                </c:pt>
                <c:pt idx="6">
                  <c:v>Indonesia</c:v>
                </c:pt>
                <c:pt idx="7">
                  <c:v>Vietnam</c:v>
                </c:pt>
              </c:strCache>
            </c:strRef>
          </c:cat>
          <c:val>
            <c:numRef>
              <c:f>数据分析!$B$31:$I$31</c:f>
              <c:numCache>
                <c:formatCode>0.00</c:formatCode>
                <c:ptCount val="8"/>
                <c:pt idx="0">
                  <c:v>3.4157278877</c:v>
                </c:pt>
                <c:pt idx="1">
                  <c:v>3.0223949192</c:v>
                </c:pt>
                <c:pt idx="2">
                  <c:v>6.2589673303</c:v>
                </c:pt>
                <c:pt idx="3">
                  <c:v>5.43842892729999</c:v>
                </c:pt>
                <c:pt idx="4">
                  <c:v>1.4954459473</c:v>
                </c:pt>
                <c:pt idx="5">
                  <c:v>3.6561526876</c:v>
                </c:pt>
                <c:pt idx="6">
                  <c:v>0.0397999614</c:v>
                </c:pt>
                <c:pt idx="7">
                  <c:v>0.9654604442</c:v>
                </c:pt>
              </c:numCache>
            </c:numRef>
          </c:val>
        </c:ser>
        <c:dLbls>
          <c:showLegendKey val="0"/>
          <c:showVal val="1"/>
          <c:showCatName val="0"/>
          <c:showSerName val="0"/>
          <c:showPercent val="0"/>
          <c:showBubbleSize val="0"/>
        </c:dLbls>
        <c:gapWidth val="75"/>
        <c:axId val="1508990592"/>
        <c:axId val="1508991840"/>
      </c:barChart>
      <c:lineChart>
        <c:grouping val="standard"/>
        <c:varyColors val="0"/>
        <c:ser>
          <c:idx val="1"/>
          <c:order val="1"/>
          <c:tx>
            <c:strRef>
              <c:f>数据分析!$A$32</c:f>
              <c:strCache>
                <c:ptCount val="1"/>
                <c:pt idx="0">
                  <c:v>Category proportion</c:v>
                </c:pt>
              </c:strCache>
            </c:strRef>
          </c:tx>
          <c:spPr>
            <a:ln w="28575" cap="rnd">
              <a:solidFill>
                <a:srgbClr val="E5A9C8"/>
              </a:solidFill>
              <a:round/>
            </a:ln>
            <a:effectLst/>
          </c:spPr>
          <c:marker>
            <c:symbol val="circle"/>
            <c:size val="6"/>
            <c:spPr>
              <a:solidFill>
                <a:sysClr val="window" lastClr="FFFFFF"/>
              </a:solidFill>
              <a:ln w="9525">
                <a:solidFill>
                  <a:srgbClr val="FFC000">
                    <a:lumMod val="75000"/>
                  </a:srgbClr>
                </a:solidFill>
              </a:ln>
              <a:effectLst/>
            </c:spPr>
          </c:marker>
          <c:dLbls>
            <c:dLbl>
              <c:idx val="0"/>
              <c:layout>
                <c:manualLayout>
                  <c:x val="-0.0204114031705713"/>
                  <c:y val="-0.123680618338168"/>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317510715986665"/>
                  <c:y val="-0.213005509360177"/>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680380105685714"/>
                  <c:y val="-0.054969163705852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04114031705713"/>
                  <c:y val="-0.10306718194847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8.31566078404681e-17"/>
                  <c:y val="-0.10306718194847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181434694849523"/>
                  <c:y val="-0.171778636580788"/>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204114031705713"/>
                  <c:y val="-0.13055176380139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solidFill>
                <a:srgbClr val="8177F0"/>
              </a:solidFill>
              <a:ln>
                <a:noFill/>
              </a:ln>
              <a:effectLst/>
            </c:spPr>
            <c:txPr>
              <a:bodyPr rot="0" spcFirstLastPara="1" vertOverflow="ellipsis" vert="horz" wrap="square" lIns="38100" tIns="19050" rIns="38100" bIns="19050" anchor="ctr" anchorCtr="1">
                <a:spAutoFit/>
              </a:bodyPr>
              <a:lstStyle/>
              <a:p>
                <a:pPr>
                  <a:defRPr lang="zh-CN" sz="900" b="1" i="0" u="none" strike="noStrike" kern="1200" baseline="0">
                    <a:solidFill>
                      <a:schemeClr val="bg1"/>
                    </a:solidFill>
                    <a:latin typeface="Arial" panose="020B0604020202020204" pitchFamily="34" charset="0"/>
                    <a:ea typeface="微软雅黑" panose="020B0503020204020204" pitchFamily="34" charset="-122"/>
                    <a:cs typeface="Arial" panose="020B0604020202020204" pitchFamily="34" charset="0"/>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数据分析!$B$30:$I$30</c:f>
              <c:strCache>
                <c:ptCount val="8"/>
                <c:pt idx="0">
                  <c:v>United States </c:v>
                </c:pt>
                <c:pt idx="1">
                  <c:v>British</c:v>
                </c:pt>
                <c:pt idx="2">
                  <c:v>Malaysia</c:v>
                </c:pt>
                <c:pt idx="3">
                  <c:v>Thailand</c:v>
                </c:pt>
                <c:pt idx="4">
                  <c:v>Philippines</c:v>
                </c:pt>
                <c:pt idx="5">
                  <c:v>Singapore</c:v>
                </c:pt>
                <c:pt idx="6">
                  <c:v>Indonesia</c:v>
                </c:pt>
                <c:pt idx="7">
                  <c:v>Vietnam</c:v>
                </c:pt>
              </c:strCache>
            </c:strRef>
          </c:cat>
          <c:val>
            <c:numRef>
              <c:f>数据分析!$B$32:$I$32</c:f>
              <c:numCache>
                <c:formatCode>0.0%</c:formatCode>
                <c:ptCount val="8"/>
                <c:pt idx="0">
                  <c:v>0.140609036831884</c:v>
                </c:pt>
                <c:pt idx="1">
                  <c:v>0.124417416283254</c:v>
                </c:pt>
                <c:pt idx="2">
                  <c:v>0.257651486538148</c:v>
                </c:pt>
                <c:pt idx="3">
                  <c:v>0.223873879444542</c:v>
                </c:pt>
                <c:pt idx="4">
                  <c:v>0.0615602943785976</c:v>
                </c:pt>
                <c:pt idx="5">
                  <c:v>0.150506165835097</c:v>
                </c:pt>
                <c:pt idx="6">
                  <c:v>0.00163837238280958</c:v>
                </c:pt>
                <c:pt idx="7">
                  <c:v>0.0397433483056681</c:v>
                </c:pt>
              </c:numCache>
            </c:numRef>
          </c:val>
          <c:smooth val="0"/>
        </c:ser>
        <c:dLbls>
          <c:showLegendKey val="0"/>
          <c:showVal val="1"/>
          <c:showCatName val="0"/>
          <c:showSerName val="0"/>
          <c:showPercent val="0"/>
          <c:showBubbleSize val="0"/>
        </c:dLbls>
        <c:marker val="1"/>
        <c:smooth val="0"/>
        <c:axId val="1464169232"/>
        <c:axId val="1508993504"/>
      </c:lineChart>
      <c:catAx>
        <c:axId val="150899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1"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crossAx val="1508991840"/>
        <c:crosses val="autoZero"/>
        <c:auto val="1"/>
        <c:lblAlgn val="ctr"/>
        <c:lblOffset val="100"/>
        <c:noMultiLvlLbl val="0"/>
      </c:catAx>
      <c:valAx>
        <c:axId val="150899184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mn-lt"/>
                <a:ea typeface="+mn-ea"/>
                <a:cs typeface="+mn-cs"/>
              </a:defRPr>
            </a:pPr>
          </a:p>
        </c:txPr>
        <c:crossAx val="1508990592"/>
        <c:crosses val="autoZero"/>
        <c:crossBetween val="between"/>
      </c:valAx>
      <c:catAx>
        <c:axId val="1464169232"/>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508993504"/>
        <c:crosses val="autoZero"/>
        <c:auto val="1"/>
        <c:lblAlgn val="ctr"/>
        <c:lblOffset val="100"/>
        <c:noMultiLvlLbl val="0"/>
      </c:catAx>
      <c:valAx>
        <c:axId val="1508993504"/>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zh-CN" sz="800" b="0" i="0" u="none" strike="noStrike" kern="1200" baseline="0">
                <a:solidFill>
                  <a:schemeClr val="tx1">
                    <a:lumMod val="50000"/>
                    <a:lumOff val="50000"/>
                  </a:schemeClr>
                </a:solidFill>
                <a:latin typeface="+mn-lt"/>
                <a:ea typeface="+mn-ea"/>
                <a:cs typeface="+mn-cs"/>
              </a:defRPr>
            </a:pPr>
          </a:p>
        </c:txPr>
        <c:crossAx val="1464169232"/>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800" b="1"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Sheet1!$AD$2</c:f>
              <c:strCache>
                <c:ptCount val="1"/>
                <c:pt idx="0">
                  <c:v>United States</c:v>
                </c:pt>
              </c:strCache>
            </c:strRef>
          </c:tx>
          <c:spPr>
            <a:ln w="19050" cap="rnd">
              <a:solidFill>
                <a:srgbClr val="AA58FE"/>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Sheet1!$AE$2:$AN$2</c:f>
              <c:numCache>
                <c:formatCode>General</c:formatCode>
                <c:ptCount val="10"/>
                <c:pt idx="0">
                  <c:v>472</c:v>
                </c:pt>
                <c:pt idx="1">
                  <c:v>1703</c:v>
                </c:pt>
                <c:pt idx="2">
                  <c:v>3932</c:v>
                </c:pt>
                <c:pt idx="3">
                  <c:v>5402</c:v>
                </c:pt>
                <c:pt idx="4">
                  <c:v>7808</c:v>
                </c:pt>
                <c:pt idx="5">
                  <c:v>10087</c:v>
                </c:pt>
                <c:pt idx="6">
                  <c:v>11289</c:v>
                </c:pt>
                <c:pt idx="7">
                  <c:v>13826</c:v>
                </c:pt>
                <c:pt idx="8">
                  <c:v>15320</c:v>
                </c:pt>
                <c:pt idx="9">
                  <c:v>15945</c:v>
                </c:pt>
              </c:numCache>
            </c:numRef>
          </c:val>
          <c:smooth val="1"/>
        </c:ser>
        <c:ser>
          <c:idx val="1"/>
          <c:order val="1"/>
          <c:tx>
            <c:strRef>
              <c:f>Sheet1!$AD$3</c:f>
              <c:strCache>
                <c:ptCount val="1"/>
                <c:pt idx="0">
                  <c:v>Vietnam </c:v>
                </c:pt>
              </c:strCache>
            </c:strRef>
          </c:tx>
          <c:spPr>
            <a:ln w="19050" cap="rnd">
              <a:solidFill>
                <a:srgbClr val="18D6FA"/>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Sheet1!$AE$3:$AN$3</c:f>
              <c:numCache>
                <c:formatCode>General</c:formatCode>
                <c:ptCount val="10"/>
                <c:pt idx="0">
                  <c:v>4938</c:v>
                </c:pt>
                <c:pt idx="1">
                  <c:v>9042</c:v>
                </c:pt>
                <c:pt idx="2">
                  <c:v>8845</c:v>
                </c:pt>
                <c:pt idx="3">
                  <c:v>8730</c:v>
                </c:pt>
                <c:pt idx="4">
                  <c:v>8993</c:v>
                </c:pt>
                <c:pt idx="5">
                  <c:v>10407</c:v>
                </c:pt>
                <c:pt idx="6">
                  <c:v>12563</c:v>
                </c:pt>
                <c:pt idx="7">
                  <c:v>12627</c:v>
                </c:pt>
                <c:pt idx="8">
                  <c:v>11925</c:v>
                </c:pt>
                <c:pt idx="9">
                  <c:v>13053</c:v>
                </c:pt>
              </c:numCache>
            </c:numRef>
          </c:val>
          <c:smooth val="1"/>
        </c:ser>
        <c:ser>
          <c:idx val="2"/>
          <c:order val="2"/>
          <c:tx>
            <c:strRef>
              <c:f>Sheet1!$AD$4</c:f>
              <c:strCache>
                <c:ptCount val="1"/>
                <c:pt idx="0">
                  <c:v>Thailand</c:v>
                </c:pt>
              </c:strCache>
            </c:strRef>
          </c:tx>
          <c:spPr>
            <a:ln w="19050" cap="rnd">
              <a:solidFill>
                <a:srgbClr val="6559ED"/>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Sheet1!$AE$4:$AN$4</c:f>
              <c:numCache>
                <c:formatCode>General</c:formatCode>
                <c:ptCount val="10"/>
                <c:pt idx="0">
                  <c:v>5359</c:v>
                </c:pt>
                <c:pt idx="1">
                  <c:v>8554</c:v>
                </c:pt>
                <c:pt idx="2">
                  <c:v>8693</c:v>
                </c:pt>
                <c:pt idx="3">
                  <c:v>9413</c:v>
                </c:pt>
                <c:pt idx="4">
                  <c:v>9697</c:v>
                </c:pt>
                <c:pt idx="5">
                  <c:v>11821</c:v>
                </c:pt>
                <c:pt idx="6">
                  <c:v>12532</c:v>
                </c:pt>
                <c:pt idx="7">
                  <c:v>13569</c:v>
                </c:pt>
                <c:pt idx="8">
                  <c:v>14751</c:v>
                </c:pt>
                <c:pt idx="9">
                  <c:v>15454</c:v>
                </c:pt>
              </c:numCache>
            </c:numRef>
          </c:val>
          <c:smooth val="1"/>
        </c:ser>
        <c:ser>
          <c:idx val="3"/>
          <c:order val="3"/>
          <c:tx>
            <c:strRef>
              <c:f>Sheet1!$AD$5</c:f>
              <c:strCache>
                <c:ptCount val="1"/>
                <c:pt idx="0">
                  <c:v>Singapore</c:v>
                </c:pt>
              </c:strCache>
            </c:strRef>
          </c:tx>
          <c:spPr>
            <a:ln w="19050" cap="rnd">
              <a:solidFill>
                <a:srgbClr val="D9B5CA"/>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Sheet1!$AE$5:$AN$5</c:f>
              <c:numCache>
                <c:formatCode>General</c:formatCode>
                <c:ptCount val="10"/>
                <c:pt idx="0">
                  <c:v>254</c:v>
                </c:pt>
                <c:pt idx="1">
                  <c:v>641</c:v>
                </c:pt>
                <c:pt idx="2">
                  <c:v>665</c:v>
                </c:pt>
                <c:pt idx="3">
                  <c:v>704</c:v>
                </c:pt>
                <c:pt idx="4">
                  <c:v>755</c:v>
                </c:pt>
                <c:pt idx="5">
                  <c:v>933</c:v>
                </c:pt>
                <c:pt idx="6">
                  <c:v>862</c:v>
                </c:pt>
                <c:pt idx="7">
                  <c:v>1211</c:v>
                </c:pt>
                <c:pt idx="8">
                  <c:v>1168</c:v>
                </c:pt>
                <c:pt idx="9">
                  <c:v>1428</c:v>
                </c:pt>
              </c:numCache>
            </c:numRef>
          </c:val>
          <c:smooth val="1"/>
        </c:ser>
        <c:ser>
          <c:idx val="4"/>
          <c:order val="4"/>
          <c:tx>
            <c:strRef>
              <c:f>Sheet1!$AD$6</c:f>
              <c:strCache>
                <c:ptCount val="1"/>
                <c:pt idx="0">
                  <c:v>Philippines</c:v>
                </c:pt>
              </c:strCache>
            </c:strRef>
          </c:tx>
          <c:spPr>
            <a:ln w="19050" cap="rnd">
              <a:solidFill>
                <a:srgbClr val="5B9BD5"/>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Sheet1!$AE$6:$AN$6</c:f>
              <c:numCache>
                <c:formatCode>General</c:formatCode>
                <c:ptCount val="10"/>
                <c:pt idx="0">
                  <c:v>6610</c:v>
                </c:pt>
                <c:pt idx="1">
                  <c:v>14847</c:v>
                </c:pt>
                <c:pt idx="2">
                  <c:v>15617</c:v>
                </c:pt>
                <c:pt idx="3">
                  <c:v>16209</c:v>
                </c:pt>
                <c:pt idx="4">
                  <c:v>17315</c:v>
                </c:pt>
                <c:pt idx="5">
                  <c:v>19436</c:v>
                </c:pt>
                <c:pt idx="6">
                  <c:v>22526</c:v>
                </c:pt>
                <c:pt idx="7">
                  <c:v>22677</c:v>
                </c:pt>
                <c:pt idx="8">
                  <c:v>23705</c:v>
                </c:pt>
                <c:pt idx="9">
                  <c:v>23133</c:v>
                </c:pt>
              </c:numCache>
            </c:numRef>
          </c:val>
          <c:smooth val="1"/>
        </c:ser>
        <c:ser>
          <c:idx val="5"/>
          <c:order val="5"/>
          <c:tx>
            <c:strRef>
              <c:f>Sheet1!$AD$7</c:f>
              <c:strCache>
                <c:ptCount val="1"/>
                <c:pt idx="0">
                  <c:v>Malaysia</c:v>
                </c:pt>
              </c:strCache>
            </c:strRef>
          </c:tx>
          <c:spPr>
            <a:ln w="19050" cap="rnd">
              <a:solidFill>
                <a:schemeClr val="accent6"/>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Sheet1!$AE$7:$AN$7</c:f>
              <c:numCache>
                <c:formatCode>General</c:formatCode>
                <c:ptCount val="10"/>
                <c:pt idx="0">
                  <c:v>5623</c:v>
                </c:pt>
                <c:pt idx="1">
                  <c:v>11007</c:v>
                </c:pt>
                <c:pt idx="2">
                  <c:v>12694</c:v>
                </c:pt>
                <c:pt idx="3">
                  <c:v>10825</c:v>
                </c:pt>
                <c:pt idx="4">
                  <c:v>11567</c:v>
                </c:pt>
                <c:pt idx="5">
                  <c:v>12518</c:v>
                </c:pt>
                <c:pt idx="6">
                  <c:v>13529</c:v>
                </c:pt>
                <c:pt idx="7">
                  <c:v>14212</c:v>
                </c:pt>
                <c:pt idx="8">
                  <c:v>13723</c:v>
                </c:pt>
                <c:pt idx="9">
                  <c:v>13672</c:v>
                </c:pt>
              </c:numCache>
            </c:numRef>
          </c:val>
          <c:smooth val="1"/>
        </c:ser>
        <c:ser>
          <c:idx val="6"/>
          <c:order val="6"/>
          <c:tx>
            <c:strRef>
              <c:f>Sheet1!$AD$8</c:f>
              <c:strCache>
                <c:ptCount val="1"/>
                <c:pt idx="0">
                  <c:v>Indonesia</c:v>
                </c:pt>
              </c:strCache>
            </c:strRef>
          </c:tx>
          <c:spPr>
            <a:ln w="19050" cap="rnd">
              <a:solidFill>
                <a:schemeClr val="accent1">
                  <a:lumMod val="60000"/>
                </a:schemeClr>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Sheet1!$AE$8:$AN$8</c:f>
              <c:numCache>
                <c:formatCode>General</c:formatCode>
                <c:ptCount val="10"/>
                <c:pt idx="0">
                  <c:v>14654</c:v>
                </c:pt>
                <c:pt idx="1">
                  <c:v>15690</c:v>
                </c:pt>
                <c:pt idx="2">
                  <c:v>15882</c:v>
                </c:pt>
                <c:pt idx="3">
                  <c:v>15630</c:v>
                </c:pt>
                <c:pt idx="4">
                  <c:v>14666</c:v>
                </c:pt>
                <c:pt idx="5">
                  <c:v>9841</c:v>
                </c:pt>
                <c:pt idx="6">
                  <c:v>17732</c:v>
                </c:pt>
                <c:pt idx="7">
                  <c:v>19441</c:v>
                </c:pt>
                <c:pt idx="8">
                  <c:v>18762</c:v>
                </c:pt>
                <c:pt idx="9">
                  <c:v>19474</c:v>
                </c:pt>
              </c:numCache>
            </c:numRef>
          </c:val>
          <c:smooth val="1"/>
        </c:ser>
        <c:ser>
          <c:idx val="7"/>
          <c:order val="7"/>
          <c:tx>
            <c:strRef>
              <c:f>Sheet1!$AD$9</c:f>
              <c:strCache>
                <c:ptCount val="1"/>
                <c:pt idx="0">
                  <c:v>United Kingdom</c:v>
                </c:pt>
              </c:strCache>
            </c:strRef>
          </c:tx>
          <c:spPr>
            <a:ln w="22225" cap="rnd">
              <a:solidFill>
                <a:srgbClr val="C2DAEF"/>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Sheet1!$AE$9:$AN$9</c:f>
              <c:numCache>
                <c:formatCode>General</c:formatCode>
                <c:ptCount val="10"/>
                <c:pt idx="0">
                  <c:v>2006</c:v>
                </c:pt>
                <c:pt idx="1">
                  <c:v>4060</c:v>
                </c:pt>
                <c:pt idx="2">
                  <c:v>3693</c:v>
                </c:pt>
                <c:pt idx="3">
                  <c:v>2816</c:v>
                </c:pt>
                <c:pt idx="4">
                  <c:v>3527</c:v>
                </c:pt>
                <c:pt idx="5">
                  <c:v>5148</c:v>
                </c:pt>
                <c:pt idx="6">
                  <c:v>5868</c:v>
                </c:pt>
                <c:pt idx="7">
                  <c:v>6995</c:v>
                </c:pt>
                <c:pt idx="8">
                  <c:v>8432</c:v>
                </c:pt>
                <c:pt idx="9">
                  <c:v>9072</c:v>
                </c:pt>
              </c:numCache>
            </c:numRef>
          </c:val>
          <c:smooth val="1"/>
        </c:ser>
        <c:dLbls>
          <c:showLegendKey val="0"/>
          <c:showVal val="1"/>
          <c:showCatName val="0"/>
          <c:showSerName val="0"/>
          <c:showPercent val="0"/>
          <c:showBubbleSize val="0"/>
        </c:dLbls>
        <c:marker val="0"/>
        <c:smooth val="1"/>
        <c:axId val="752365247"/>
        <c:axId val="752362751"/>
      </c:lineChart>
      <c:catAx>
        <c:axId val="752365247"/>
        <c:scaling>
          <c:orientation val="minMax"/>
        </c:scaling>
        <c:delete val="1"/>
        <c:axPos val="b"/>
        <c:numFmt formatCode="0.00_ "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Arial Black" panose="020B0A04020102020204" pitchFamily="34" charset="0"/>
                <a:ea typeface="+mn-ea"/>
                <a:cs typeface="Arial Black" panose="020B0A04020102020204" pitchFamily="34" charset="0"/>
              </a:defRPr>
            </a:pPr>
          </a:p>
        </c:txPr>
        <c:crossAx val="752362751"/>
        <c:crosses val="autoZero"/>
        <c:auto val="1"/>
        <c:lblAlgn val="ctr"/>
        <c:lblOffset val="100"/>
        <c:noMultiLvlLbl val="0"/>
      </c:catAx>
      <c:valAx>
        <c:axId val="752362751"/>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Arial Black" panose="020B0A04020102020204" pitchFamily="34" charset="0"/>
                <a:ea typeface="+mn-ea"/>
                <a:cs typeface="Arial Black" panose="020B0A04020102020204" pitchFamily="34" charset="0"/>
              </a:defRPr>
            </a:pPr>
          </a:p>
        </c:txPr>
        <c:crossAx val="752365247"/>
        <c:crosses val="autoZero"/>
        <c:crossBetween val="between"/>
      </c:valAx>
      <c:spPr>
        <a:noFill/>
        <a:ln w="25400">
          <a:noFill/>
        </a:ln>
        <a:effectLst/>
      </c:spPr>
    </c:plotArea>
    <c:legend>
      <c:legendPos val="t"/>
      <c:layout>
        <c:manualLayout>
          <c:xMode val="edge"/>
          <c:yMode val="edge"/>
          <c:x val="0.0692126429363091"/>
          <c:y val="0"/>
          <c:w val="0.930787357063691"/>
          <c:h val="1"/>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Arial Black" panose="020B0A04020102020204" pitchFamily="34" charset="0"/>
              <a:ea typeface="+mn-ea"/>
              <a:cs typeface="Arial Black" panose="020B0A04020102020204" pitchFamily="34" charset="0"/>
            </a:defRPr>
          </a:pPr>
        </a:p>
      </c:txPr>
    </c:legend>
    <c:plotVisOnly val="1"/>
    <c:dispBlanksAs val="gap"/>
    <c:showDLblsOverMax val="0"/>
  </c:chart>
  <c:spPr>
    <a:noFill/>
    <a:ln>
      <a:noFill/>
    </a:ln>
    <a:effectLst/>
  </c:spPr>
  <c:txPr>
    <a:bodyPr/>
    <a:lstStyle/>
    <a:p>
      <a:pPr>
        <a:defRPr lang="zh-CN" b="0" i="0">
          <a:latin typeface="Arial Black" panose="020B0A04020102020204" pitchFamily="34" charset="0"/>
          <a:cs typeface="Arial Black" panose="020B0A04020102020204" pitchFamily="34" charset="0"/>
        </a:defRPr>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defRPr lang="zh-CN" sz="1400" b="1" i="0" u="none" strike="noStrike" kern="1200" spc="0" baseline="0">
                <a:solidFill>
                  <a:schemeClr val="tx1">
                    <a:lumMod val="75000"/>
                    <a:lumOff val="25000"/>
                  </a:schemeClr>
                </a:solidFill>
                <a:effectLst/>
                <a:latin typeface="+mn-lt"/>
                <a:ea typeface="+mn-ea"/>
                <a:cs typeface="+mn-cs"/>
              </a:defRPr>
            </a:pPr>
            <a:r>
              <a:rPr lang="en-GB" altLang="zh-CN" sz="1200" b="1" i="0" baseline="0" dirty="0">
                <a:solidFill>
                  <a:schemeClr val="tx1">
                    <a:lumMod val="75000"/>
                    <a:lumOff val="25000"/>
                  </a:schemeClr>
                </a:solidFill>
                <a:effectLst/>
                <a:latin typeface="Arial" panose="020B0604020202020204" pitchFamily="34" charset="0"/>
                <a:ea typeface="微软雅黑" panose="020B0503020204020204" pitchFamily="34" charset="-122"/>
              </a:rPr>
              <a:t>Sales proportion of each market price tier in the apparel category in the past 10 months </a:t>
            </a:r>
            <a:endParaRPr lang="zh-CN" altLang="zh-CN" sz="1050" b="1" i="0" dirty="0">
              <a:solidFill>
                <a:schemeClr val="tx1">
                  <a:lumMod val="75000"/>
                  <a:lumOff val="25000"/>
                </a:schemeClr>
              </a:solidFill>
              <a:effectLst/>
              <a:latin typeface="Arial" panose="020B0604020202020204" pitchFamily="34" charset="0"/>
              <a:ea typeface="微软雅黑" panose="020B0503020204020204" pitchFamily="34" charset="-122"/>
            </a:endParaRPr>
          </a:p>
        </c:rich>
      </c:tx>
      <c:layout/>
      <c:overlay val="0"/>
      <c:spPr>
        <a:noFill/>
        <a:ln>
          <a:noFill/>
        </a:ln>
        <a:effectLst/>
      </c:spPr>
    </c:title>
    <c:autoTitleDeleted val="0"/>
    <c:plotArea>
      <c:layout/>
      <c:barChart>
        <c:barDir val="bar"/>
        <c:grouping val="percentStacked"/>
        <c:varyColors val="0"/>
        <c:ser>
          <c:idx val="0"/>
          <c:order val="0"/>
          <c:tx>
            <c:strRef>
              <c:f>Sheet11!$H$1</c:f>
              <c:strCache>
                <c:ptCount val="1"/>
                <c:pt idx="0">
                  <c:v>0-5</c:v>
                </c:pt>
              </c:strCache>
            </c:strRef>
          </c:tx>
          <c:spPr>
            <a:solidFill>
              <a:srgbClr val="6559ED"/>
            </a:solidFill>
            <a:ln>
              <a:noFill/>
            </a:ln>
            <a:effectLst/>
          </c:spPr>
          <c:invertIfNegative val="0"/>
          <c:dLbls>
            <c:delete val="1"/>
          </c:dLbls>
          <c:cat>
            <c:strRef>
              <c:f>Sheet11!$G$2:$G$8</c:f>
              <c:strCache>
                <c:ptCount val="7"/>
                <c:pt idx="0">
                  <c:v>Vietnam</c:v>
                </c:pt>
                <c:pt idx="1">
                  <c:v>Thailand</c:v>
                </c:pt>
                <c:pt idx="2">
                  <c:v>Philippines</c:v>
                </c:pt>
                <c:pt idx="3">
                  <c:v>Indonesia</c:v>
                </c:pt>
                <c:pt idx="4">
                  <c:v>Malaysia</c:v>
                </c:pt>
                <c:pt idx="5">
                  <c:v>US</c:v>
                </c:pt>
                <c:pt idx="6">
                  <c:v>UK</c:v>
                </c:pt>
              </c:strCache>
            </c:strRef>
          </c:cat>
          <c:val>
            <c:numRef>
              <c:f>Sheet11!$H$2:$H$8</c:f>
              <c:numCache>
                <c:formatCode>General</c:formatCode>
                <c:ptCount val="7"/>
                <c:pt idx="0">
                  <c:v>58095674</c:v>
                </c:pt>
                <c:pt idx="1">
                  <c:v>74781063</c:v>
                </c:pt>
                <c:pt idx="2">
                  <c:v>91662020</c:v>
                </c:pt>
                <c:pt idx="3">
                  <c:v>62741941</c:v>
                </c:pt>
                <c:pt idx="4">
                  <c:v>22779450</c:v>
                </c:pt>
                <c:pt idx="5">
                  <c:v>4833744</c:v>
                </c:pt>
                <c:pt idx="6">
                  <c:v>2840178</c:v>
                </c:pt>
              </c:numCache>
            </c:numRef>
          </c:val>
        </c:ser>
        <c:ser>
          <c:idx val="1"/>
          <c:order val="1"/>
          <c:tx>
            <c:strRef>
              <c:f>Sheet11!$I$1</c:f>
              <c:strCache>
                <c:ptCount val="1"/>
                <c:pt idx="0">
                  <c:v>5-10</c:v>
                </c:pt>
              </c:strCache>
            </c:strRef>
          </c:tx>
          <c:spPr>
            <a:solidFill>
              <a:srgbClr val="04D3FA"/>
            </a:solidFill>
            <a:ln>
              <a:noFill/>
            </a:ln>
            <a:effectLst/>
          </c:spPr>
          <c:invertIfNegative val="0"/>
          <c:dLbls>
            <c:delete val="1"/>
          </c:dLbls>
          <c:cat>
            <c:strRef>
              <c:f>Sheet11!$G$2:$G$8</c:f>
              <c:strCache>
                <c:ptCount val="7"/>
                <c:pt idx="0">
                  <c:v>Vietnam</c:v>
                </c:pt>
                <c:pt idx="1">
                  <c:v>Thailand</c:v>
                </c:pt>
                <c:pt idx="2">
                  <c:v>Philippines</c:v>
                </c:pt>
                <c:pt idx="3">
                  <c:v>Indonesia</c:v>
                </c:pt>
                <c:pt idx="4">
                  <c:v>Malaysia</c:v>
                </c:pt>
                <c:pt idx="5">
                  <c:v>US</c:v>
                </c:pt>
                <c:pt idx="6">
                  <c:v>UK</c:v>
                </c:pt>
              </c:strCache>
            </c:strRef>
          </c:cat>
          <c:val>
            <c:numRef>
              <c:f>Sheet11!$I$2:$I$8</c:f>
              <c:numCache>
                <c:formatCode>General</c:formatCode>
                <c:ptCount val="7"/>
                <c:pt idx="0">
                  <c:v>46166512</c:v>
                </c:pt>
                <c:pt idx="1">
                  <c:v>36634979</c:v>
                </c:pt>
                <c:pt idx="2">
                  <c:v>10797695</c:v>
                </c:pt>
                <c:pt idx="3">
                  <c:v>33955381</c:v>
                </c:pt>
                <c:pt idx="4">
                  <c:v>8700515</c:v>
                </c:pt>
                <c:pt idx="5">
                  <c:v>6726913</c:v>
                </c:pt>
                <c:pt idx="6">
                  <c:v>1794671</c:v>
                </c:pt>
              </c:numCache>
            </c:numRef>
          </c:val>
        </c:ser>
        <c:ser>
          <c:idx val="2"/>
          <c:order val="2"/>
          <c:tx>
            <c:strRef>
              <c:f>Sheet11!$J$1</c:f>
              <c:strCache>
                <c:ptCount val="1"/>
                <c:pt idx="0">
                  <c:v>10-50</c:v>
                </c:pt>
              </c:strCache>
            </c:strRef>
          </c:tx>
          <c:spPr>
            <a:solidFill>
              <a:srgbClr val="AA58FE"/>
            </a:solidFill>
            <a:ln>
              <a:noFill/>
            </a:ln>
            <a:effectLst/>
          </c:spPr>
          <c:invertIfNegative val="0"/>
          <c:dLbls>
            <c:delete val="1"/>
          </c:dLbls>
          <c:cat>
            <c:strRef>
              <c:f>Sheet11!$G$2:$G$8</c:f>
              <c:strCache>
                <c:ptCount val="7"/>
                <c:pt idx="0">
                  <c:v>Vietnam</c:v>
                </c:pt>
                <c:pt idx="1">
                  <c:v>Thailand</c:v>
                </c:pt>
                <c:pt idx="2">
                  <c:v>Philippines</c:v>
                </c:pt>
                <c:pt idx="3">
                  <c:v>Indonesia</c:v>
                </c:pt>
                <c:pt idx="4">
                  <c:v>Malaysia</c:v>
                </c:pt>
                <c:pt idx="5">
                  <c:v>US</c:v>
                </c:pt>
                <c:pt idx="6">
                  <c:v>UK</c:v>
                </c:pt>
              </c:strCache>
            </c:strRef>
          </c:cat>
          <c:val>
            <c:numRef>
              <c:f>Sheet11!$J$2:$J$8</c:f>
              <c:numCache>
                <c:formatCode>General</c:formatCode>
                <c:ptCount val="7"/>
                <c:pt idx="0">
                  <c:v>15081738</c:v>
                </c:pt>
                <c:pt idx="1">
                  <c:v>7009642</c:v>
                </c:pt>
                <c:pt idx="2">
                  <c:v>1688687</c:v>
                </c:pt>
                <c:pt idx="3">
                  <c:v>7229041</c:v>
                </c:pt>
                <c:pt idx="4">
                  <c:v>2597888</c:v>
                </c:pt>
                <c:pt idx="5">
                  <c:v>12602519</c:v>
                </c:pt>
                <c:pt idx="6">
                  <c:v>4794715</c:v>
                </c:pt>
              </c:numCache>
            </c:numRef>
          </c:val>
        </c:ser>
        <c:ser>
          <c:idx val="3"/>
          <c:order val="3"/>
          <c:tx>
            <c:strRef>
              <c:f>Sheet11!#REF!</c:f>
              <c:strCache>
                <c:ptCount val="1"/>
                <c:pt idx="0">
                  <c:v>#REF!</c:v>
                </c:pt>
              </c:strCache>
            </c:strRef>
          </c:tx>
          <c:spPr>
            <a:solidFill>
              <a:schemeClr val="accent4"/>
            </a:solidFill>
            <a:ln>
              <a:noFill/>
            </a:ln>
            <a:effectLst/>
          </c:spPr>
          <c:invertIfNegative val="0"/>
          <c:dLbls>
            <c:delete val="1"/>
          </c:dLbls>
          <c:cat>
            <c:strRef>
              <c:f>Sheet11!$G$2:$G$8</c:f>
              <c:strCache>
                <c:ptCount val="7"/>
                <c:pt idx="0">
                  <c:v>Vietnam</c:v>
                </c:pt>
                <c:pt idx="1">
                  <c:v>Thailand</c:v>
                </c:pt>
                <c:pt idx="2">
                  <c:v>Philippines</c:v>
                </c:pt>
                <c:pt idx="3">
                  <c:v>Indonesia</c:v>
                </c:pt>
                <c:pt idx="4">
                  <c:v>Malaysia</c:v>
                </c:pt>
                <c:pt idx="5">
                  <c:v>US</c:v>
                </c:pt>
                <c:pt idx="6">
                  <c:v>UK</c:v>
                </c:pt>
              </c:strCache>
            </c:strRef>
          </c:cat>
          <c:val>
            <c:numRef>
              <c:f>Sheet11!#REF!</c:f>
              <c:numCache>
                <c:formatCode>General</c:formatCode>
                <c:ptCount val="1"/>
                <c:pt idx="0">
                  <c:v>1</c:v>
                </c:pt>
              </c:numCache>
            </c:numRef>
          </c:val>
        </c:ser>
        <c:ser>
          <c:idx val="4"/>
          <c:order val="4"/>
          <c:tx>
            <c:strRef>
              <c:f>Sheet11!$K$1</c:f>
              <c:strCache>
                <c:ptCount val="1"/>
                <c:pt idx="0">
                  <c:v>50-100</c:v>
                </c:pt>
              </c:strCache>
            </c:strRef>
          </c:tx>
          <c:spPr>
            <a:solidFill>
              <a:srgbClr val="FFC000"/>
            </a:solidFill>
            <a:ln>
              <a:noFill/>
            </a:ln>
            <a:effectLst/>
          </c:spPr>
          <c:invertIfNegative val="0"/>
          <c:dLbls>
            <c:delete val="1"/>
          </c:dLbls>
          <c:cat>
            <c:strRef>
              <c:f>Sheet11!$G$2:$G$8</c:f>
              <c:strCache>
                <c:ptCount val="7"/>
                <c:pt idx="0">
                  <c:v>Vietnam</c:v>
                </c:pt>
                <c:pt idx="1">
                  <c:v>Thailand</c:v>
                </c:pt>
                <c:pt idx="2">
                  <c:v>Philippines</c:v>
                </c:pt>
                <c:pt idx="3">
                  <c:v>Indonesia</c:v>
                </c:pt>
                <c:pt idx="4">
                  <c:v>Malaysia</c:v>
                </c:pt>
                <c:pt idx="5">
                  <c:v>US</c:v>
                </c:pt>
                <c:pt idx="6">
                  <c:v>UK</c:v>
                </c:pt>
              </c:strCache>
            </c:strRef>
          </c:cat>
          <c:val>
            <c:numRef>
              <c:f>Sheet11!$K$2:$K$8</c:f>
              <c:numCache>
                <c:formatCode>General</c:formatCode>
                <c:ptCount val="7"/>
                <c:pt idx="0">
                  <c:v>77208</c:v>
                </c:pt>
                <c:pt idx="1">
                  <c:v>23396</c:v>
                </c:pt>
                <c:pt idx="2">
                  <c:v>25291</c:v>
                </c:pt>
                <c:pt idx="3">
                  <c:v>39218</c:v>
                </c:pt>
                <c:pt idx="4">
                  <c:v>33971</c:v>
                </c:pt>
                <c:pt idx="5">
                  <c:v>955706</c:v>
                </c:pt>
                <c:pt idx="6">
                  <c:v>91213</c:v>
                </c:pt>
              </c:numCache>
            </c:numRef>
          </c:val>
        </c:ser>
        <c:ser>
          <c:idx val="5"/>
          <c:order val="5"/>
          <c:tx>
            <c:strRef>
              <c:f>Sheet11!$L$1</c:f>
              <c:strCache>
                <c:ptCount val="1"/>
                <c:pt idx="0">
                  <c:v>&gt;100</c:v>
                </c:pt>
              </c:strCache>
            </c:strRef>
          </c:tx>
          <c:spPr>
            <a:solidFill>
              <a:srgbClr val="6CE600"/>
            </a:solidFill>
            <a:ln>
              <a:noFill/>
            </a:ln>
            <a:effectLst/>
          </c:spPr>
          <c:invertIfNegative val="0"/>
          <c:dLbls>
            <c:delete val="1"/>
          </c:dLbls>
          <c:cat>
            <c:strRef>
              <c:f>Sheet11!$G$2:$G$8</c:f>
              <c:strCache>
                <c:ptCount val="7"/>
                <c:pt idx="0">
                  <c:v>Vietnam</c:v>
                </c:pt>
                <c:pt idx="1">
                  <c:v>Thailand</c:v>
                </c:pt>
                <c:pt idx="2">
                  <c:v>Philippines</c:v>
                </c:pt>
                <c:pt idx="3">
                  <c:v>Indonesia</c:v>
                </c:pt>
                <c:pt idx="4">
                  <c:v>Malaysia</c:v>
                </c:pt>
                <c:pt idx="5">
                  <c:v>US</c:v>
                </c:pt>
                <c:pt idx="6">
                  <c:v>UK</c:v>
                </c:pt>
              </c:strCache>
            </c:strRef>
          </c:cat>
          <c:val>
            <c:numRef>
              <c:f>Sheet11!$L$2:$L$8</c:f>
              <c:numCache>
                <c:formatCode>General</c:formatCode>
                <c:ptCount val="7"/>
                <c:pt idx="0">
                  <c:v>36038</c:v>
                </c:pt>
                <c:pt idx="1">
                  <c:v>4681</c:v>
                </c:pt>
                <c:pt idx="2">
                  <c:v>6148</c:v>
                </c:pt>
                <c:pt idx="3">
                  <c:v>8683</c:v>
                </c:pt>
                <c:pt idx="4">
                  <c:v>1115</c:v>
                </c:pt>
                <c:pt idx="5">
                  <c:v>21737</c:v>
                </c:pt>
                <c:pt idx="6">
                  <c:v>72772</c:v>
                </c:pt>
              </c:numCache>
            </c:numRef>
          </c:val>
        </c:ser>
        <c:dLbls>
          <c:showLegendKey val="0"/>
          <c:showVal val="1"/>
          <c:showCatName val="0"/>
          <c:showSerName val="0"/>
          <c:showPercent val="0"/>
          <c:showBubbleSize val="0"/>
        </c:dLbls>
        <c:gapWidth val="95"/>
        <c:overlap val="100"/>
        <c:axId val="1316974496"/>
        <c:axId val="1316976160"/>
      </c:barChart>
      <c:catAx>
        <c:axId val="1316974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1"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crossAx val="1316976160"/>
        <c:crosses val="autoZero"/>
        <c:auto val="1"/>
        <c:lblAlgn val="ctr"/>
        <c:lblOffset val="100"/>
        <c:noMultiLvlLbl val="0"/>
      </c:catAx>
      <c:valAx>
        <c:axId val="1316976160"/>
        <c:scaling>
          <c:orientation val="minMax"/>
        </c:scaling>
        <c:delete val="1"/>
        <c:axPos val="b"/>
        <c:numFmt formatCode="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316974496"/>
        <c:crosses val="autoZero"/>
        <c:crossBetween val="between"/>
      </c:valAx>
      <c:spPr>
        <a:noFill/>
        <a:ln>
          <a:noFill/>
        </a:ln>
        <a:effectLst/>
      </c:spPr>
    </c:plotArea>
    <c:legend>
      <c:legendPos val="t"/>
      <c:legendEntry>
        <c:idx val="3"/>
        <c:delete val="1"/>
      </c:legendEntry>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defRPr lang="zh-CN" sz="1400" b="0" i="0" u="none" strike="noStrike" kern="1200" spc="0" baseline="0">
                <a:solidFill>
                  <a:prstClr val="black">
                    <a:lumMod val="65000"/>
                    <a:lumOff val="35000"/>
                  </a:prstClr>
                </a:solidFill>
                <a:latin typeface="+mn-lt"/>
                <a:ea typeface="+mn-ea"/>
                <a:cs typeface="+mn-cs"/>
              </a:defRPr>
            </a:pPr>
            <a:r>
              <a:rPr lang="en-GB" altLang="zh-CN" sz="1200" b="1" i="0" baseline="0" dirty="0">
                <a:effectLst/>
                <a:latin typeface="Arial" panose="020B0604020202020204" pitchFamily="34" charset="0"/>
                <a:ea typeface="微软雅黑" panose="020B0503020204020204" pitchFamily="34" charset="-122"/>
              </a:rPr>
              <a:t>Sales proportion of each market price tier in the apparel category in the past 10 months</a:t>
            </a:r>
            <a:endParaRPr lang="en-GB" altLang="zh-CN" sz="1200" b="1" i="0" baseline="0" dirty="0">
              <a:effectLst/>
              <a:latin typeface="Arial" panose="020B0604020202020204" pitchFamily="34" charset="0"/>
              <a:ea typeface="微软雅黑" panose="020B0503020204020204" pitchFamily="34" charset="-122"/>
            </a:endParaRPr>
          </a:p>
        </c:rich>
      </c:tx>
      <c:layout/>
      <c:overlay val="0"/>
      <c:spPr>
        <a:noFill/>
        <a:ln>
          <a:noFill/>
        </a:ln>
        <a:effectLst/>
      </c:spPr>
    </c:title>
    <c:autoTitleDeleted val="0"/>
    <c:plotArea>
      <c:layout/>
      <c:barChart>
        <c:barDir val="bar"/>
        <c:grouping val="percentStacked"/>
        <c:varyColors val="0"/>
        <c:ser>
          <c:idx val="0"/>
          <c:order val="0"/>
          <c:tx>
            <c:strRef>
              <c:f>Sheet11!$H$1</c:f>
              <c:strCache>
                <c:ptCount val="1"/>
                <c:pt idx="0">
                  <c:v>0-5</c:v>
                </c:pt>
              </c:strCache>
            </c:strRef>
          </c:tx>
          <c:spPr>
            <a:solidFill>
              <a:srgbClr val="6559ED"/>
            </a:solidFill>
            <a:ln>
              <a:noFill/>
            </a:ln>
            <a:effectLst/>
          </c:spPr>
          <c:invertIfNegative val="0"/>
          <c:dLbls>
            <c:delete val="1"/>
          </c:dLbls>
          <c:cat>
            <c:strRef>
              <c:f>Sheet11!$G$2:$G$8</c:f>
              <c:strCache>
                <c:ptCount val="7"/>
                <c:pt idx="0">
                  <c:v>Vietnam</c:v>
                </c:pt>
                <c:pt idx="1">
                  <c:v>Thailand</c:v>
                </c:pt>
                <c:pt idx="2">
                  <c:v>Indonesia</c:v>
                </c:pt>
                <c:pt idx="3">
                  <c:v>US</c:v>
                </c:pt>
                <c:pt idx="4">
                  <c:v>Philippines</c:v>
                </c:pt>
                <c:pt idx="5">
                  <c:v>Malaysia</c:v>
                </c:pt>
                <c:pt idx="6">
                  <c:v>UK</c:v>
                </c:pt>
              </c:strCache>
            </c:strRef>
          </c:cat>
          <c:val>
            <c:numRef>
              <c:f>Sheet11!$H$2:$H$8</c:f>
              <c:numCache>
                <c:formatCode>General</c:formatCode>
                <c:ptCount val="7"/>
                <c:pt idx="0">
                  <c:v>192117492.97</c:v>
                </c:pt>
                <c:pt idx="1">
                  <c:v>278444087.8</c:v>
                </c:pt>
                <c:pt idx="2">
                  <c:v>205439522.63</c:v>
                </c:pt>
                <c:pt idx="3">
                  <c:v>23204468.9199999</c:v>
                </c:pt>
                <c:pt idx="4">
                  <c:v>218799167.93</c:v>
                </c:pt>
                <c:pt idx="5">
                  <c:v>62185703.67</c:v>
                </c:pt>
                <c:pt idx="6">
                  <c:v>17595853.48</c:v>
                </c:pt>
              </c:numCache>
            </c:numRef>
          </c:val>
        </c:ser>
        <c:ser>
          <c:idx val="1"/>
          <c:order val="1"/>
          <c:tx>
            <c:strRef>
              <c:f>Sheet11!$I$1</c:f>
              <c:strCache>
                <c:ptCount val="1"/>
                <c:pt idx="0">
                  <c:v>5-10</c:v>
                </c:pt>
              </c:strCache>
            </c:strRef>
          </c:tx>
          <c:spPr>
            <a:solidFill>
              <a:srgbClr val="04D3FA"/>
            </a:solidFill>
            <a:ln>
              <a:noFill/>
            </a:ln>
            <a:effectLst/>
          </c:spPr>
          <c:invertIfNegative val="0"/>
          <c:dPt>
            <c:idx val="6"/>
            <c:invertIfNegative val="0"/>
            <c:bubble3D val="0"/>
            <c:spPr>
              <a:solidFill>
                <a:srgbClr val="04D3FA"/>
              </a:solidFill>
              <a:ln>
                <a:noFill/>
              </a:ln>
              <a:effectLst/>
            </c:spPr>
          </c:dPt>
          <c:dLbls>
            <c:delete val="1"/>
          </c:dLbls>
          <c:cat>
            <c:strRef>
              <c:f>Sheet11!$G$2:$G$8</c:f>
              <c:strCache>
                <c:ptCount val="7"/>
                <c:pt idx="0">
                  <c:v>Vietnam</c:v>
                </c:pt>
                <c:pt idx="1">
                  <c:v>Thailand</c:v>
                </c:pt>
                <c:pt idx="2">
                  <c:v>Indonesia</c:v>
                </c:pt>
                <c:pt idx="3">
                  <c:v>US</c:v>
                </c:pt>
                <c:pt idx="4">
                  <c:v>Philippines</c:v>
                </c:pt>
                <c:pt idx="5">
                  <c:v>Malaysia</c:v>
                </c:pt>
                <c:pt idx="6">
                  <c:v>UK</c:v>
                </c:pt>
              </c:strCache>
            </c:strRef>
          </c:cat>
          <c:val>
            <c:numRef>
              <c:f>Sheet11!$I$2:$I$8</c:f>
              <c:numCache>
                <c:formatCode>General</c:formatCode>
                <c:ptCount val="7"/>
                <c:pt idx="0">
                  <c:v>310718708.34</c:v>
                </c:pt>
                <c:pt idx="1">
                  <c:v>204337359.69</c:v>
                </c:pt>
                <c:pt idx="2">
                  <c:v>224259053.32</c:v>
                </c:pt>
                <c:pt idx="3">
                  <c:v>58945682.5</c:v>
                </c:pt>
                <c:pt idx="4">
                  <c:v>61218411.22</c:v>
                </c:pt>
                <c:pt idx="5">
                  <c:v>49482740.5199999</c:v>
                </c:pt>
                <c:pt idx="6">
                  <c:v>18734144.93</c:v>
                </c:pt>
              </c:numCache>
            </c:numRef>
          </c:val>
        </c:ser>
        <c:ser>
          <c:idx val="2"/>
          <c:order val="2"/>
          <c:tx>
            <c:strRef>
              <c:f>Sheet11!$J$1</c:f>
              <c:strCache>
                <c:ptCount val="1"/>
                <c:pt idx="0">
                  <c:v>10-50</c:v>
                </c:pt>
              </c:strCache>
            </c:strRef>
          </c:tx>
          <c:spPr>
            <a:solidFill>
              <a:srgbClr val="AA58FE"/>
            </a:solidFill>
            <a:ln>
              <a:noFill/>
            </a:ln>
            <a:effectLst/>
          </c:spPr>
          <c:invertIfNegative val="0"/>
          <c:dLbls>
            <c:delete val="1"/>
          </c:dLbls>
          <c:cat>
            <c:strRef>
              <c:f>Sheet11!$G$2:$G$8</c:f>
              <c:strCache>
                <c:ptCount val="7"/>
                <c:pt idx="0">
                  <c:v>Vietnam</c:v>
                </c:pt>
                <c:pt idx="1">
                  <c:v>Thailand</c:v>
                </c:pt>
                <c:pt idx="2">
                  <c:v>Indonesia</c:v>
                </c:pt>
                <c:pt idx="3">
                  <c:v>US</c:v>
                </c:pt>
                <c:pt idx="4">
                  <c:v>Philippines</c:v>
                </c:pt>
                <c:pt idx="5">
                  <c:v>Malaysia</c:v>
                </c:pt>
                <c:pt idx="6">
                  <c:v>UK</c:v>
                </c:pt>
              </c:strCache>
            </c:strRef>
          </c:cat>
          <c:val>
            <c:numRef>
              <c:f>Sheet11!$J$2:$J$8</c:f>
              <c:numCache>
                <c:formatCode>0.00_ </c:formatCode>
                <c:ptCount val="7"/>
                <c:pt idx="0">
                  <c:v>198933133.72</c:v>
                </c:pt>
                <c:pt idx="1">
                  <c:v>80272073.32</c:v>
                </c:pt>
                <c:pt idx="2">
                  <c:v>85015430.28</c:v>
                </c:pt>
                <c:pt idx="3">
                  <c:v>292364952.65</c:v>
                </c:pt>
                <c:pt idx="4">
                  <c:v>19889898.41</c:v>
                </c:pt>
                <c:pt idx="5">
                  <c:v>32975340.86</c:v>
                </c:pt>
                <c:pt idx="6">
                  <c:v>98290295.02</c:v>
                </c:pt>
              </c:numCache>
            </c:numRef>
          </c:val>
        </c:ser>
        <c:ser>
          <c:idx val="3"/>
          <c:order val="3"/>
          <c:tx>
            <c:strRef>
              <c:f>Sheet11!$K$1</c:f>
              <c:strCache>
                <c:ptCount val="1"/>
                <c:pt idx="0">
                  <c:v>50-100</c:v>
                </c:pt>
              </c:strCache>
            </c:strRef>
          </c:tx>
          <c:spPr>
            <a:solidFill>
              <a:srgbClr val="FFC000"/>
            </a:solidFill>
            <a:ln>
              <a:noFill/>
            </a:ln>
            <a:effectLst/>
          </c:spPr>
          <c:invertIfNegative val="0"/>
          <c:dLbls>
            <c:delete val="1"/>
          </c:dLbls>
          <c:cat>
            <c:strRef>
              <c:f>Sheet11!$G$2:$G$8</c:f>
              <c:strCache>
                <c:ptCount val="7"/>
                <c:pt idx="0">
                  <c:v>Vietnam</c:v>
                </c:pt>
                <c:pt idx="1">
                  <c:v>Thailand</c:v>
                </c:pt>
                <c:pt idx="2">
                  <c:v>Indonesia</c:v>
                </c:pt>
                <c:pt idx="3">
                  <c:v>US</c:v>
                </c:pt>
                <c:pt idx="4">
                  <c:v>Philippines</c:v>
                </c:pt>
                <c:pt idx="5">
                  <c:v>Malaysia</c:v>
                </c:pt>
                <c:pt idx="6">
                  <c:v>UK</c:v>
                </c:pt>
              </c:strCache>
            </c:strRef>
          </c:cat>
          <c:val>
            <c:numRef>
              <c:f>Sheet11!$K$2:$K$8</c:f>
              <c:numCache>
                <c:formatCode>0.00_ </c:formatCode>
                <c:ptCount val="7"/>
                <c:pt idx="0">
                  <c:v>4110122.65</c:v>
                </c:pt>
                <c:pt idx="1">
                  <c:v>1023438.26</c:v>
                </c:pt>
                <c:pt idx="2" c:formatCode="General">
                  <c:v>1736799.63</c:v>
                </c:pt>
                <c:pt idx="3">
                  <c:v>52511069.78</c:v>
                </c:pt>
                <c:pt idx="4">
                  <c:v>991434.61</c:v>
                </c:pt>
                <c:pt idx="5" c:formatCode="General">
                  <c:v>1541321.17</c:v>
                </c:pt>
                <c:pt idx="6" c:formatCode="General">
                  <c:v>4130532.77</c:v>
                </c:pt>
              </c:numCache>
            </c:numRef>
          </c:val>
        </c:ser>
        <c:ser>
          <c:idx val="4"/>
          <c:order val="4"/>
          <c:tx>
            <c:strRef>
              <c:f>Sheet11!$L$1</c:f>
              <c:strCache>
                <c:ptCount val="1"/>
                <c:pt idx="0">
                  <c:v>&gt;100</c:v>
                </c:pt>
              </c:strCache>
            </c:strRef>
          </c:tx>
          <c:spPr>
            <a:solidFill>
              <a:srgbClr val="6CE600"/>
            </a:solidFill>
            <a:ln>
              <a:noFill/>
            </a:ln>
            <a:effectLst/>
          </c:spPr>
          <c:invertIfNegative val="0"/>
          <c:dLbls>
            <c:delete val="1"/>
          </c:dLbls>
          <c:cat>
            <c:strRef>
              <c:f>Sheet11!$G$2:$G$8</c:f>
              <c:strCache>
                <c:ptCount val="7"/>
                <c:pt idx="0">
                  <c:v>Vietnam</c:v>
                </c:pt>
                <c:pt idx="1">
                  <c:v>Thailand</c:v>
                </c:pt>
                <c:pt idx="2">
                  <c:v>Indonesia</c:v>
                </c:pt>
                <c:pt idx="3">
                  <c:v>US</c:v>
                </c:pt>
                <c:pt idx="4">
                  <c:v>Philippines</c:v>
                </c:pt>
                <c:pt idx="5">
                  <c:v>Malaysia</c:v>
                </c:pt>
                <c:pt idx="6">
                  <c:v>UK</c:v>
                </c:pt>
              </c:strCache>
            </c:strRef>
          </c:cat>
          <c:val>
            <c:numRef>
              <c:f>Sheet11!$L$2:$L$8</c:f>
              <c:numCache>
                <c:formatCode>0.00_ </c:formatCode>
                <c:ptCount val="7"/>
                <c:pt idx="0">
                  <c:v>24365550.1999999</c:v>
                </c:pt>
                <c:pt idx="1" c:formatCode="General">
                  <c:v>779135.799999999</c:v>
                </c:pt>
                <c:pt idx="2" c:formatCode="General">
                  <c:v>1046614.38</c:v>
                </c:pt>
                <c:pt idx="3" c:formatCode="General">
                  <c:v>5441048.19</c:v>
                </c:pt>
                <c:pt idx="4" c:formatCode="General">
                  <c:v>859604.619999999</c:v>
                </c:pt>
                <c:pt idx="5" c:formatCode="General">
                  <c:v>115377.97</c:v>
                </c:pt>
                <c:pt idx="6" c:formatCode="General">
                  <c:v>1247317.3</c:v>
                </c:pt>
              </c:numCache>
            </c:numRef>
          </c:val>
        </c:ser>
        <c:ser>
          <c:idx val="5"/>
          <c:order val="5"/>
          <c:tx>
            <c:strRef>
              <c:f>Sheet11!#REF!</c:f>
              <c:strCache>
                <c:ptCount val="1"/>
                <c:pt idx="0">
                  <c:v>#REF!</c:v>
                </c:pt>
              </c:strCache>
            </c:strRef>
          </c:tx>
          <c:spPr>
            <a:solidFill>
              <a:schemeClr val="accent6"/>
            </a:solidFill>
            <a:ln>
              <a:noFill/>
            </a:ln>
            <a:effectLst/>
          </c:spPr>
          <c:invertIfNegative val="0"/>
          <c:dLbls>
            <c:delete val="1"/>
          </c:dLbls>
          <c:cat>
            <c:strRef>
              <c:f>Sheet11!$G$2:$G$8</c:f>
              <c:strCache>
                <c:ptCount val="7"/>
                <c:pt idx="0">
                  <c:v>Vietnam</c:v>
                </c:pt>
                <c:pt idx="1">
                  <c:v>Thailand</c:v>
                </c:pt>
                <c:pt idx="2">
                  <c:v>Indonesia</c:v>
                </c:pt>
                <c:pt idx="3">
                  <c:v>US</c:v>
                </c:pt>
                <c:pt idx="4">
                  <c:v>Philippines</c:v>
                </c:pt>
                <c:pt idx="5">
                  <c:v>Malaysia</c:v>
                </c:pt>
                <c:pt idx="6">
                  <c:v>UK</c:v>
                </c:pt>
              </c:strCache>
            </c:strRef>
          </c:cat>
          <c:val>
            <c:numRef>
              <c:f>Sheet11!#REF!</c:f>
              <c:numCache>
                <c:formatCode>General</c:formatCode>
                <c:ptCount val="1"/>
                <c:pt idx="0">
                  <c:v>1</c:v>
                </c:pt>
              </c:numCache>
            </c:numRef>
          </c:val>
        </c:ser>
        <c:dLbls>
          <c:showLegendKey val="0"/>
          <c:showVal val="1"/>
          <c:showCatName val="0"/>
          <c:showSerName val="0"/>
          <c:showPercent val="0"/>
          <c:showBubbleSize val="0"/>
        </c:dLbls>
        <c:gapWidth val="95"/>
        <c:overlap val="100"/>
        <c:axId val="1316974496"/>
        <c:axId val="1316976160"/>
      </c:barChart>
      <c:catAx>
        <c:axId val="1316974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1"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crossAx val="1316976160"/>
        <c:crosses val="autoZero"/>
        <c:auto val="1"/>
        <c:lblAlgn val="ctr"/>
        <c:lblOffset val="100"/>
        <c:noMultiLvlLbl val="0"/>
      </c:catAx>
      <c:valAx>
        <c:axId val="1316976160"/>
        <c:scaling>
          <c:orientation val="minMax"/>
        </c:scaling>
        <c:delete val="1"/>
        <c:axPos val="b"/>
        <c:numFmt formatCode="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316974496"/>
        <c:crosses val="autoZero"/>
        <c:crossBetween val="between"/>
      </c:valAx>
      <c:spPr>
        <a:noFill/>
        <a:ln>
          <a:noFill/>
        </a:ln>
        <a:effectLst/>
      </c:spPr>
    </c:plotArea>
    <c:legend>
      <c:legendPos val="t"/>
      <c:legendEntry>
        <c:idx val="5"/>
        <c:delete val="1"/>
      </c:legendEntry>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Sheet1!$M$1</c:f>
              <c:strCache>
                <c:ptCount val="1"/>
                <c:pt idx="0">
                  <c:v>总销售额（GMV）</c:v>
                </c:pt>
              </c:strCache>
            </c:strRef>
          </c:tx>
          <c:spPr>
            <a:solidFill>
              <a:srgbClr val="6559ED"/>
            </a:solidFill>
            <a:ln>
              <a:noFill/>
            </a:ln>
            <a:effectLst/>
          </c:spPr>
          <c:invertIfNegative val="0"/>
          <c:dPt>
            <c:idx val="1"/>
            <c:invertIfNegative val="0"/>
            <c:bubble3D val="0"/>
            <c:spPr>
              <a:solidFill>
                <a:srgbClr val="6559ED"/>
              </a:solidFill>
              <a:ln>
                <a:noFill/>
              </a:ln>
              <a:effectLst/>
            </c:spPr>
          </c:dPt>
          <c:dPt>
            <c:idx val="8"/>
            <c:invertIfNegative val="0"/>
            <c:bubble3D val="0"/>
            <c:spPr>
              <a:solidFill>
                <a:srgbClr val="04D3FA"/>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lang="zh-CN" sz="900" b="1"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Sheet1!$L$2:$L$11</c:f>
              <c:strCache>
                <c:ptCount val="10"/>
                <c:pt idx="0">
                  <c:v>Household Appliances</c:v>
                </c:pt>
                <c:pt idx="1">
                  <c:v>Food &amp; Beverages</c:v>
                </c:pt>
                <c:pt idx="2">
                  <c:v>Fashion Accessories</c:v>
                </c:pt>
                <c:pt idx="3">
                  <c:v>Home Supplies</c:v>
                </c:pt>
                <c:pt idx="4">
                  <c:v>Health</c:v>
                </c:pt>
                <c:pt idx="5">
                  <c:v>Sports &amp; Outdoor</c:v>
                </c:pt>
                <c:pt idx="6">
                  <c:v>Phones &amp; Electronics</c:v>
                </c:pt>
                <c:pt idx="7">
                  <c:v>Collections</c:v>
                </c:pt>
                <c:pt idx="8">
                  <c:v>Womenswear &amp; Underwear</c:v>
                </c:pt>
                <c:pt idx="9">
                  <c:v>Beauty &amp; Personal Care</c:v>
                </c:pt>
              </c:strCache>
            </c:strRef>
          </c:cat>
          <c:val>
            <c:numRef>
              <c:f>Sheet1!$M$2:$M$11</c:f>
              <c:numCache>
                <c:formatCode>0.00_ </c:formatCode>
                <c:ptCount val="10"/>
                <c:pt idx="0">
                  <c:v>0.685146613</c:v>
                </c:pt>
                <c:pt idx="1">
                  <c:v>0.7368232482</c:v>
                </c:pt>
                <c:pt idx="2">
                  <c:v>0.8642483387</c:v>
                </c:pt>
                <c:pt idx="3">
                  <c:v>0.8813817566</c:v>
                </c:pt>
                <c:pt idx="4">
                  <c:v>1.3218897077</c:v>
                </c:pt>
                <c:pt idx="5">
                  <c:v>1.4451373731</c:v>
                </c:pt>
                <c:pt idx="6">
                  <c:v>1.5020509712</c:v>
                </c:pt>
                <c:pt idx="7">
                  <c:v>1.7035977824</c:v>
                </c:pt>
                <c:pt idx="8">
                  <c:v>2.7462219215</c:v>
                </c:pt>
                <c:pt idx="9">
                  <c:v>4.9609691537</c:v>
                </c:pt>
              </c:numCache>
            </c:numRef>
          </c:val>
        </c:ser>
        <c:dLbls>
          <c:showLegendKey val="0"/>
          <c:showVal val="1"/>
          <c:showCatName val="0"/>
          <c:showSerName val="0"/>
          <c:showPercent val="0"/>
          <c:showBubbleSize val="0"/>
        </c:dLbls>
        <c:gapWidth val="75"/>
        <c:overlap val="40"/>
        <c:axId val="1628065136"/>
        <c:axId val="1628058064"/>
      </c:barChart>
      <c:catAx>
        <c:axId val="1628065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1628058064"/>
        <c:crosses val="autoZero"/>
        <c:auto val="1"/>
        <c:lblAlgn val="ctr"/>
        <c:lblOffset val="100"/>
        <c:noMultiLvlLbl val="0"/>
      </c:catAx>
      <c:valAx>
        <c:axId val="1628058064"/>
        <c:scaling>
          <c:orientation val="minMax"/>
        </c:scaling>
        <c:delete val="1"/>
        <c:axPos val="b"/>
        <c:numFmt formatCode="0.00_ "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62806513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8325965775276"/>
          <c:y val="0.138727034120735"/>
          <c:w val="0.403280144329076"/>
          <c:h val="0.819606299212598"/>
        </c:manualLayout>
      </c:layout>
      <c:doughnutChart>
        <c:varyColors val="1"/>
        <c:ser>
          <c:idx val="0"/>
          <c:order val="0"/>
          <c:spPr/>
          <c:explosion val="0"/>
          <c:dPt>
            <c:idx val="0"/>
            <c:bubble3D val="0"/>
            <c:spPr>
              <a:solidFill>
                <a:srgbClr val="9C89B8"/>
              </a:solidFill>
              <a:ln w="19050">
                <a:solidFill>
                  <a:schemeClr val="lt1"/>
                </a:solidFill>
              </a:ln>
              <a:effectLst/>
            </c:spPr>
          </c:dPt>
          <c:dPt>
            <c:idx val="1"/>
            <c:bubble3D val="0"/>
            <c:spPr>
              <a:solidFill>
                <a:srgbClr val="6859F4"/>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rgbClr val="A5A5A5">
                  <a:lumMod val="20000"/>
                  <a:lumOff val="80000"/>
                </a:srgbClr>
              </a:solidFill>
              <a:ln w="19050">
                <a:solidFill>
                  <a:schemeClr val="lt1"/>
                </a:solidFill>
              </a:ln>
              <a:effectLst/>
            </c:spPr>
          </c:dPt>
          <c:dPt>
            <c:idx val="4"/>
            <c:bubble3D val="0"/>
            <c:spPr>
              <a:solidFill>
                <a:srgbClr val="5B9BD5">
                  <a:lumMod val="20000"/>
                  <a:lumOff val="80000"/>
                </a:srgbClr>
              </a:solidFill>
              <a:ln w="19050">
                <a:solidFill>
                  <a:schemeClr val="lt1"/>
                </a:solidFill>
              </a:ln>
              <a:effectLst/>
            </c:spPr>
          </c:dPt>
          <c:dPt>
            <c:idx val="5"/>
            <c:bubble3D val="0"/>
            <c:spPr>
              <a:solidFill>
                <a:srgbClr val="44546A">
                  <a:lumMod val="20000"/>
                  <a:lumOff val="80000"/>
                </a:srgbClr>
              </a:solidFill>
              <a:ln w="19050">
                <a:solidFill>
                  <a:schemeClr val="lt1"/>
                </a:solidFill>
              </a:ln>
              <a:effectLst/>
            </c:spPr>
          </c:dPt>
          <c:dPt>
            <c:idx val="6"/>
            <c:bubble3D val="0"/>
            <c:spPr>
              <a:solidFill>
                <a:srgbClr val="70AD47">
                  <a:lumMod val="20000"/>
                  <a:lumOff val="80000"/>
                </a:srgbClr>
              </a:solidFill>
              <a:ln w="19050">
                <a:solidFill>
                  <a:schemeClr val="lt1"/>
                </a:solidFill>
              </a:ln>
              <a:effectLst/>
            </c:spPr>
          </c:dPt>
          <c:dPt>
            <c:idx val="7"/>
            <c:bubble3D val="0"/>
            <c:spPr>
              <a:solidFill>
                <a:srgbClr val="A5A5A5">
                  <a:lumMod val="40000"/>
                  <a:lumOff val="60000"/>
                </a:srgbClr>
              </a:solidFill>
              <a:ln w="19050">
                <a:solidFill>
                  <a:schemeClr val="lt1"/>
                </a:solidFill>
              </a:ln>
              <a:effectLst/>
            </c:spPr>
          </c:dPt>
          <c:dPt>
            <c:idx val="8"/>
            <c:bubble3D val="0"/>
            <c:spPr>
              <a:solidFill>
                <a:srgbClr val="4472C4">
                  <a:lumMod val="40000"/>
                  <a:lumOff val="60000"/>
                </a:srgbClr>
              </a:solidFill>
              <a:ln w="19050">
                <a:solidFill>
                  <a:schemeClr val="lt1"/>
                </a:solidFill>
              </a:ln>
              <a:effectLst/>
            </c:spPr>
          </c:dPt>
          <c:dPt>
            <c:idx val="9"/>
            <c:bubble3D val="0"/>
            <c:spPr>
              <a:solidFill>
                <a:srgbClr val="BAABDD"/>
              </a:solidFill>
              <a:ln w="19050">
                <a:solidFill>
                  <a:schemeClr val="lt1"/>
                </a:solidFill>
              </a:ln>
              <a:effectLst/>
            </c:spPr>
          </c:dPt>
          <c:dLbls>
            <c:dLbl>
              <c:idx val="0"/>
              <c:layout>
                <c:manualLayout>
                  <c:x val="0.126168731577062"/>
                  <c:y val="-0.0279008539858237"/>
                </c:manualLayout>
              </c:layout>
              <c:tx>
                <c:rich>
                  <a:bodyPr rot="0" spcFirstLastPara="1" vertOverflow="ellipsis" vert="horz" wrap="square" lIns="38100" tIns="19050" rIns="38100" bIns="19050" anchor="ctr" anchorCtr="1"/>
                  <a:lstStyle/>
                  <a:p>
                    <a:fld id="{84c219d1-6590-439e-94ed-7b9fe4d648bc}" type="CATEGORYNAME">
                      <a:t>[CATEGORY NAME]</a:t>
                    </a:fld>
                    <a:r>
                      <a:t>,</a:t>
                    </a:r>
                    <a:fld id="{f81668f4-1614-4712-a85f-94a6a4409bcb}"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0.128462708514827"/>
                  <c:y val="0.0725422203631417"/>
                </c:manualLayout>
              </c:layout>
              <c:tx>
                <c:rich>
                  <a:bodyPr rot="0" spcFirstLastPara="1" vertOverflow="ellipsis" vert="horz" wrap="square" lIns="38100" tIns="19050" rIns="38100" bIns="19050" anchor="ctr" anchorCtr="1"/>
                  <a:lstStyle/>
                  <a:p>
                    <a:fld id="{4e6186ea-f998-42fd-8c38-6056dc00e5d3}" type="CATEGORYNAME">
                      <a:t>[CATEGORY NAME]</a:t>
                    </a:fld>
                    <a:r>
                      <a:t>,</a:t>
                    </a:r>
                    <a:fld id="{205165e1-6c9b-40d7-b8e1-6b188ebc6135}"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3.72730721894423e-17"/>
                  <c:y val="0.112949285313013"/>
                </c:manualLayout>
              </c:layout>
              <c:tx>
                <c:rich>
                  <a:bodyPr rot="0" spcFirstLastPara="1" vertOverflow="ellipsis" vert="horz" wrap="square" lIns="38100" tIns="19050" rIns="38100" bIns="19050" anchor="ctr" anchorCtr="1"/>
                  <a:lstStyle/>
                  <a:p>
                    <a:fld id="{ca5f0516-0222-4166-b794-f4bcc19d78ea}" type="CATEGORYNAME">
                      <a:t>[CATEGORY NAME]</a:t>
                    </a:fld>
                    <a:r>
                      <a:t>,</a:t>
                    </a:r>
                    <a:fld id="{a54b0a6b-762a-4ef2-9223-ac80545f8dfb}"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3"/>
              <c:layout>
                <c:manualLayout>
                  <c:x val="-0.116992823826003"/>
                  <c:y val="0.0948629035518007"/>
                </c:manualLayout>
              </c:layout>
              <c:tx>
                <c:rich>
                  <a:bodyPr rot="0" spcFirstLastPara="1" vertOverflow="ellipsis" vert="horz" wrap="square" lIns="38100" tIns="19050" rIns="38100" bIns="19050" anchor="ctr" anchorCtr="1"/>
                  <a:lstStyle/>
                  <a:p>
                    <a:fld id="{b9027ed0-13e2-4870-9450-db5eb35c9389}" type="CATEGORYNAME">
                      <a:t>[CATEGORY NAME]</a:t>
                    </a:fld>
                    <a:r>
                      <a:t>,</a:t>
                    </a:r>
                    <a:fld id="{781c5942-29f6-4002-af6a-38c0f17658c8}"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4"/>
              <c:layout>
                <c:manualLayout>
                  <c:x val="-0.0711132850707078"/>
                  <c:y val="0"/>
                </c:manualLayout>
              </c:layout>
              <c:tx>
                <c:rich>
                  <a:bodyPr rot="0" spcFirstLastPara="1" vertOverflow="ellipsis" vert="horz" wrap="square" lIns="38100" tIns="19050" rIns="38100" bIns="19050" anchor="ctr" anchorCtr="1"/>
                  <a:lstStyle/>
                  <a:p>
                    <a:fld id="{fcbaa487-9c91-48b4-88ab-f1f32489305f}" type="CATEGORYNAME">
                      <a:t>[CATEGORY NAME]</a:t>
                    </a:fld>
                    <a:r>
                      <a:t>,</a:t>
                    </a:r>
                    <a:fld id="{7a93e888-e37c-4ccd-9c9e-eaf1cacd3c7f}"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5"/>
              <c:layout>
                <c:manualLayout>
                  <c:x val="-0.0779952158840021"/>
                  <c:y val="-5.11509747402518e-17"/>
                </c:manualLayout>
              </c:layout>
              <c:tx>
                <c:rich>
                  <a:bodyPr rot="0" spcFirstLastPara="1" vertOverflow="ellipsis" vert="horz" wrap="square" lIns="38100" tIns="19050" rIns="38100" bIns="19050" anchor="ctr" anchorCtr="1"/>
                  <a:lstStyle/>
                  <a:p>
                    <a:fld id="{8b1dc092-f600-466e-a459-4a02f93bb4d2}" type="CATEGORYNAME">
                      <a:t>[CATEGORY NAME]</a:t>
                    </a:fld>
                    <a:r>
                      <a:t>,</a:t>
                    </a:r>
                    <a:fld id="{edfb717f-69e2-448b-986b-7a688bc06164}"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6"/>
              <c:layout>
                <c:manualLayout>
                  <c:x val="-0.0937382436383976"/>
                  <c:y val="-0.0510142442633207"/>
                </c:manualLayout>
              </c:layout>
              <c:tx>
                <c:rich>
                  <a:bodyPr rot="0" spcFirstLastPara="1" vertOverflow="ellipsis" vert="horz" wrap="square" lIns="38100" tIns="19050" rIns="38100" bIns="19050" anchor="ctr" anchorCtr="1"/>
                  <a:lstStyle/>
                  <a:p>
                    <a:fld id="{4da8d1c7-5778-4713-93ba-c870ee756d6f}" type="CATEGORYNAME">
                      <a:t>[CATEGORY NAME]</a:t>
                    </a:fld>
                    <a:r>
                      <a:t>,</a:t>
                    </a:r>
                    <a:fld id="{56a2cc85-d1a0-4f61-ac60-0fd701fabc58}"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7"/>
              <c:layout>
                <c:manualLayout>
                  <c:x val="-0.117092000823486"/>
                  <c:y val="-0.0786508767897535"/>
                </c:manualLayout>
              </c:layout>
              <c:tx>
                <c:rich>
                  <a:bodyPr rot="0" spcFirstLastPara="1" vertOverflow="ellipsis" vert="horz" wrap="square" lIns="38100" tIns="19050" rIns="38100" bIns="19050" anchor="ctr" anchorCtr="1"/>
                  <a:lstStyle/>
                  <a:p>
                    <a:fld id="{18dda527-0257-4d34-9610-fd93dba1ef2c}" type="CATEGORYNAME">
                      <a:t>[CATEGORY NAME]</a:t>
                    </a:fld>
                    <a:r>
                      <a:t>,</a:t>
                    </a:r>
                    <a:fld id="{37c6db9e-7333-48c9-a88d-4196b092ec8d}"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8"/>
              <c:layout>
                <c:manualLayout>
                  <c:x val="-0.111308116732318"/>
                  <c:y val="-0.13392398643449"/>
                </c:manualLayout>
              </c:layout>
              <c:tx>
                <c:rich>
                  <a:bodyPr rot="0" spcFirstLastPara="1" vertOverflow="ellipsis" vert="horz" wrap="square" lIns="38100" tIns="19050" rIns="38100" bIns="19050" anchor="ctr" anchorCtr="1"/>
                  <a:lstStyle/>
                  <a:p>
                    <a:fld id="{cc47bfd4-9c21-4b6d-9959-2a9a821a8f2b}" type="CATEGORYNAME">
                      <a:t>[CATEGORY NAME]</a:t>
                    </a:fld>
                    <a:r>
                      <a:t>,</a:t>
                    </a:r>
                    <a:fld id="{482de473-d69c-492d-865c-ec4102e73898}"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9"/>
              <c:layout>
                <c:manualLayout>
                  <c:x val="0.0183518505533714"/>
                  <c:y val="-0.190386190499537"/>
                </c:manualLayout>
              </c:layout>
              <c:tx>
                <c:rich>
                  <a:bodyPr rot="0" spcFirstLastPara="1" vertOverflow="ellipsis" vert="horz" wrap="square" lIns="38100" tIns="19050" rIns="38100" bIns="19050" anchor="ctr" anchorCtr="1"/>
                  <a:lstStyle/>
                  <a:p>
                    <a:fld id="{10dd05e0-3492-4542-8429-079afc15dde7}" type="CATEGORYNAME">
                      <a:t>[CATEGORY NAME]</a:t>
                    </a:fld>
                    <a:r>
                      <a:t>,</a:t>
                    </a:r>
                    <a:fld id="{07d84db6-fada-4254-b216-89136fcf9dd4}"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700" b="0" i="0" u="none" strike="noStrike" kern="1200" baseline="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pPr>
              </a:p>
            </c:txPr>
            <c:showLegendKey val="0"/>
            <c:showVal val="1"/>
            <c:showCatName val="1"/>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Sheet1!$N$2:$N$11</c:f>
              <c:strCache>
                <c:ptCount val="10"/>
                <c:pt idx="0">
                  <c:v>Beauty &amp; Personal Care</c:v>
                </c:pt>
                <c:pt idx="1">
                  <c:v>Womenswear and Underwear</c:v>
                </c:pt>
                <c:pt idx="2">
                  <c:v>Collections</c:v>
                </c:pt>
                <c:pt idx="3">
                  <c:v>Phones &amp; Electronics</c:v>
                </c:pt>
                <c:pt idx="4">
                  <c:v>Sports &amp; Outdoor</c:v>
                </c:pt>
                <c:pt idx="5">
                  <c:v>Health</c:v>
                </c:pt>
                <c:pt idx="6">
                  <c:v>Home Supplies</c:v>
                </c:pt>
                <c:pt idx="7">
                  <c:v>Fashion Accessories</c:v>
                </c:pt>
                <c:pt idx="8">
                  <c:v>Food &amp; Beverages</c:v>
                </c:pt>
                <c:pt idx="9">
                  <c:v>Household Appliances</c:v>
                </c:pt>
              </c:strCache>
            </c:strRef>
          </c:cat>
          <c:val>
            <c:numRef>
              <c:f>Sheet1!$O$2:$O$11</c:f>
              <c:numCache>
                <c:formatCode>0%</c:formatCode>
                <c:ptCount val="10"/>
                <c:pt idx="0">
                  <c:v>0.294463802370333</c:v>
                </c:pt>
                <c:pt idx="1">
                  <c:v>0.163005034722809</c:v>
                </c:pt>
                <c:pt idx="2">
                  <c:v>0.101118927607327</c:v>
                </c:pt>
                <c:pt idx="3">
                  <c:v>0.089155894066329</c:v>
                </c:pt>
                <c:pt idx="4">
                  <c:v>0.0857777246030894</c:v>
                </c:pt>
                <c:pt idx="5">
                  <c:v>0.0784622233244969</c:v>
                </c:pt>
                <c:pt idx="6">
                  <c:v>0.0523153874469693</c:v>
                </c:pt>
                <c:pt idx="7">
                  <c:v>0.0512984145075849</c:v>
                </c:pt>
                <c:pt idx="8">
                  <c:v>0.0437349575491741</c:v>
                </c:pt>
                <c:pt idx="9">
                  <c:v>0.0406676338018882</c:v>
                </c:pt>
              </c:numCache>
            </c:numRef>
          </c:val>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lang="zh-CN" sz="800"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legend>
    <c:plotVisOnly val="1"/>
    <c:dispBlanksAs val="gap"/>
    <c:showDLblsOverMax val="0"/>
  </c:chart>
  <c:spPr>
    <a:noFill/>
    <a:ln>
      <a:noFill/>
    </a:ln>
    <a:effectLst/>
  </c:spPr>
  <c:txPr>
    <a:bodyPr/>
    <a:lstStyle/>
    <a:p>
      <a:pPr>
        <a:defRPr lang="zh-CN" sz="900">
          <a:latin typeface="微软雅黑" panose="020B0503020204020204" pitchFamily="34" charset="-122"/>
          <a:ea typeface="微软雅黑" panose="020B0503020204020204" pitchFamily="34" charset="-122"/>
        </a:defRPr>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797522008359"/>
          <c:y val="0.0236000963550868"/>
          <c:w val="0.799587001393172"/>
          <c:h val="0.731230262429881"/>
        </c:manualLayout>
      </c:layout>
      <c:barChart>
        <c:barDir val="bar"/>
        <c:grouping val="clustered"/>
        <c:varyColors val="0"/>
        <c:ser>
          <c:idx val="0"/>
          <c:order val="0"/>
          <c:tx>
            <c:strRef>
              <c:f>Sheet1!$Q$2</c:f>
              <c:strCache>
                <c:ptCount val="1"/>
                <c:pt idx="0">
                  <c:v>Household Appliances</c:v>
                </c:pt>
              </c:strCache>
            </c:strRef>
          </c:tx>
          <c:spPr>
            <a:solidFill>
              <a:srgbClr val="FFA800"/>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Sheet1!$R$2:$U$2</c:f>
              <c:numCache>
                <c:formatCode>0_ </c:formatCode>
                <c:ptCount val="4"/>
                <c:pt idx="0">
                  <c:v>1554.66616299999</c:v>
                </c:pt>
                <c:pt idx="1">
                  <c:v>1239.575025</c:v>
                </c:pt>
                <c:pt idx="2">
                  <c:v>960.113980999999</c:v>
                </c:pt>
                <c:pt idx="3">
                  <c:v>134.086022</c:v>
                </c:pt>
              </c:numCache>
            </c:numRef>
          </c:val>
        </c:ser>
        <c:ser>
          <c:idx val="1"/>
          <c:order val="1"/>
          <c:tx>
            <c:strRef>
              <c:f>Sheet1!$Q$3</c:f>
              <c:strCache>
                <c:ptCount val="1"/>
                <c:pt idx="0">
                  <c:v>Health</c:v>
                </c:pt>
              </c:strCache>
            </c:strRef>
          </c:tx>
          <c:spPr>
            <a:solidFill>
              <a:srgbClr val="FFDD58"/>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Sheet1!$R$3:$U$3</c:f>
              <c:numCache>
                <c:formatCode>0_ </c:formatCode>
                <c:ptCount val="4"/>
                <c:pt idx="0">
                  <c:v>3247.457806</c:v>
                </c:pt>
                <c:pt idx="1">
                  <c:v>2290.611874</c:v>
                </c:pt>
                <c:pt idx="2">
                  <c:v>1726.595657</c:v>
                </c:pt>
                <c:pt idx="3">
                  <c:v>261.528601</c:v>
                </c:pt>
              </c:numCache>
            </c:numRef>
          </c:val>
        </c:ser>
        <c:ser>
          <c:idx val="2"/>
          <c:order val="2"/>
          <c:tx>
            <c:strRef>
              <c:f>Sheet1!$Q$4</c:f>
              <c:strCache>
                <c:ptCount val="1"/>
                <c:pt idx="0">
                  <c:v>Food &amp; Beverages</c:v>
                </c:pt>
              </c:strCache>
            </c:strRef>
          </c:tx>
          <c:spPr>
            <a:solidFill>
              <a:srgbClr val="0DFA91"/>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Sheet1!$R$4:$U$4</c:f>
              <c:numCache>
                <c:formatCode>0_ </c:formatCode>
                <c:ptCount val="4"/>
                <c:pt idx="0">
                  <c:v>1258.209282</c:v>
                </c:pt>
                <c:pt idx="1">
                  <c:v>1240.711962</c:v>
                </c:pt>
                <c:pt idx="2">
                  <c:v>897.903623</c:v>
                </c:pt>
                <c:pt idx="3">
                  <c:v>300.017399</c:v>
                </c:pt>
              </c:numCache>
            </c:numRef>
          </c:val>
        </c:ser>
        <c:ser>
          <c:idx val="3"/>
          <c:order val="3"/>
          <c:tx>
            <c:strRef>
              <c:f>Sheet1!$Q$5</c:f>
              <c:strCache>
                <c:ptCount val="1"/>
                <c:pt idx="0">
                  <c:v>Sports &amp; Outdoor</c:v>
                </c:pt>
              </c:strCache>
            </c:strRef>
          </c:tx>
          <c:spPr>
            <a:solidFill>
              <a:srgbClr val="07C46B"/>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Sheet1!$R$5:$U$5</c:f>
              <c:numCache>
                <c:formatCode>0_ </c:formatCode>
                <c:ptCount val="4"/>
                <c:pt idx="0">
                  <c:v>2559.186374</c:v>
                </c:pt>
                <c:pt idx="1">
                  <c:v>2676.393428</c:v>
                </c:pt>
                <c:pt idx="2">
                  <c:v>2539.74248</c:v>
                </c:pt>
                <c:pt idx="3">
                  <c:v>373.458448</c:v>
                </c:pt>
              </c:numCache>
            </c:numRef>
          </c:val>
        </c:ser>
        <c:ser>
          <c:idx val="4"/>
          <c:order val="4"/>
          <c:tx>
            <c:strRef>
              <c:f>Sheet1!$Q$6</c:f>
              <c:strCache>
                <c:ptCount val="1"/>
                <c:pt idx="0">
                  <c:v>Fashion Accessories</c:v>
                </c:pt>
              </c:strCache>
            </c:strRef>
          </c:tx>
          <c:spPr>
            <a:solidFill>
              <a:srgbClr val="34F4F2"/>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Sheet1!$R$6:$U$6</c:f>
              <c:numCache>
                <c:formatCode>0_ </c:formatCode>
                <c:ptCount val="4"/>
                <c:pt idx="0">
                  <c:v>1626.945066</c:v>
                </c:pt>
                <c:pt idx="1">
                  <c:v>1250.213652</c:v>
                </c:pt>
                <c:pt idx="2">
                  <c:v>1296.446055</c:v>
                </c:pt>
                <c:pt idx="3">
                  <c:v>387.246646</c:v>
                </c:pt>
              </c:numCache>
            </c:numRef>
          </c:val>
        </c:ser>
        <c:ser>
          <c:idx val="5"/>
          <c:order val="5"/>
          <c:tx>
            <c:strRef>
              <c:f>Sheet1!$Q$7</c:f>
              <c:strCache>
                <c:ptCount val="1"/>
                <c:pt idx="0">
                  <c:v>Home Supplies </c:v>
                </c:pt>
              </c:strCache>
            </c:strRef>
          </c:tx>
          <c:spPr>
            <a:solidFill>
              <a:srgbClr val="0BBBF7"/>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Sheet1!$R$7:$U$7</c:f>
              <c:numCache>
                <c:formatCode>0_ </c:formatCode>
                <c:ptCount val="4"/>
                <c:pt idx="0">
                  <c:v>1469.200504</c:v>
                </c:pt>
                <c:pt idx="1">
                  <c:v>1135.378803</c:v>
                </c:pt>
                <c:pt idx="2">
                  <c:v>1622.181236</c:v>
                </c:pt>
                <c:pt idx="3">
                  <c:v>430.944445</c:v>
                </c:pt>
              </c:numCache>
            </c:numRef>
          </c:val>
        </c:ser>
        <c:ser>
          <c:idx val="6"/>
          <c:order val="6"/>
          <c:tx>
            <c:strRef>
              <c:f>Sheet1!$Q$8</c:f>
              <c:strCache>
                <c:ptCount val="1"/>
                <c:pt idx="0">
                  <c:v>Collections</c:v>
                </c:pt>
              </c:strCache>
            </c:strRef>
          </c:tx>
          <c:spPr>
            <a:solidFill>
              <a:srgbClr val="0B84E3"/>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Sheet1!$R$8:$U$8</c:f>
              <c:numCache>
                <c:formatCode>0_ </c:formatCode>
                <c:ptCount val="4"/>
                <c:pt idx="0">
                  <c:v>3493.424205</c:v>
                </c:pt>
                <c:pt idx="1">
                  <c:v>3244.178457</c:v>
                </c:pt>
                <c:pt idx="2">
                  <c:v>2468.097254</c:v>
                </c:pt>
                <c:pt idx="3">
                  <c:v>457.664032</c:v>
                </c:pt>
              </c:numCache>
            </c:numRef>
          </c:val>
        </c:ser>
        <c:ser>
          <c:idx val="7"/>
          <c:order val="7"/>
          <c:tx>
            <c:strRef>
              <c:f>Sheet1!$Q$9</c:f>
              <c:strCache>
                <c:ptCount val="1"/>
                <c:pt idx="0">
                  <c:v>Phones &amp; Electronics</c:v>
                </c:pt>
              </c:strCache>
            </c:strRef>
          </c:tx>
          <c:spPr>
            <a:solidFill>
              <a:srgbClr val="A29BFE"/>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Sheet1!$R$9:$U$9</c:f>
              <c:numCache>
                <c:formatCode>0_ </c:formatCode>
                <c:ptCount val="4"/>
                <c:pt idx="0">
                  <c:v>2813.68652599999</c:v>
                </c:pt>
                <c:pt idx="1">
                  <c:v>2160.65701199999</c:v>
                </c:pt>
                <c:pt idx="2">
                  <c:v>2228.504148</c:v>
                </c:pt>
                <c:pt idx="3">
                  <c:v>634.990257</c:v>
                </c:pt>
              </c:numCache>
            </c:numRef>
          </c:val>
        </c:ser>
        <c:ser>
          <c:idx val="8"/>
          <c:order val="8"/>
          <c:tx>
            <c:strRef>
              <c:f>Sheet1!$Q$10</c:f>
              <c:strCache>
                <c:ptCount val="1"/>
                <c:pt idx="0">
                  <c:v>Womenswear &amp; Underwear </c:v>
                </c:pt>
              </c:strCache>
            </c:strRef>
          </c:tx>
          <c:spPr>
            <a:solidFill>
              <a:srgbClr val="6B5CE7"/>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Sheet1!$R$10:$U$10</c:f>
              <c:numCache>
                <c:formatCode>0_ </c:formatCode>
                <c:ptCount val="4"/>
                <c:pt idx="0">
                  <c:v>4230.26893</c:v>
                </c:pt>
                <c:pt idx="1">
                  <c:v>4642.738385</c:v>
                </c:pt>
                <c:pt idx="2">
                  <c:v>3905.696781</c:v>
                </c:pt>
                <c:pt idx="3">
                  <c:v>1699.037856</c:v>
                </c:pt>
              </c:numCache>
            </c:numRef>
          </c:val>
        </c:ser>
        <c:ser>
          <c:idx val="9"/>
          <c:order val="9"/>
          <c:tx>
            <c:strRef>
              <c:f>Sheet1!$Q$11</c:f>
              <c:strCache>
                <c:ptCount val="1"/>
                <c:pt idx="0">
                  <c:v> Beauty &amp; Personal Care</c:v>
                </c:pt>
              </c:strCache>
            </c:strRef>
          </c:tx>
          <c:spPr>
            <a:solidFill>
              <a:srgbClr val="AA58FE"/>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Sheet1!$R$11:$U$11</c:f>
              <c:numCache>
                <c:formatCode>0_ </c:formatCode>
                <c:ptCount val="4"/>
                <c:pt idx="0">
                  <c:v>8251.167077</c:v>
                </c:pt>
                <c:pt idx="1">
                  <c:v>7149.167853</c:v>
                </c:pt>
                <c:pt idx="2">
                  <c:v>6521.5702</c:v>
                </c:pt>
                <c:pt idx="3">
                  <c:v>3510.92251</c:v>
                </c:pt>
              </c:numCache>
            </c:numRef>
          </c:val>
        </c:ser>
        <c:dLbls>
          <c:showLegendKey val="0"/>
          <c:showVal val="0"/>
          <c:showCatName val="0"/>
          <c:showSerName val="0"/>
          <c:showPercent val="0"/>
          <c:showBubbleSize val="0"/>
        </c:dLbls>
        <c:gapWidth val="182"/>
        <c:axId val="1616758000"/>
        <c:axId val="1616752592"/>
      </c:barChart>
      <c:catAx>
        <c:axId val="1616758000"/>
        <c:scaling>
          <c:orientation val="minMax"/>
        </c:scaling>
        <c:delete val="0"/>
        <c:axPos val="l"/>
        <c:numFmt formatCode="0.00_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1616752592"/>
        <c:crosses val="autoZero"/>
        <c:auto val="1"/>
        <c:lblAlgn val="ctr"/>
        <c:lblOffset val="100"/>
        <c:noMultiLvlLbl val="0"/>
      </c:catAx>
      <c:valAx>
        <c:axId val="1616752592"/>
        <c:scaling>
          <c:orientation val="minMax"/>
        </c:scaling>
        <c:delete val="0"/>
        <c:axPos val="b"/>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16758000"/>
        <c:crosses val="autoZero"/>
        <c:crossBetween val="between"/>
      </c:valAx>
      <c:spPr>
        <a:noFill/>
        <a:ln>
          <a:noFill/>
        </a:ln>
        <a:effectLst/>
      </c:spPr>
    </c:plotArea>
    <c:legend>
      <c:legendPos val="b"/>
      <c:layout>
        <c:manualLayout>
          <c:xMode val="edge"/>
          <c:yMode val="edge"/>
          <c:x val="0"/>
          <c:y val="0.828532759046298"/>
          <c:w val="1"/>
          <c:h val="0.171467240953702"/>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Sheet1!$AD$1:$AD$4</c:f>
              <c:strCache>
                <c:ptCount val="4"/>
                <c:pt idx="0">
                  <c:v>Menswear &amp; Underwear</c:v>
                </c:pt>
                <c:pt idx="1">
                  <c:v>Fashion Accessories</c:v>
                </c:pt>
                <c:pt idx="2">
                  <c:v>Sports &amp; Outdoor</c:v>
                </c:pt>
                <c:pt idx="3">
                  <c:v>Womenswear &amp; Underwear</c:v>
                </c:pt>
              </c:strCache>
            </c:strRef>
          </c:cat>
          <c:val>
            <c:numRef>
              <c:f>Sheet1!$AE$1:$AE$4</c:f>
              <c:numCache>
                <c:formatCode>0.00%</c:formatCode>
                <c:ptCount val="4"/>
                <c:pt idx="0">
                  <c:v>0.0078</c:v>
                </c:pt>
                <c:pt idx="1">
                  <c:v>0.0233</c:v>
                </c:pt>
                <c:pt idx="2">
                  <c:v>0.1473</c:v>
                </c:pt>
                <c:pt idx="3">
                  <c:v>0.8217</c:v>
                </c:pt>
              </c:numCache>
            </c:numRef>
          </c:val>
        </c:ser>
        <c:dLbls>
          <c:showLegendKey val="0"/>
          <c:showVal val="1"/>
          <c:showCatName val="0"/>
          <c:showSerName val="0"/>
          <c:showPercent val="0"/>
          <c:showBubbleSize val="0"/>
        </c:dLbls>
        <c:gapWidth val="75"/>
        <c:axId val="1843707968"/>
        <c:axId val="1843712128"/>
      </c:barChart>
      <c:catAx>
        <c:axId val="184370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1843712128"/>
        <c:crosses val="autoZero"/>
        <c:auto val="1"/>
        <c:lblAlgn val="ctr"/>
        <c:lblOffset val="100"/>
        <c:noMultiLvlLbl val="0"/>
      </c:catAx>
      <c:valAx>
        <c:axId val="1843712128"/>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437079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Sheet1!$AD$1:$AD$5</c:f>
              <c:strCache>
                <c:ptCount val="5"/>
                <c:pt idx="0">
                  <c:v>Menswear&amp;Underwear</c:v>
                </c:pt>
                <c:pt idx="1">
                  <c:v>Sports &amp; Outdoor</c:v>
                </c:pt>
                <c:pt idx="2">
                  <c:v>Shoes</c:v>
                </c:pt>
                <c:pt idx="3">
                  <c:v>Others</c:v>
                </c:pt>
                <c:pt idx="4">
                  <c:v>Womenswear&amp;Underwear</c:v>
                </c:pt>
              </c:strCache>
            </c:strRef>
          </c:cat>
          <c:val>
            <c:numRef>
              <c:f>Sheet1!$AE$1:$AE$5</c:f>
              <c:numCache>
                <c:formatCode>0.00%</c:formatCode>
                <c:ptCount val="5"/>
                <c:pt idx="0">
                  <c:v>0.0065</c:v>
                </c:pt>
                <c:pt idx="1">
                  <c:v>0.0193</c:v>
                </c:pt>
                <c:pt idx="2">
                  <c:v>0.0209</c:v>
                </c:pt>
                <c:pt idx="3">
                  <c:v>0.0665</c:v>
                </c:pt>
                <c:pt idx="4">
                  <c:v>0.8868</c:v>
                </c:pt>
              </c:numCache>
            </c:numRef>
          </c:val>
        </c:ser>
        <c:dLbls>
          <c:showLegendKey val="0"/>
          <c:showVal val="1"/>
          <c:showCatName val="0"/>
          <c:showSerName val="0"/>
          <c:showPercent val="0"/>
          <c:showBubbleSize val="0"/>
        </c:dLbls>
        <c:gapWidth val="75"/>
        <c:axId val="1843707968"/>
        <c:axId val="1843712128"/>
      </c:barChart>
      <c:catAx>
        <c:axId val="184370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1843712128"/>
        <c:crosses val="autoZero"/>
        <c:auto val="1"/>
        <c:lblAlgn val="ctr"/>
        <c:lblOffset val="100"/>
        <c:noMultiLvlLbl val="0"/>
      </c:catAx>
      <c:valAx>
        <c:axId val="1843712128"/>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437079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Sheet1!$AD$1:$AD$3</c:f>
              <c:strCache>
                <c:ptCount val="3"/>
                <c:pt idx="0">
                  <c:v>Fashion Accessories</c:v>
                </c:pt>
                <c:pt idx="1">
                  <c:v>Shoes</c:v>
                </c:pt>
                <c:pt idx="2">
                  <c:v>Womenswear &amp; Underwear </c:v>
                </c:pt>
              </c:strCache>
            </c:strRef>
          </c:cat>
          <c:val>
            <c:numRef>
              <c:f>Sheet1!$AE$1:$AE$3</c:f>
              <c:numCache>
                <c:formatCode>0.00%</c:formatCode>
                <c:ptCount val="3"/>
                <c:pt idx="0">
                  <c:v>0.0154</c:v>
                </c:pt>
                <c:pt idx="1">
                  <c:v>0.0175</c:v>
                </c:pt>
                <c:pt idx="2">
                  <c:v>0.9646</c:v>
                </c:pt>
              </c:numCache>
            </c:numRef>
          </c:val>
        </c:ser>
        <c:dLbls>
          <c:showLegendKey val="0"/>
          <c:showVal val="1"/>
          <c:showCatName val="0"/>
          <c:showSerName val="0"/>
          <c:showPercent val="0"/>
          <c:showBubbleSize val="0"/>
        </c:dLbls>
        <c:gapWidth val="75"/>
        <c:axId val="1843707968"/>
        <c:axId val="1843712128"/>
      </c:barChart>
      <c:catAx>
        <c:axId val="184370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1843712128"/>
        <c:crosses val="autoZero"/>
        <c:auto val="1"/>
        <c:lblAlgn val="ctr"/>
        <c:lblOffset val="100"/>
        <c:noMultiLvlLbl val="0"/>
      </c:catAx>
      <c:valAx>
        <c:axId val="1843712128"/>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437079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8325965775276"/>
          <c:y val="0.138727034120735"/>
          <c:w val="0.403280144329076"/>
          <c:h val="0.819606299212598"/>
        </c:manualLayout>
      </c:layout>
      <c:doughnutChart>
        <c:varyColors val="1"/>
        <c:ser>
          <c:idx val="0"/>
          <c:order val="0"/>
          <c:spPr/>
          <c:explosion val="0"/>
          <c:dPt>
            <c:idx val="0"/>
            <c:bubble3D val="0"/>
            <c:spPr>
              <a:solidFill>
                <a:srgbClr val="9C89B8"/>
              </a:solidFill>
              <a:ln w="19050">
                <a:solidFill>
                  <a:schemeClr val="lt1"/>
                </a:solidFill>
              </a:ln>
              <a:effectLst/>
            </c:spPr>
          </c:dPt>
          <c:dPt>
            <c:idx val="1"/>
            <c:bubble3D val="0"/>
            <c:spPr>
              <a:solidFill>
                <a:srgbClr val="6859F4"/>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rgbClr val="A5A5A5">
                  <a:lumMod val="20000"/>
                  <a:lumOff val="80000"/>
                </a:srgbClr>
              </a:solidFill>
              <a:ln w="19050">
                <a:solidFill>
                  <a:schemeClr val="lt1"/>
                </a:solidFill>
              </a:ln>
              <a:effectLst/>
            </c:spPr>
          </c:dPt>
          <c:dPt>
            <c:idx val="4"/>
            <c:bubble3D val="0"/>
            <c:spPr>
              <a:solidFill>
                <a:srgbClr val="5B9BD5">
                  <a:lumMod val="20000"/>
                  <a:lumOff val="80000"/>
                </a:srgbClr>
              </a:solidFill>
              <a:ln w="19050">
                <a:solidFill>
                  <a:schemeClr val="lt1"/>
                </a:solidFill>
              </a:ln>
              <a:effectLst/>
            </c:spPr>
          </c:dPt>
          <c:dPt>
            <c:idx val="5"/>
            <c:bubble3D val="0"/>
            <c:spPr>
              <a:solidFill>
                <a:srgbClr val="44546A">
                  <a:lumMod val="20000"/>
                  <a:lumOff val="80000"/>
                </a:srgbClr>
              </a:solidFill>
              <a:ln w="19050">
                <a:solidFill>
                  <a:schemeClr val="lt1"/>
                </a:solidFill>
              </a:ln>
              <a:effectLst/>
            </c:spPr>
          </c:dPt>
          <c:dPt>
            <c:idx val="6"/>
            <c:bubble3D val="0"/>
            <c:spPr>
              <a:solidFill>
                <a:srgbClr val="70AD47">
                  <a:lumMod val="20000"/>
                  <a:lumOff val="80000"/>
                </a:srgbClr>
              </a:solidFill>
              <a:ln w="19050">
                <a:solidFill>
                  <a:schemeClr val="lt1"/>
                </a:solidFill>
              </a:ln>
              <a:effectLst/>
            </c:spPr>
          </c:dPt>
          <c:dPt>
            <c:idx val="7"/>
            <c:bubble3D val="0"/>
            <c:spPr>
              <a:solidFill>
                <a:srgbClr val="A5A5A5">
                  <a:lumMod val="40000"/>
                  <a:lumOff val="60000"/>
                </a:srgbClr>
              </a:solidFill>
              <a:ln w="19050">
                <a:solidFill>
                  <a:schemeClr val="lt1"/>
                </a:solidFill>
              </a:ln>
              <a:effectLst/>
            </c:spPr>
          </c:dPt>
          <c:dPt>
            <c:idx val="8"/>
            <c:bubble3D val="0"/>
            <c:spPr>
              <a:solidFill>
                <a:srgbClr val="4472C4">
                  <a:lumMod val="40000"/>
                  <a:lumOff val="60000"/>
                </a:srgbClr>
              </a:solidFill>
              <a:ln w="19050">
                <a:solidFill>
                  <a:schemeClr val="lt1"/>
                </a:solidFill>
              </a:ln>
              <a:effectLst/>
            </c:spPr>
          </c:dPt>
          <c:dPt>
            <c:idx val="9"/>
            <c:bubble3D val="0"/>
            <c:spPr>
              <a:solidFill>
                <a:srgbClr val="BAABDD"/>
              </a:solidFill>
              <a:ln w="19050">
                <a:solidFill>
                  <a:schemeClr val="lt1"/>
                </a:solidFill>
              </a:ln>
              <a:effectLst/>
            </c:spPr>
          </c:dPt>
          <c:dLbls>
            <c:dLbl>
              <c:idx val="0"/>
              <c:layout>
                <c:manualLayout>
                  <c:x val="0.126168731577062"/>
                  <c:y val="-0.0279008539858237"/>
                </c:manualLayout>
              </c:layout>
              <c:tx>
                <c:rich>
                  <a:bodyPr rot="0" spcFirstLastPara="1" vertOverflow="ellipsis" vert="horz" wrap="square" lIns="38100" tIns="19050" rIns="38100" bIns="19050" anchor="ctr" anchorCtr="1"/>
                  <a:lstStyle/>
                  <a:p>
                    <a:fld id="{30a147e5-f0ac-4f5a-81d5-32b19aa04f4b}" type="CATEGORYNAME">
                      <a:t>[CATEGORY NAME]</a:t>
                    </a:fld>
                    <a:r>
                      <a:t>,</a:t>
                    </a:r>
                    <a:fld id="{9bd40227-5f1d-4959-8014-640f54e3e6a4}"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0.128462708514827"/>
                  <c:y val="0.0725422203631417"/>
                </c:manualLayout>
              </c:layout>
              <c:tx>
                <c:rich>
                  <a:bodyPr rot="0" spcFirstLastPara="1" vertOverflow="ellipsis" vert="horz" wrap="square" lIns="38100" tIns="19050" rIns="38100" bIns="19050" anchor="ctr" anchorCtr="1"/>
                  <a:lstStyle/>
                  <a:p>
                    <a:fld id="{fd2b8b48-e269-4de6-aee6-80a89469c24e}" type="CATEGORYNAME">
                      <a:t>[CATEGORY NAME]</a:t>
                    </a:fld>
                    <a:r>
                      <a:t>,</a:t>
                    </a:r>
                    <a:fld id="{e1be2989-c1d7-44e8-aaac-11894863389f}"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0.00406620030230759"/>
                  <c:y val="0.119960095012731"/>
                </c:manualLayout>
              </c:layout>
              <c:tx>
                <c:rich>
                  <a:bodyPr rot="0" spcFirstLastPara="1" vertOverflow="ellipsis" vert="horz" wrap="square" lIns="38100" tIns="19050" rIns="38100" bIns="19050" anchor="ctr" anchorCtr="1"/>
                  <a:lstStyle/>
                  <a:p>
                    <a:fld id="{db32e4c2-4750-47bb-ac15-52d9c7d933ad}" type="CATEGORYNAME">
                      <a:t>[CATEGORY NAME]</a:t>
                    </a:fld>
                    <a:r>
                      <a:t>,</a:t>
                    </a:r>
                    <a:fld id="{b73056e7-47fc-4dea-88f5-6bf7164beefb}"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3"/>
              <c:layout>
                <c:manualLayout>
                  <c:x val="-0.0986948457549349"/>
                  <c:y val="0.117712066086113"/>
                </c:manualLayout>
              </c:layout>
              <c:tx>
                <c:rich>
                  <a:bodyPr rot="0" spcFirstLastPara="1" vertOverflow="ellipsis" vert="horz" wrap="square" lIns="38100" tIns="19050" rIns="38100" bIns="19050" anchor="ctr" anchorCtr="1"/>
                  <a:lstStyle/>
                  <a:p>
                    <a:fld id="{f659e748-29e3-415f-ad3c-2238f5a664a7}" type="CATEGORYNAME">
                      <a:t>[CATEGORY NAME]</a:t>
                    </a:fld>
                    <a:r>
                      <a:t>,</a:t>
                    </a:r>
                    <a:fld id="{3cdf2de4-8229-48cd-b289-2c8e5c132ad7}"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4"/>
              <c:layout>
                <c:manualLayout>
                  <c:x val="-0.0711132850707078"/>
                  <c:y val="0"/>
                </c:manualLayout>
              </c:layout>
              <c:tx>
                <c:rich>
                  <a:bodyPr rot="0" spcFirstLastPara="1" vertOverflow="ellipsis" vert="horz" wrap="square" lIns="38100" tIns="19050" rIns="38100" bIns="19050" anchor="ctr" anchorCtr="1"/>
                  <a:lstStyle/>
                  <a:p>
                    <a:fld id="{bf214dbf-6d96-4d74-8836-bfc9b609b63e}" type="CATEGORYNAME">
                      <a:t>[CATEGORY NAME]</a:t>
                    </a:fld>
                    <a:r>
                      <a:t>,</a:t>
                    </a:r>
                    <a:fld id="{54a95c93-c554-41d6-a948-efaa782ddebf}"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5"/>
              <c:layout>
                <c:manualLayout>
                  <c:x val="-0.0779952158840021"/>
                  <c:y val="-5.11509747402518e-17"/>
                </c:manualLayout>
              </c:layout>
              <c:tx>
                <c:rich>
                  <a:bodyPr rot="0" spcFirstLastPara="1" vertOverflow="ellipsis" vert="horz" wrap="square" lIns="38100" tIns="19050" rIns="38100" bIns="19050" anchor="ctr" anchorCtr="1"/>
                  <a:lstStyle/>
                  <a:p>
                    <a:fld id="{9b92be80-1d45-4065-98b9-efb2a81d44a6}" type="CATEGORYNAME">
                      <a:t>[CATEGORY NAME]</a:t>
                    </a:fld>
                    <a:r>
                      <a:t>,</a:t>
                    </a:r>
                    <a:fld id="{804a2804-c38d-41ac-8aa2-1bdd572bc822}"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6"/>
              <c:layout>
                <c:manualLayout>
                  <c:x val="-0.0937382436383976"/>
                  <c:y val="-0.0510142442633207"/>
                </c:manualLayout>
              </c:layout>
              <c:tx>
                <c:rich>
                  <a:bodyPr rot="0" spcFirstLastPara="1" vertOverflow="ellipsis" vert="horz" wrap="square" lIns="38100" tIns="19050" rIns="38100" bIns="19050" anchor="ctr" anchorCtr="1"/>
                  <a:lstStyle/>
                  <a:p>
                    <a:fld id="{58578ff8-4bdd-4815-9880-c4af13293000}" type="CATEGORYNAME">
                      <a:t>[CATEGORY NAME]</a:t>
                    </a:fld>
                    <a:r>
                      <a:t>,</a:t>
                    </a:r>
                    <a:fld id="{44ddc89d-5c9e-4abf-9d9c-b0c647850c2c}"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7"/>
              <c:layout>
                <c:manualLayout>
                  <c:x val="-0.117092000823486"/>
                  <c:y val="-0.0786508767897535"/>
                </c:manualLayout>
              </c:layout>
              <c:tx>
                <c:rich>
                  <a:bodyPr rot="0" spcFirstLastPara="1" vertOverflow="ellipsis" vert="horz" wrap="square" lIns="38100" tIns="19050" rIns="38100" bIns="19050" anchor="ctr" anchorCtr="1"/>
                  <a:lstStyle/>
                  <a:p>
                    <a:fld id="{3707439e-9a36-4d52-8219-eedc0b135035}" type="CATEGORYNAME">
                      <a:t>[CATEGORY NAME]</a:t>
                    </a:fld>
                    <a:r>
                      <a:t>,</a:t>
                    </a:r>
                    <a:fld id="{001f0eca-2791-4386-948a-a583bfaea6e0}"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8"/>
              <c:layout>
                <c:manualLayout>
                  <c:x val="-0.111308116732318"/>
                  <c:y val="-0.13392398643449"/>
                </c:manualLayout>
              </c:layout>
              <c:tx>
                <c:rich>
                  <a:bodyPr rot="0" spcFirstLastPara="1" vertOverflow="ellipsis" vert="horz" wrap="square" lIns="38100" tIns="19050" rIns="38100" bIns="19050" anchor="ctr" anchorCtr="1"/>
                  <a:lstStyle/>
                  <a:p>
                    <a:fld id="{9e8a22cd-10de-4581-8d97-1803f93ebacf}" type="CATEGORYNAME">
                      <a:t>[CATEGORY NAME]</a:t>
                    </a:fld>
                    <a:r>
                      <a:t>,</a:t>
                    </a:r>
                    <a:fld id="{bc9be712-0326-492c-b78d-07d0379a69c6}"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9"/>
              <c:layout>
                <c:manualLayout>
                  <c:x val="0.0183518505533714"/>
                  <c:y val="-0.190386190499537"/>
                </c:manualLayout>
              </c:layout>
              <c:tx>
                <c:rich>
                  <a:bodyPr rot="0" spcFirstLastPara="1" vertOverflow="ellipsis" vert="horz" wrap="square" lIns="38100" tIns="19050" rIns="38100" bIns="19050" anchor="ctr" anchorCtr="1"/>
                  <a:lstStyle/>
                  <a:p>
                    <a:fld id="{3aedd808-05e1-4fd1-9ac6-7c60121c64a1}" type="CATEGORYNAME">
                      <a:t>[CATEGORY NAME]</a:t>
                    </a:fld>
                    <a:r>
                      <a:t>,</a:t>
                    </a:r>
                    <a:fld id="{0ab2d8c6-6fc7-4ffe-a416-3535ec704dce}" type="VALUE">
                      <a:t>[VALUE]</a:t>
                    </a:fld>
                    <a:endParaRPr lang="en-US" altLang="zh-CN" b="1" i="0" u="none" strike="noStrike" baseline="0">
                      <a:latin typeface="Arial" panose="020B0604020202020204" pitchFamily="34" charset="0"/>
                      <a:ea typeface="Arial" panose="020B0604020202020204" pitchFamily="34" charset="0"/>
                      <a:cs typeface="+mn-ea"/>
                    </a:endParaRPr>
                  </a:p>
                </c:rich>
              </c:tx>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700" b="0" i="0" u="none" strike="noStrike" kern="1200" baseline="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pPr>
              </a:p>
            </c:txPr>
            <c:showLegendKey val="0"/>
            <c:showVal val="1"/>
            <c:showCatName val="1"/>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Sheet1!$N$2:$N$11</c:f>
              <c:strCache>
                <c:ptCount val="10"/>
                <c:pt idx="0">
                  <c:v>Beauty &amp; Personal Care</c:v>
                </c:pt>
                <c:pt idx="1">
                  <c:v>Womenswear &amp; Underwear</c:v>
                </c:pt>
                <c:pt idx="2">
                  <c:v>Muslim Fashion</c:v>
                </c:pt>
                <c:pt idx="3">
                  <c:v>Menswear &amp; Underwear</c:v>
                </c:pt>
                <c:pt idx="4">
                  <c:v>Phones &amp; Electronics</c:v>
                </c:pt>
                <c:pt idx="5">
                  <c:v>Food &amp; Beverages</c:v>
                </c:pt>
                <c:pt idx="6">
                  <c:v>Baby &amp; Maternity</c:v>
                </c:pt>
                <c:pt idx="7">
                  <c:v>Shoes</c:v>
                </c:pt>
                <c:pt idx="8">
                  <c:v>Luggage &amp; Bags</c:v>
                </c:pt>
                <c:pt idx="9">
                  <c:v>Health</c:v>
                </c:pt>
              </c:strCache>
            </c:strRef>
          </c:cat>
          <c:val>
            <c:numRef>
              <c:f>Sheet1!$O$2:$O$11</c:f>
              <c:numCache>
                <c:formatCode>0%</c:formatCode>
                <c:ptCount val="10"/>
                <c:pt idx="0">
                  <c:v>0.27</c:v>
                </c:pt>
                <c:pt idx="1">
                  <c:v>0.18</c:v>
                </c:pt>
                <c:pt idx="2">
                  <c:v>0.17</c:v>
                </c:pt>
                <c:pt idx="3">
                  <c:v>0.08</c:v>
                </c:pt>
                <c:pt idx="4">
                  <c:v>0.07</c:v>
                </c:pt>
                <c:pt idx="5">
                  <c:v>0.06</c:v>
                </c:pt>
                <c:pt idx="6">
                  <c:v>0.05</c:v>
                </c:pt>
                <c:pt idx="7">
                  <c:v>0.05</c:v>
                </c:pt>
                <c:pt idx="8">
                  <c:v>0.04</c:v>
                </c:pt>
                <c:pt idx="9">
                  <c:v>0.03</c:v>
                </c:pt>
              </c:numCache>
            </c:numRef>
          </c:val>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lang="zh-CN" sz="800"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legend>
    <c:plotVisOnly val="1"/>
    <c:dispBlanksAs val="gap"/>
    <c:showDLblsOverMax val="0"/>
  </c:chart>
  <c:spPr>
    <a:noFill/>
    <a:ln>
      <a:noFill/>
    </a:ln>
    <a:effectLst/>
  </c:spPr>
  <c:txPr>
    <a:bodyPr/>
    <a:lstStyle/>
    <a:p>
      <a:pPr>
        <a:defRPr lang="zh-CN" sz="900">
          <a:latin typeface="微软雅黑" panose="020B0503020204020204" pitchFamily="34" charset="-122"/>
          <a:ea typeface="微软雅黑" panose="020B0503020204020204" pitchFamily="3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数据分析!$A$13</c:f>
              <c:strCache>
                <c:ptCount val="1"/>
                <c:pt idx="0">
                  <c:v>Womenswear &amp; Underwear</c:v>
                </c:pt>
              </c:strCache>
            </c:strRef>
          </c:tx>
          <c:spPr>
            <a:solidFill>
              <a:srgbClr val="6859F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1" i="0" u="none" strike="noStrike" kern="1200" baseline="0">
                    <a:solidFill>
                      <a:schemeClr val="bg1"/>
                    </a:solidFill>
                    <a:latin typeface="Arial" panose="020B0604020202020204" pitchFamily="34" charset="0"/>
                    <a:ea typeface="微软雅黑" panose="020B0503020204020204" pitchFamily="34" charset="-122"/>
                    <a:cs typeface="Arial" panose="020B0604020202020204" pitchFamily="34"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数据分析!$B$12:$I$12</c:f>
              <c:strCache>
                <c:ptCount val="8"/>
                <c:pt idx="0">
                  <c:v>United States </c:v>
                </c:pt>
                <c:pt idx="1">
                  <c:v>British</c:v>
                </c:pt>
                <c:pt idx="2">
                  <c:v>Malaysia</c:v>
                </c:pt>
                <c:pt idx="3">
                  <c:v>Thailand</c:v>
                </c:pt>
                <c:pt idx="4">
                  <c:v>Philippines</c:v>
                </c:pt>
                <c:pt idx="5">
                  <c:v>Singapore</c:v>
                </c:pt>
                <c:pt idx="6">
                  <c:v>Indonesia</c:v>
                </c:pt>
                <c:pt idx="7">
                  <c:v>Vietnam</c:v>
                </c:pt>
              </c:strCache>
            </c:strRef>
          </c:cat>
          <c:val>
            <c:numRef>
              <c:f>数据分析!$B$13:$I$13</c:f>
              <c:numCache>
                <c:formatCode>0%</c:formatCode>
                <c:ptCount val="8"/>
                <c:pt idx="0">
                  <c:v>0.803993178551815</c:v>
                </c:pt>
                <c:pt idx="1">
                  <c:v>0.705143915793809</c:v>
                </c:pt>
                <c:pt idx="2">
                  <c:v>0.663502096487369</c:v>
                </c:pt>
                <c:pt idx="3">
                  <c:v>0.796672921098746</c:v>
                </c:pt>
                <c:pt idx="4">
                  <c:v>0.680357465033735</c:v>
                </c:pt>
                <c:pt idx="5">
                  <c:v>0.681538368501697</c:v>
                </c:pt>
                <c:pt idx="6">
                  <c:v>0.562516218922765</c:v>
                </c:pt>
                <c:pt idx="7">
                  <c:v>0.935124223600998</c:v>
                </c:pt>
              </c:numCache>
            </c:numRef>
          </c:val>
        </c:ser>
        <c:ser>
          <c:idx val="1"/>
          <c:order val="1"/>
          <c:tx>
            <c:strRef>
              <c:f>数据分析!$A$14</c:f>
              <c:strCache>
                <c:ptCount val="1"/>
                <c:pt idx="0">
                  <c:v>Menswear &amp; Underwear </c:v>
                </c:pt>
              </c:strCache>
            </c:strRef>
          </c:tx>
          <c:spPr>
            <a:solidFill>
              <a:srgbClr val="AA58FE"/>
            </a:solidFill>
            <a:ln>
              <a:noFill/>
            </a:ln>
            <a:effectLst/>
          </c:spPr>
          <c:invertIfNegative val="0"/>
          <c:dLbls>
            <c:dLbl>
              <c:idx val="7"/>
              <c:layout>
                <c:manualLayout>
                  <c:x val="0"/>
                  <c:y val="0.0133190983285056"/>
                </c:manualLayout>
              </c:layout>
              <c:tx>
                <c:rich>
                  <a:bodyPr rot="0" spcFirstLastPara="1" vertOverflow="ellipsis" vert="horz" wrap="square" lIns="38100" tIns="19050" rIns="38100" bIns="19050" anchor="ctr" anchorCtr="1"/>
                  <a:lstStyle/>
                  <a:p>
                    <a:fld id="{90891701-0bfe-4aa2-8b86-d3dd305e92fa}" type="VALUE">
                      <a:t>[VALUE]</a:t>
                    </a:fld>
                    <a:endParaRPr lang="zh-CN" altLang="en-US" b="0" i="0" u="none" strike="noStrike" baseline="0">
                      <a:latin typeface="Arial" panose="020B0604020202020204" pitchFamily="34" charset="0"/>
                      <a:ea typeface="Arial" panose="020B0604020202020204" pitchFamily="34" charset="0"/>
                      <a:cs typeface="+mn-ea"/>
                    </a:endParaRPr>
                  </a:p>
                </c:rich>
              </c:tx>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1" i="0" u="none" strike="noStrike" kern="1200" baseline="0">
                    <a:solidFill>
                      <a:schemeClr val="bg1"/>
                    </a:solidFill>
                    <a:latin typeface="Arial" panose="020B0604020202020204" pitchFamily="34" charset="0"/>
                    <a:ea typeface="微软雅黑" panose="020B0503020204020204" pitchFamily="34" charset="-122"/>
                    <a:cs typeface="Arial" panose="020B0604020202020204" pitchFamily="34"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数据分析!$B$12:$I$12</c:f>
              <c:strCache>
                <c:ptCount val="8"/>
                <c:pt idx="0">
                  <c:v>United States </c:v>
                </c:pt>
                <c:pt idx="1">
                  <c:v>British</c:v>
                </c:pt>
                <c:pt idx="2">
                  <c:v>Malaysia</c:v>
                </c:pt>
                <c:pt idx="3">
                  <c:v>Thailand</c:v>
                </c:pt>
                <c:pt idx="4">
                  <c:v>Philippines</c:v>
                </c:pt>
                <c:pt idx="5">
                  <c:v>Singapore</c:v>
                </c:pt>
                <c:pt idx="6">
                  <c:v>Indonesia</c:v>
                </c:pt>
                <c:pt idx="7">
                  <c:v>Vietnam</c:v>
                </c:pt>
              </c:strCache>
            </c:strRef>
          </c:cat>
          <c:val>
            <c:numRef>
              <c:f>数据分析!$B$14:$I$14</c:f>
              <c:numCache>
                <c:formatCode>0%</c:formatCode>
                <c:ptCount val="8"/>
                <c:pt idx="0">
                  <c:v>0.196006821448185</c:v>
                </c:pt>
                <c:pt idx="1">
                  <c:v>0.294856084206191</c:v>
                </c:pt>
                <c:pt idx="2">
                  <c:v>0.336497903512631</c:v>
                </c:pt>
                <c:pt idx="3">
                  <c:v>0.203327078901255</c:v>
                </c:pt>
                <c:pt idx="4">
                  <c:v>0.319642534966265</c:v>
                </c:pt>
                <c:pt idx="5">
                  <c:v>0.318461631498303</c:v>
                </c:pt>
                <c:pt idx="6">
                  <c:v>0.437483781077235</c:v>
                </c:pt>
                <c:pt idx="7">
                  <c:v>0.0648757763990016</c:v>
                </c:pt>
              </c:numCache>
            </c:numRef>
          </c:val>
        </c:ser>
        <c:dLbls>
          <c:showLegendKey val="0"/>
          <c:showVal val="1"/>
          <c:showCatName val="0"/>
          <c:showSerName val="0"/>
          <c:showPercent val="0"/>
          <c:showBubbleSize val="0"/>
        </c:dLbls>
        <c:gapWidth val="75"/>
        <c:overlap val="100"/>
        <c:axId val="1500928544"/>
        <c:axId val="1500924800"/>
      </c:barChart>
      <c:catAx>
        <c:axId val="150092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1"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crossAx val="1500924800"/>
        <c:crosses val="autoZero"/>
        <c:auto val="1"/>
        <c:lblAlgn val="ctr"/>
        <c:lblOffset val="100"/>
        <c:noMultiLvlLbl val="0"/>
      </c:catAx>
      <c:valAx>
        <c:axId val="15009248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5009285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1"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Sheet1!$M$1</c:f>
              <c:strCache>
                <c:ptCount val="1"/>
                <c:pt idx="0">
                  <c:v>总销售额（GMV）</c:v>
                </c:pt>
              </c:strCache>
            </c:strRef>
          </c:tx>
          <c:spPr>
            <a:solidFill>
              <a:srgbClr val="6559ED"/>
            </a:solidFill>
            <a:ln>
              <a:noFill/>
            </a:ln>
            <a:effectLst/>
          </c:spPr>
          <c:invertIfNegative val="0"/>
          <c:dPt>
            <c:idx val="1"/>
            <c:invertIfNegative val="0"/>
            <c:bubble3D val="0"/>
            <c:spPr>
              <a:solidFill>
                <a:srgbClr val="6559ED"/>
              </a:solidFill>
              <a:ln>
                <a:noFill/>
              </a:ln>
              <a:effectLst/>
            </c:spPr>
          </c:dPt>
          <c:dPt>
            <c:idx val="8"/>
            <c:invertIfNegative val="0"/>
            <c:bubble3D val="0"/>
            <c:spPr>
              <a:solidFill>
                <a:srgbClr val="04D3FB"/>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Sheet1!$L$2:$L$11</c:f>
              <c:strCache>
                <c:ptCount val="10"/>
                <c:pt idx="0">
                  <c:v>Health</c:v>
                </c:pt>
                <c:pt idx="1">
                  <c:v>Luggage &amp; Bags</c:v>
                </c:pt>
                <c:pt idx="2">
                  <c:v>Shoes</c:v>
                </c:pt>
                <c:pt idx="3">
                  <c:v>Baby &amp; Maternity</c:v>
                </c:pt>
                <c:pt idx="4">
                  <c:v>Food &amp; Beverages</c:v>
                </c:pt>
                <c:pt idx="5">
                  <c:v>Phones &amp; Electronics</c:v>
                </c:pt>
                <c:pt idx="6">
                  <c:v>Menswear &amp; Underwear</c:v>
                </c:pt>
                <c:pt idx="7">
                  <c:v>Muslim Fashion</c:v>
                </c:pt>
                <c:pt idx="8">
                  <c:v>Womenswear &amp; Underwear</c:v>
                </c:pt>
                <c:pt idx="9">
                  <c:v>Beauty &amp; Personal Care</c:v>
                </c:pt>
              </c:strCache>
            </c:strRef>
          </c:cat>
          <c:val>
            <c:numRef>
              <c:f>Sheet1!$M$2:$M$11</c:f>
              <c:numCache>
                <c:formatCode>0.00</c:formatCode>
                <c:ptCount val="10"/>
                <c:pt idx="0">
                  <c:v>0.3866267319</c:v>
                </c:pt>
                <c:pt idx="1">
                  <c:v>0.505432946</c:v>
                </c:pt>
                <c:pt idx="2">
                  <c:v>0.6003166755</c:v>
                </c:pt>
                <c:pt idx="3">
                  <c:v>0.6069369517</c:v>
                </c:pt>
                <c:pt idx="4">
                  <c:v>0.6865249419</c:v>
                </c:pt>
                <c:pt idx="5">
                  <c:v>0.7656640126</c:v>
                </c:pt>
                <c:pt idx="6">
                  <c:v>0.8911715308</c:v>
                </c:pt>
                <c:pt idx="7">
                  <c:v>1.9218319703</c:v>
                </c:pt>
                <c:pt idx="8">
                  <c:v>2.1312233884</c:v>
                </c:pt>
                <c:pt idx="9">
                  <c:v>3.1479059264</c:v>
                </c:pt>
              </c:numCache>
            </c:numRef>
          </c:val>
        </c:ser>
        <c:dLbls>
          <c:showLegendKey val="0"/>
          <c:showVal val="1"/>
          <c:showCatName val="0"/>
          <c:showSerName val="0"/>
          <c:showPercent val="0"/>
          <c:showBubbleSize val="0"/>
        </c:dLbls>
        <c:gapWidth val="75"/>
        <c:overlap val="40"/>
        <c:axId val="1628065136"/>
        <c:axId val="1628058064"/>
      </c:barChart>
      <c:catAx>
        <c:axId val="1628065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7C7C7C"/>
                </a:solidFill>
                <a:latin typeface="微软雅黑" panose="020B0503020204020204" pitchFamily="34" charset="-122"/>
                <a:ea typeface="微软雅黑" panose="020B0503020204020204" pitchFamily="34" charset="-122"/>
                <a:cs typeface="+mn-cs"/>
              </a:defRPr>
            </a:pPr>
          </a:p>
        </c:txPr>
        <c:crossAx val="1628058064"/>
        <c:crosses val="autoZero"/>
        <c:auto val="1"/>
        <c:lblAlgn val="ctr"/>
        <c:lblOffset val="100"/>
        <c:noMultiLvlLbl val="0"/>
      </c:catAx>
      <c:valAx>
        <c:axId val="1628058064"/>
        <c:scaling>
          <c:orientation val="minMax"/>
          <c:max val="3.5"/>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628065136"/>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797522008359"/>
          <c:y val="0.0236000963550868"/>
          <c:w val="0.799587001393172"/>
          <c:h val="0.731230262429881"/>
        </c:manualLayout>
      </c:layout>
      <c:barChart>
        <c:barDir val="bar"/>
        <c:grouping val="clustered"/>
        <c:varyColors val="0"/>
        <c:ser>
          <c:idx val="0"/>
          <c:order val="0"/>
          <c:tx>
            <c:strRef>
              <c:f>Sheet1!$Q$2</c:f>
              <c:strCache>
                <c:ptCount val="1"/>
                <c:pt idx="0">
                  <c:v>Health</c:v>
                </c:pt>
              </c:strCache>
            </c:strRef>
          </c:tx>
          <c:spPr>
            <a:solidFill>
              <a:srgbClr val="FFA800"/>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Sheet1!$R$2:$U$2</c:f>
              <c:numCache>
                <c:formatCode>0_ </c:formatCode>
                <c:ptCount val="4"/>
                <c:pt idx="0">
                  <c:v>476.2095</c:v>
                </c:pt>
                <c:pt idx="1">
                  <c:v>158.023072</c:v>
                </c:pt>
                <c:pt idx="2">
                  <c:v>1349.565396</c:v>
                </c:pt>
                <c:pt idx="3">
                  <c:v>406.429196</c:v>
                </c:pt>
              </c:numCache>
            </c:numRef>
          </c:val>
        </c:ser>
        <c:ser>
          <c:idx val="1"/>
          <c:order val="1"/>
          <c:tx>
            <c:strRef>
              <c:f>Sheet1!$Q$3</c:f>
              <c:strCache>
                <c:ptCount val="1"/>
                <c:pt idx="0">
                  <c:v>Luggage &amp; Bags</c:v>
                </c:pt>
              </c:strCache>
            </c:strRef>
          </c:tx>
          <c:spPr>
            <a:solidFill>
              <a:srgbClr val="FFDD58"/>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Sheet1!$R$3:$U$3</c:f>
              <c:numCache>
                <c:formatCode>0_ </c:formatCode>
                <c:ptCount val="4"/>
                <c:pt idx="0">
                  <c:v>964.67147</c:v>
                </c:pt>
                <c:pt idx="1">
                  <c:v>792.521126</c:v>
                </c:pt>
                <c:pt idx="2">
                  <c:v>691.04967</c:v>
                </c:pt>
                <c:pt idx="3">
                  <c:v>629.233593999999</c:v>
                </c:pt>
              </c:numCache>
            </c:numRef>
          </c:val>
        </c:ser>
        <c:ser>
          <c:idx val="2"/>
          <c:order val="2"/>
          <c:tx>
            <c:strRef>
              <c:f>Sheet1!$Q$4</c:f>
              <c:strCache>
                <c:ptCount val="1"/>
                <c:pt idx="0">
                  <c:v>Shoes</c:v>
                </c:pt>
              </c:strCache>
            </c:strRef>
          </c:tx>
          <c:spPr>
            <a:solidFill>
              <a:srgbClr val="0DFA91"/>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Sheet1!$R$4:$U$4</c:f>
              <c:numCache>
                <c:formatCode>0_ </c:formatCode>
                <c:ptCount val="4"/>
                <c:pt idx="0">
                  <c:v>1226.571675</c:v>
                </c:pt>
                <c:pt idx="1">
                  <c:v>874.921619</c:v>
                </c:pt>
                <c:pt idx="2">
                  <c:v>619.095893999999</c:v>
                </c:pt>
                <c:pt idx="3">
                  <c:v>818.501582</c:v>
                </c:pt>
              </c:numCache>
            </c:numRef>
          </c:val>
        </c:ser>
        <c:ser>
          <c:idx val="3"/>
          <c:order val="3"/>
          <c:tx>
            <c:strRef>
              <c:f>Sheet1!$Q$5</c:f>
              <c:strCache>
                <c:ptCount val="1"/>
                <c:pt idx="0">
                  <c:v>Baby &amp; Maternity</c:v>
                </c:pt>
              </c:strCache>
            </c:strRef>
          </c:tx>
          <c:spPr>
            <a:solidFill>
              <a:srgbClr val="07C46B"/>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Sheet1!$R$5:$U$5</c:f>
              <c:numCache>
                <c:formatCode>0_ </c:formatCode>
                <c:ptCount val="4"/>
                <c:pt idx="0">
                  <c:v>1201.918273</c:v>
                </c:pt>
                <c:pt idx="1">
                  <c:v>927.075680999999</c:v>
                </c:pt>
                <c:pt idx="2">
                  <c:v>752.971371</c:v>
                </c:pt>
                <c:pt idx="3">
                  <c:v>955.930209</c:v>
                </c:pt>
              </c:numCache>
            </c:numRef>
          </c:val>
        </c:ser>
        <c:ser>
          <c:idx val="4"/>
          <c:order val="4"/>
          <c:tx>
            <c:strRef>
              <c:f>Sheet1!$Q$6</c:f>
              <c:strCache>
                <c:ptCount val="1"/>
                <c:pt idx="0">
                  <c:v>Food &amp; Beverages</c:v>
                </c:pt>
              </c:strCache>
            </c:strRef>
          </c:tx>
          <c:spPr>
            <a:solidFill>
              <a:srgbClr val="34F4F2"/>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Sheet1!$R$6:$U$6</c:f>
              <c:numCache>
                <c:formatCode>0_ </c:formatCode>
                <c:ptCount val="4"/>
                <c:pt idx="0">
                  <c:v>1634.463312</c:v>
                </c:pt>
                <c:pt idx="1">
                  <c:v>1260.685724</c:v>
                </c:pt>
                <c:pt idx="2">
                  <c:v>906.617296</c:v>
                </c:pt>
                <c:pt idx="3">
                  <c:v>863.281078</c:v>
                </c:pt>
              </c:numCache>
            </c:numRef>
          </c:val>
        </c:ser>
        <c:ser>
          <c:idx val="5"/>
          <c:order val="5"/>
          <c:tx>
            <c:strRef>
              <c:f>Sheet1!$Q$7</c:f>
              <c:strCache>
                <c:ptCount val="1"/>
                <c:pt idx="0">
                  <c:v>Phones &amp; Electronics</c:v>
                </c:pt>
              </c:strCache>
            </c:strRef>
          </c:tx>
          <c:spPr>
            <a:solidFill>
              <a:srgbClr val="0BBBF7"/>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Sheet1!$R$7:$U$7</c:f>
              <c:numCache>
                <c:formatCode>0_ </c:formatCode>
                <c:ptCount val="4"/>
                <c:pt idx="0">
                  <c:v>1593.725607</c:v>
                </c:pt>
                <c:pt idx="1">
                  <c:v>1162.12731299999</c:v>
                </c:pt>
                <c:pt idx="2">
                  <c:v>991.479766</c:v>
                </c:pt>
                <c:pt idx="3">
                  <c:v>1464.20374899999</c:v>
                </c:pt>
              </c:numCache>
            </c:numRef>
          </c:val>
        </c:ser>
        <c:ser>
          <c:idx val="6"/>
          <c:order val="6"/>
          <c:tx>
            <c:strRef>
              <c:f>Sheet1!$Q$8</c:f>
              <c:strCache>
                <c:ptCount val="1"/>
                <c:pt idx="0">
                  <c:v>Menswear &amp; Underwear</c:v>
                </c:pt>
              </c:strCache>
            </c:strRef>
          </c:tx>
          <c:spPr>
            <a:solidFill>
              <a:srgbClr val="0B84E3"/>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Sheet1!$R$8:$U$8</c:f>
              <c:numCache>
                <c:formatCode>0_ </c:formatCode>
                <c:ptCount val="4"/>
                <c:pt idx="0">
                  <c:v>2648.33047599999</c:v>
                </c:pt>
                <c:pt idx="1">
                  <c:v>1575.918554</c:v>
                </c:pt>
                <c:pt idx="2">
                  <c:v>1166.220583</c:v>
                </c:pt>
                <c:pt idx="3">
                  <c:v>1032.644087</c:v>
                </c:pt>
              </c:numCache>
            </c:numRef>
          </c:val>
        </c:ser>
        <c:ser>
          <c:idx val="7"/>
          <c:order val="7"/>
          <c:tx>
            <c:strRef>
              <c:f>Sheet1!$Q$9</c:f>
              <c:strCache>
                <c:ptCount val="1"/>
                <c:pt idx="0">
                  <c:v>Muslim Fashion</c:v>
                </c:pt>
              </c:strCache>
            </c:strRef>
          </c:tx>
          <c:spPr>
            <a:solidFill>
              <a:srgbClr val="A29BFE"/>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Sheet1!$R$9:$U$9</c:f>
              <c:numCache>
                <c:formatCode>0_ </c:formatCode>
                <c:ptCount val="4"/>
                <c:pt idx="0">
                  <c:v>7072.395236</c:v>
                </c:pt>
                <c:pt idx="1">
                  <c:v>3134.578487</c:v>
                </c:pt>
                <c:pt idx="2">
                  <c:v>1885.551715</c:v>
                </c:pt>
                <c:pt idx="3">
                  <c:v>1870.351752</c:v>
                </c:pt>
              </c:numCache>
            </c:numRef>
          </c:val>
        </c:ser>
        <c:ser>
          <c:idx val="8"/>
          <c:order val="8"/>
          <c:tx>
            <c:strRef>
              <c:f>Sheet1!$Q$10</c:f>
              <c:strCache>
                <c:ptCount val="1"/>
                <c:pt idx="0">
                  <c:v>Womenswear &amp; Underwear</c:v>
                </c:pt>
              </c:strCache>
            </c:strRef>
          </c:tx>
          <c:spPr>
            <a:solidFill>
              <a:srgbClr val="6B5CE7"/>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Sheet1!$R$10:$U$10</c:f>
              <c:numCache>
                <c:formatCode>0_ </c:formatCode>
                <c:ptCount val="4"/>
                <c:pt idx="0">
                  <c:v>4741.96980199999</c:v>
                </c:pt>
                <c:pt idx="1">
                  <c:v>3650.200801</c:v>
                </c:pt>
                <c:pt idx="2">
                  <c:v>2666.908777</c:v>
                </c:pt>
                <c:pt idx="3">
                  <c:v>2650.412014</c:v>
                </c:pt>
              </c:numCache>
            </c:numRef>
          </c:val>
        </c:ser>
        <c:ser>
          <c:idx val="9"/>
          <c:order val="9"/>
          <c:tx>
            <c:strRef>
              <c:f>Sheet1!$Q$11</c:f>
              <c:strCache>
                <c:ptCount val="1"/>
                <c:pt idx="0">
                  <c:v>Beauty &amp; Personal Care</c:v>
                </c:pt>
              </c:strCache>
            </c:strRef>
          </c:tx>
          <c:spPr>
            <a:solidFill>
              <a:srgbClr val="AA58FE"/>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Sheet1!$R$11:$U$11</c:f>
              <c:numCache>
                <c:formatCode>0_ </c:formatCode>
                <c:ptCount val="4"/>
                <c:pt idx="0">
                  <c:v>6651.41371299999</c:v>
                </c:pt>
                <c:pt idx="1">
                  <c:v>5000.129819</c:v>
                </c:pt>
                <c:pt idx="2">
                  <c:v>4369.277049</c:v>
                </c:pt>
                <c:pt idx="3">
                  <c:v>4311.522023</c:v>
                </c:pt>
              </c:numCache>
            </c:numRef>
          </c:val>
        </c:ser>
        <c:dLbls>
          <c:showLegendKey val="0"/>
          <c:showVal val="0"/>
          <c:showCatName val="0"/>
          <c:showSerName val="0"/>
          <c:showPercent val="0"/>
          <c:showBubbleSize val="0"/>
        </c:dLbls>
        <c:gapWidth val="182"/>
        <c:axId val="1616758000"/>
        <c:axId val="1616752592"/>
      </c:barChart>
      <c:catAx>
        <c:axId val="1616758000"/>
        <c:scaling>
          <c:orientation val="minMax"/>
        </c:scaling>
        <c:delete val="0"/>
        <c:axPos val="l"/>
        <c:numFmt formatCode="0.00_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1616752592"/>
        <c:crosses val="autoZero"/>
        <c:auto val="1"/>
        <c:lblAlgn val="ctr"/>
        <c:lblOffset val="100"/>
        <c:noMultiLvlLbl val="0"/>
      </c:catAx>
      <c:valAx>
        <c:axId val="1616752592"/>
        <c:scaling>
          <c:orientation val="minMax"/>
        </c:scaling>
        <c:delete val="0"/>
        <c:axPos val="b"/>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16758000"/>
        <c:crosses val="autoZero"/>
        <c:crossBetween val="between"/>
      </c:valAx>
      <c:spPr>
        <a:noFill/>
        <a:ln>
          <a:noFill/>
        </a:ln>
        <a:effectLst/>
      </c:spPr>
    </c:plotArea>
    <c:legend>
      <c:legendPos val="b"/>
      <c:layout>
        <c:manualLayout>
          <c:xMode val="edge"/>
          <c:yMode val="edge"/>
          <c:x val="0"/>
          <c:y val="0.828532759046298"/>
          <c:w val="1"/>
          <c:h val="0.171467240953702"/>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Sheet1!$AD$1:$AD$4</c:f>
              <c:strCache>
                <c:ptCount val="4"/>
                <c:pt idx="0">
                  <c:v>Muslim Fashion</c:v>
                </c:pt>
                <c:pt idx="1">
                  <c:v>Others</c:v>
                </c:pt>
                <c:pt idx="2">
                  <c:v>Muslim clothing</c:v>
                </c:pt>
                <c:pt idx="3">
                  <c:v>Ordinary womenswear</c:v>
                </c:pt>
              </c:strCache>
            </c:strRef>
          </c:cat>
          <c:val>
            <c:numRef>
              <c:f>Sheet1!$AE$1:$AE$4</c:f>
              <c:numCache>
                <c:formatCode>0.00%</c:formatCode>
                <c:ptCount val="4"/>
                <c:pt idx="0">
                  <c:v>0.0074</c:v>
                </c:pt>
                <c:pt idx="1">
                  <c:v>0.0194</c:v>
                </c:pt>
                <c:pt idx="2">
                  <c:v>0.4693</c:v>
                </c:pt>
                <c:pt idx="3">
                  <c:v>0.503</c:v>
                </c:pt>
              </c:numCache>
            </c:numRef>
          </c:val>
        </c:ser>
        <c:dLbls>
          <c:showLegendKey val="0"/>
          <c:showVal val="1"/>
          <c:showCatName val="0"/>
          <c:showSerName val="0"/>
          <c:showPercent val="0"/>
          <c:showBubbleSize val="0"/>
        </c:dLbls>
        <c:gapWidth val="75"/>
        <c:axId val="1843707968"/>
        <c:axId val="1843712128"/>
      </c:barChart>
      <c:catAx>
        <c:axId val="184370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1843712128"/>
        <c:crosses val="autoZero"/>
        <c:auto val="1"/>
        <c:lblAlgn val="ctr"/>
        <c:lblOffset val="100"/>
        <c:noMultiLvlLbl val="0"/>
      </c:catAx>
      <c:valAx>
        <c:axId val="1843712128"/>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437079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Sheet1!$AD$1:$AD$3</c:f>
              <c:strCache>
                <c:ptCount val="3"/>
                <c:pt idx="0">
                  <c:v>Others</c:v>
                </c:pt>
                <c:pt idx="1">
                  <c:v>Muslim fashion</c:v>
                </c:pt>
                <c:pt idx="2">
                  <c:v>Womenswear</c:v>
                </c:pt>
              </c:strCache>
            </c:strRef>
          </c:cat>
          <c:val>
            <c:numRef>
              <c:f>Sheet1!$AE$1:$AE$3</c:f>
              <c:numCache>
                <c:formatCode>0.00%</c:formatCode>
                <c:ptCount val="3"/>
                <c:pt idx="0">
                  <c:v>0.023</c:v>
                </c:pt>
                <c:pt idx="1">
                  <c:v>0.3157</c:v>
                </c:pt>
                <c:pt idx="2">
                  <c:v>0.6631</c:v>
                </c:pt>
              </c:numCache>
            </c:numRef>
          </c:val>
        </c:ser>
        <c:dLbls>
          <c:showLegendKey val="0"/>
          <c:showVal val="1"/>
          <c:showCatName val="0"/>
          <c:showSerName val="0"/>
          <c:showPercent val="0"/>
          <c:showBubbleSize val="0"/>
        </c:dLbls>
        <c:gapWidth val="75"/>
        <c:axId val="1843707968"/>
        <c:axId val="1843712128"/>
      </c:barChart>
      <c:catAx>
        <c:axId val="184370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1843712128"/>
        <c:crosses val="autoZero"/>
        <c:auto val="1"/>
        <c:lblAlgn val="ctr"/>
        <c:lblOffset val="100"/>
        <c:noMultiLvlLbl val="0"/>
      </c:catAx>
      <c:valAx>
        <c:axId val="1843712128"/>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437079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Sheet1!$AD$1:$AD$3</c:f>
              <c:strCache>
                <c:ptCount val="2"/>
                <c:pt idx="0">
                  <c:v>Others</c:v>
                </c:pt>
                <c:pt idx="1">
                  <c:v>Women's Bottoms</c:v>
                </c:pt>
              </c:strCache>
            </c:strRef>
          </c:cat>
          <c:val>
            <c:numRef>
              <c:f>Sheet1!$AE$1:$AE$3</c:f>
              <c:numCache>
                <c:formatCode>0.00%</c:formatCode>
                <c:ptCount val="3"/>
                <c:pt idx="0">
                  <c:v>0.0013</c:v>
                </c:pt>
                <c:pt idx="1">
                  <c:v>0.9987</c:v>
                </c:pt>
              </c:numCache>
            </c:numRef>
          </c:val>
        </c:ser>
        <c:dLbls>
          <c:showLegendKey val="0"/>
          <c:showVal val="1"/>
          <c:showCatName val="0"/>
          <c:showSerName val="0"/>
          <c:showPercent val="0"/>
          <c:showBubbleSize val="0"/>
        </c:dLbls>
        <c:gapWidth val="75"/>
        <c:axId val="1843707968"/>
        <c:axId val="1843712128"/>
      </c:barChart>
      <c:catAx>
        <c:axId val="184370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1843712128"/>
        <c:crosses val="autoZero"/>
        <c:auto val="1"/>
        <c:lblAlgn val="ctr"/>
        <c:lblOffset val="100"/>
        <c:noMultiLvlLbl val="0"/>
      </c:catAx>
      <c:valAx>
        <c:axId val="1843712128"/>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437079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spPr/>
          <c:explosion val="0"/>
          <c:dPt>
            <c:idx val="0"/>
            <c:bubble3D val="0"/>
            <c:spPr>
              <a:solidFill>
                <a:srgbClr val="9C89B8"/>
              </a:solidFill>
              <a:ln w="19050">
                <a:solidFill>
                  <a:schemeClr val="lt1"/>
                </a:solidFill>
              </a:ln>
              <a:effectLst/>
            </c:spPr>
          </c:dPt>
          <c:dPt>
            <c:idx val="1"/>
            <c:bubble3D val="0"/>
            <c:spPr>
              <a:solidFill>
                <a:srgbClr val="6859F4"/>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rgbClr val="A5A5A5">
                  <a:lumMod val="20000"/>
                  <a:lumOff val="80000"/>
                </a:srgbClr>
              </a:solidFill>
              <a:ln w="19050">
                <a:solidFill>
                  <a:schemeClr val="lt1"/>
                </a:solidFill>
              </a:ln>
              <a:effectLst/>
            </c:spPr>
          </c:dPt>
          <c:dPt>
            <c:idx val="4"/>
            <c:bubble3D val="0"/>
            <c:spPr>
              <a:solidFill>
                <a:srgbClr val="5B9BD5">
                  <a:lumMod val="20000"/>
                  <a:lumOff val="80000"/>
                </a:srgbClr>
              </a:solidFill>
              <a:ln w="19050">
                <a:solidFill>
                  <a:schemeClr val="lt1"/>
                </a:solidFill>
              </a:ln>
              <a:effectLst/>
            </c:spPr>
          </c:dPt>
          <c:dPt>
            <c:idx val="5"/>
            <c:bubble3D val="0"/>
            <c:spPr>
              <a:solidFill>
                <a:srgbClr val="44546A">
                  <a:lumMod val="20000"/>
                  <a:lumOff val="80000"/>
                </a:srgbClr>
              </a:solidFill>
              <a:ln w="19050">
                <a:solidFill>
                  <a:schemeClr val="lt1"/>
                </a:solidFill>
              </a:ln>
              <a:effectLst/>
            </c:spPr>
          </c:dPt>
          <c:dPt>
            <c:idx val="6"/>
            <c:bubble3D val="0"/>
            <c:spPr>
              <a:solidFill>
                <a:srgbClr val="70AD47">
                  <a:lumMod val="20000"/>
                  <a:lumOff val="80000"/>
                </a:srgbClr>
              </a:solidFill>
              <a:ln w="19050">
                <a:solidFill>
                  <a:schemeClr val="lt1"/>
                </a:solidFill>
              </a:ln>
              <a:effectLst/>
            </c:spPr>
          </c:dPt>
          <c:dPt>
            <c:idx val="7"/>
            <c:bubble3D val="0"/>
            <c:spPr>
              <a:solidFill>
                <a:srgbClr val="A5A5A5">
                  <a:lumMod val="40000"/>
                  <a:lumOff val="60000"/>
                </a:srgbClr>
              </a:solidFill>
              <a:ln w="19050">
                <a:solidFill>
                  <a:schemeClr val="lt1"/>
                </a:solidFill>
              </a:ln>
              <a:effectLst/>
            </c:spPr>
          </c:dPt>
          <c:dPt>
            <c:idx val="8"/>
            <c:bubble3D val="0"/>
            <c:spPr>
              <a:solidFill>
                <a:srgbClr val="4472C4">
                  <a:lumMod val="40000"/>
                  <a:lumOff val="60000"/>
                </a:srgbClr>
              </a:solidFill>
              <a:ln w="19050">
                <a:solidFill>
                  <a:schemeClr val="lt1"/>
                </a:solidFill>
              </a:ln>
              <a:effectLst/>
            </c:spPr>
          </c:dPt>
          <c:dPt>
            <c:idx val="9"/>
            <c:bubble3D val="0"/>
            <c:spPr>
              <a:solidFill>
                <a:srgbClr val="BAABDD"/>
              </a:solidFill>
              <a:ln w="19050">
                <a:solidFill>
                  <a:schemeClr val="lt1"/>
                </a:solidFill>
              </a:ln>
              <a:effectLst/>
            </c:spPr>
          </c:dPt>
          <c:dLbls>
            <c:delete val="1"/>
          </c:dLbls>
          <c:cat>
            <c:strRef>
              <c:f>Sheet1!$N$2:$N$11</c:f>
              <c:strCache>
                <c:ptCount val="10"/>
                <c:pt idx="0">
                  <c:v>Muslin Fashion</c:v>
                </c:pt>
                <c:pt idx="1">
                  <c:v>Toys &amp; Hobbies</c:v>
                </c:pt>
                <c:pt idx="2">
                  <c:v>Other</c:v>
                </c:pt>
                <c:pt idx="3">
                  <c:v>Phones &amp; Electronics</c:v>
                </c:pt>
                <c:pt idx="4">
                  <c:v>Sports &amp; Outdoor</c:v>
                </c:pt>
                <c:pt idx="5">
                  <c:v>Health</c:v>
                </c:pt>
                <c:pt idx="6">
                  <c:v>Food &amp; Beverages</c:v>
                </c:pt>
                <c:pt idx="7">
                  <c:v>Home Supplies</c:v>
                </c:pt>
                <c:pt idx="8">
                  <c:v>Womenswear &amp; Underwear</c:v>
                </c:pt>
                <c:pt idx="9">
                  <c:v>Beauty &amp; Personal Care</c:v>
                </c:pt>
              </c:strCache>
            </c:strRef>
          </c:cat>
          <c:val>
            <c:numRef>
              <c:f>Sheet1!$O$2:$O$11</c:f>
              <c:numCache>
                <c:formatCode>0.00</c:formatCode>
                <c:ptCount val="10"/>
                <c:pt idx="0">
                  <c:v>0.1203278392</c:v>
                </c:pt>
                <c:pt idx="1">
                  <c:v>0.1280994341</c:v>
                </c:pt>
                <c:pt idx="2">
                  <c:v>0.1391410188</c:v>
                </c:pt>
                <c:pt idx="3">
                  <c:v>0.162772206399999</c:v>
                </c:pt>
                <c:pt idx="4">
                  <c:v>0.2473832611</c:v>
                </c:pt>
                <c:pt idx="5">
                  <c:v>0.257702335099999</c:v>
                </c:pt>
                <c:pt idx="6">
                  <c:v>0.310176498</c:v>
                </c:pt>
                <c:pt idx="7">
                  <c:v>0.3254855964</c:v>
                </c:pt>
                <c:pt idx="8">
                  <c:v>0.9028254483</c:v>
                </c:pt>
                <c:pt idx="9">
                  <c:v>1.9650253579</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sz="900">
          <a:latin typeface="微软雅黑" panose="020B0503020204020204" pitchFamily="34" charset="-122"/>
          <a:ea typeface="微软雅黑" panose="020B0503020204020204" pitchFamily="34" charset="-122"/>
        </a:defRPr>
      </a:pP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Sheet1!$M$1</c:f>
              <c:strCache>
                <c:ptCount val="1"/>
                <c:pt idx="0">
                  <c:v>总销售额（GMV）</c:v>
                </c:pt>
              </c:strCache>
            </c:strRef>
          </c:tx>
          <c:spPr>
            <a:solidFill>
              <a:srgbClr val="6559ED"/>
            </a:solidFill>
            <a:ln>
              <a:noFill/>
            </a:ln>
            <a:effectLst/>
          </c:spPr>
          <c:invertIfNegative val="0"/>
          <c:dPt>
            <c:idx val="1"/>
            <c:invertIfNegative val="0"/>
            <c:bubble3D val="0"/>
            <c:spPr>
              <a:solidFill>
                <a:srgbClr val="6559ED"/>
              </a:solidFill>
              <a:ln>
                <a:noFill/>
              </a:ln>
              <a:effectLst/>
            </c:spPr>
          </c:dPt>
          <c:dPt>
            <c:idx val="8"/>
            <c:invertIfNegative val="0"/>
            <c:bubble3D val="0"/>
            <c:spPr>
              <a:solidFill>
                <a:srgbClr val="04D3FB"/>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Sheet1!$L$2:$L$11</c:f>
              <c:strCache>
                <c:ptCount val="10"/>
                <c:pt idx="0">
                  <c:v>Muslin Fashion</c:v>
                </c:pt>
                <c:pt idx="1">
                  <c:v>Toys &amp; Hobbies</c:v>
                </c:pt>
                <c:pt idx="2">
                  <c:v>Other</c:v>
                </c:pt>
                <c:pt idx="3">
                  <c:v>Phones &amp; Electronics</c:v>
                </c:pt>
                <c:pt idx="4">
                  <c:v>Sports &amp; Outdoor</c:v>
                </c:pt>
                <c:pt idx="5">
                  <c:v>Health</c:v>
                </c:pt>
                <c:pt idx="6">
                  <c:v>Food &amp; Beverages</c:v>
                </c:pt>
                <c:pt idx="7">
                  <c:v>Home Supplies</c:v>
                </c:pt>
                <c:pt idx="8">
                  <c:v>Womenswear &amp; Underwear</c:v>
                </c:pt>
                <c:pt idx="9">
                  <c:v>Beauty &amp; Personal Care</c:v>
                </c:pt>
              </c:strCache>
            </c:strRef>
          </c:cat>
          <c:val>
            <c:numRef>
              <c:f>Sheet1!$M$2:$M$11</c:f>
              <c:numCache>
                <c:formatCode>0.00</c:formatCode>
                <c:ptCount val="10"/>
                <c:pt idx="0">
                  <c:v>0.1203278392</c:v>
                </c:pt>
                <c:pt idx="1">
                  <c:v>0.1280994341</c:v>
                </c:pt>
                <c:pt idx="2">
                  <c:v>0.1391410188</c:v>
                </c:pt>
                <c:pt idx="3">
                  <c:v>0.162772206399999</c:v>
                </c:pt>
                <c:pt idx="4">
                  <c:v>0.2473832611</c:v>
                </c:pt>
                <c:pt idx="5">
                  <c:v>0.257702335099999</c:v>
                </c:pt>
                <c:pt idx="6">
                  <c:v>0.310176498</c:v>
                </c:pt>
                <c:pt idx="7">
                  <c:v>0.3254855964</c:v>
                </c:pt>
                <c:pt idx="8">
                  <c:v>0.9028254483</c:v>
                </c:pt>
                <c:pt idx="9">
                  <c:v>1.9650253579</c:v>
                </c:pt>
              </c:numCache>
            </c:numRef>
          </c:val>
        </c:ser>
        <c:dLbls>
          <c:showLegendKey val="0"/>
          <c:showVal val="1"/>
          <c:showCatName val="0"/>
          <c:showSerName val="0"/>
          <c:showPercent val="0"/>
          <c:showBubbleSize val="0"/>
        </c:dLbls>
        <c:gapWidth val="75"/>
        <c:overlap val="40"/>
        <c:axId val="1628065136"/>
        <c:axId val="1628058064"/>
      </c:barChart>
      <c:catAx>
        <c:axId val="1628065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7C7C7C"/>
                </a:solidFill>
                <a:latin typeface="微软雅黑" panose="020B0503020204020204" pitchFamily="34" charset="-122"/>
                <a:ea typeface="微软雅黑" panose="020B0503020204020204" pitchFamily="34" charset="-122"/>
                <a:cs typeface="+mn-cs"/>
              </a:defRPr>
            </a:pPr>
          </a:p>
        </c:txPr>
        <c:crossAx val="1628058064"/>
        <c:crosses val="autoZero"/>
        <c:auto val="1"/>
        <c:lblAlgn val="ctr"/>
        <c:lblOffset val="100"/>
        <c:noMultiLvlLbl val="0"/>
      </c:catAx>
      <c:valAx>
        <c:axId val="1628058064"/>
        <c:scaling>
          <c:orientation val="minMax"/>
          <c:max val="3.5"/>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628065136"/>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797522008359"/>
          <c:y val="0.0236000963550868"/>
          <c:w val="0.799587001393172"/>
          <c:h val="0.731230262429881"/>
        </c:manualLayout>
      </c:layout>
      <c:barChart>
        <c:barDir val="bar"/>
        <c:grouping val="clustered"/>
        <c:varyColors val="0"/>
        <c:ser>
          <c:idx val="0"/>
          <c:order val="0"/>
          <c:tx>
            <c:strRef>
              <c:f>Sheet1!$Q$2</c:f>
              <c:strCache>
                <c:ptCount val="1"/>
                <c:pt idx="0">
                  <c:v>Other</c:v>
                </c:pt>
              </c:strCache>
            </c:strRef>
          </c:tx>
          <c:spPr>
            <a:solidFill>
              <a:srgbClr val="FFA800"/>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Sheet1!$R$2:$U$2</c:f>
              <c:numCache>
                <c:formatCode>0_);[Red]\(0\)</c:formatCode>
                <c:ptCount val="4"/>
                <c:pt idx="0">
                  <c:v>0</c:v>
                </c:pt>
                <c:pt idx="1">
                  <c:v>0.895143</c:v>
                </c:pt>
                <c:pt idx="2">
                  <c:v>0.334964</c:v>
                </c:pt>
                <c:pt idx="3">
                  <c:v>108.93574</c:v>
                </c:pt>
              </c:numCache>
            </c:numRef>
          </c:val>
        </c:ser>
        <c:ser>
          <c:idx val="1"/>
          <c:order val="1"/>
          <c:tx>
            <c:strRef>
              <c:f>Sheet1!$Q$3</c:f>
              <c:strCache>
                <c:ptCount val="1"/>
                <c:pt idx="0">
                  <c:v>Toys &amp; Hobbies</c:v>
                </c:pt>
              </c:strCache>
            </c:strRef>
          </c:tx>
          <c:spPr>
            <a:solidFill>
              <a:srgbClr val="FFDD58"/>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Sheet1!$R$3:$U$3</c:f>
              <c:numCache>
                <c:formatCode>0_);[Red]\(0\)</c:formatCode>
                <c:ptCount val="4"/>
                <c:pt idx="0">
                  <c:v>172.48614</c:v>
                </c:pt>
                <c:pt idx="1">
                  <c:v>174.336241</c:v>
                </c:pt>
                <c:pt idx="2">
                  <c:v>287.282115</c:v>
                </c:pt>
                <c:pt idx="3">
                  <c:v>35.106018</c:v>
                </c:pt>
              </c:numCache>
            </c:numRef>
          </c:val>
        </c:ser>
        <c:ser>
          <c:idx val="2"/>
          <c:order val="2"/>
          <c:tx>
            <c:strRef>
              <c:f>Sheet1!$Q$4</c:f>
              <c:strCache>
                <c:ptCount val="1"/>
                <c:pt idx="0">
                  <c:v>Phones &amp; Electronics</c:v>
                </c:pt>
              </c:strCache>
            </c:strRef>
          </c:tx>
          <c:spPr>
            <a:solidFill>
              <a:srgbClr val="0DFA91"/>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Sheet1!$R$4:$U$4</c:f>
              <c:numCache>
                <c:formatCode>0_);[Red]\(0\)</c:formatCode>
                <c:ptCount val="4"/>
                <c:pt idx="0">
                  <c:v>315.816059999999</c:v>
                </c:pt>
                <c:pt idx="1">
                  <c:v>225.353435</c:v>
                </c:pt>
                <c:pt idx="2">
                  <c:v>290.580821</c:v>
                </c:pt>
                <c:pt idx="3">
                  <c:v>23.1735419999999</c:v>
                </c:pt>
              </c:numCache>
            </c:numRef>
          </c:val>
        </c:ser>
        <c:ser>
          <c:idx val="3"/>
          <c:order val="3"/>
          <c:tx>
            <c:strRef>
              <c:f>Sheet1!$Q$5</c:f>
              <c:strCache>
                <c:ptCount val="1"/>
                <c:pt idx="0">
                  <c:v>Health</c:v>
                </c:pt>
              </c:strCache>
            </c:strRef>
          </c:tx>
          <c:spPr>
            <a:solidFill>
              <a:srgbClr val="07C46B"/>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Sheet1!$R$5:$U$5</c:f>
              <c:numCache>
                <c:formatCode>0_);[Red]\(0\)</c:formatCode>
                <c:ptCount val="4"/>
                <c:pt idx="0">
                  <c:v>343.890651</c:v>
                </c:pt>
                <c:pt idx="1">
                  <c:v>320.226148</c:v>
                </c:pt>
                <c:pt idx="2">
                  <c:v>215.741</c:v>
                </c:pt>
                <c:pt idx="3">
                  <c:v>134.260735</c:v>
                </c:pt>
              </c:numCache>
            </c:numRef>
          </c:val>
        </c:ser>
        <c:ser>
          <c:idx val="4"/>
          <c:order val="4"/>
          <c:tx>
            <c:strRef>
              <c:f>Sheet1!$Q$6</c:f>
              <c:strCache>
                <c:ptCount val="1"/>
                <c:pt idx="0">
                  <c:v>Food &amp; Beverages</c:v>
                </c:pt>
              </c:strCache>
            </c:strRef>
          </c:tx>
          <c:spPr>
            <a:solidFill>
              <a:srgbClr val="34F4F2"/>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Sheet1!$R$6:$U$6</c:f>
              <c:numCache>
                <c:formatCode>0_);[Red]\(0\)</c:formatCode>
                <c:ptCount val="4"/>
                <c:pt idx="0">
                  <c:v>365.586184</c:v>
                </c:pt>
                <c:pt idx="1">
                  <c:v>244.458707</c:v>
                </c:pt>
                <c:pt idx="2">
                  <c:v>355.701909999999</c:v>
                </c:pt>
                <c:pt idx="3">
                  <c:v>180.964192</c:v>
                </c:pt>
              </c:numCache>
            </c:numRef>
          </c:val>
        </c:ser>
        <c:ser>
          <c:idx val="5"/>
          <c:order val="5"/>
          <c:tx>
            <c:strRef>
              <c:f>Sheet1!$Q$7</c:f>
              <c:strCache>
                <c:ptCount val="1"/>
                <c:pt idx="0">
                  <c:v>Muslin Fashion</c:v>
                </c:pt>
              </c:strCache>
            </c:strRef>
          </c:tx>
          <c:spPr>
            <a:solidFill>
              <a:srgbClr val="0BBBF7"/>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Sheet1!$R$7:$U$7</c:f>
              <c:numCache>
                <c:formatCode>0_);[Red]\(0\)</c:formatCode>
                <c:ptCount val="4"/>
                <c:pt idx="0">
                  <c:v>385.629617</c:v>
                </c:pt>
                <c:pt idx="1">
                  <c:v>115.533198</c:v>
                </c:pt>
                <c:pt idx="2">
                  <c:v>100.993964</c:v>
                </c:pt>
                <c:pt idx="3">
                  <c:v>16.54405</c:v>
                </c:pt>
              </c:numCache>
            </c:numRef>
          </c:val>
        </c:ser>
        <c:ser>
          <c:idx val="6"/>
          <c:order val="6"/>
          <c:tx>
            <c:strRef>
              <c:f>Sheet1!$Q$8</c:f>
              <c:strCache>
                <c:ptCount val="1"/>
                <c:pt idx="0">
                  <c:v>Sports &amp; Outdoor</c:v>
                </c:pt>
              </c:strCache>
            </c:strRef>
          </c:tx>
          <c:spPr>
            <a:solidFill>
              <a:srgbClr val="0B84E3"/>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Sheet1!$R$8:$U$8</c:f>
              <c:numCache>
                <c:formatCode>0_);[Red]\(0\)</c:formatCode>
                <c:ptCount val="4"/>
                <c:pt idx="0">
                  <c:v>401.514476</c:v>
                </c:pt>
                <c:pt idx="1">
                  <c:v>382.239545</c:v>
                </c:pt>
                <c:pt idx="2">
                  <c:v>241.066505</c:v>
                </c:pt>
                <c:pt idx="3">
                  <c:v>80.054951</c:v>
                </c:pt>
              </c:numCache>
            </c:numRef>
          </c:val>
        </c:ser>
        <c:ser>
          <c:idx val="7"/>
          <c:order val="7"/>
          <c:tx>
            <c:strRef>
              <c:f>Sheet1!$Q$9</c:f>
              <c:strCache>
                <c:ptCount val="1"/>
                <c:pt idx="0">
                  <c:v>Home Supplies</c:v>
                </c:pt>
              </c:strCache>
            </c:strRef>
          </c:tx>
          <c:spPr>
            <a:solidFill>
              <a:srgbClr val="A29BFE"/>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Sheet1!$R$9:$U$9</c:f>
              <c:numCache>
                <c:formatCode>0_);[Red]\(0\)</c:formatCode>
                <c:ptCount val="4"/>
                <c:pt idx="0">
                  <c:v>530.152302</c:v>
                </c:pt>
                <c:pt idx="1">
                  <c:v>447.294415</c:v>
                </c:pt>
                <c:pt idx="2">
                  <c:v>418.119707</c:v>
                </c:pt>
                <c:pt idx="3">
                  <c:v>85.821766</c:v>
                </c:pt>
              </c:numCache>
            </c:numRef>
          </c:val>
        </c:ser>
        <c:ser>
          <c:idx val="8"/>
          <c:order val="8"/>
          <c:tx>
            <c:strRef>
              <c:f>Sheet1!$Q$10</c:f>
              <c:strCache>
                <c:ptCount val="1"/>
                <c:pt idx="0">
                  <c:v>Womenswear &amp; Underwear</c:v>
                </c:pt>
              </c:strCache>
            </c:strRef>
          </c:tx>
          <c:spPr>
            <a:solidFill>
              <a:srgbClr val="6B5CE7"/>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Sheet1!$R$10:$U$10</c:f>
              <c:numCache>
                <c:formatCode>0_);[Red]\(0\)</c:formatCode>
                <c:ptCount val="4"/>
                <c:pt idx="0">
                  <c:v>1134.134864</c:v>
                </c:pt>
                <c:pt idx="1">
                  <c:v>1084.831632</c:v>
                </c:pt>
                <c:pt idx="2">
                  <c:v>1288.223364</c:v>
                </c:pt>
                <c:pt idx="3">
                  <c:v>221.133737</c:v>
                </c:pt>
              </c:numCache>
            </c:numRef>
          </c:val>
        </c:ser>
        <c:ser>
          <c:idx val="9"/>
          <c:order val="9"/>
          <c:tx>
            <c:strRef>
              <c:f>Sheet1!$Q$11</c:f>
              <c:strCache>
                <c:ptCount val="1"/>
                <c:pt idx="0">
                  <c:v>Beauty &amp; Personal Care</c:v>
                </c:pt>
              </c:strCache>
            </c:strRef>
          </c:tx>
          <c:spPr>
            <a:solidFill>
              <a:srgbClr val="AA58FE"/>
            </a:solidFill>
            <a:ln>
              <a:noFill/>
            </a:ln>
            <a:effectLst/>
          </c:spPr>
          <c:invertIfNegative val="0"/>
          <c:dLbls>
            <c:delete val="1"/>
          </c:dLbls>
          <c:cat>
            <c:numRef>
              <c:f>Sheet1!$R$1:$U$1</c:f>
              <c:numCache>
                <c:formatCode>0.00_ </c:formatCode>
                <c:ptCount val="4"/>
                <c:pt idx="0" c:formatCode="0.00_ ">
                  <c:v>2024.03</c:v>
                </c:pt>
                <c:pt idx="1" c:formatCode="0.00_ ">
                  <c:v>2024.01</c:v>
                </c:pt>
                <c:pt idx="2" c:formatCode="0.00_ ">
                  <c:v>2023.12</c:v>
                </c:pt>
                <c:pt idx="3" c:formatCode="0.00_ ">
                  <c:v>2023.09</c:v>
                </c:pt>
              </c:numCache>
            </c:numRef>
          </c:cat>
          <c:val>
            <c:numRef>
              <c:f>Sheet1!$R$11:$U$11</c:f>
              <c:numCache>
                <c:formatCode>0_);[Red]\(0\)</c:formatCode>
                <c:ptCount val="4"/>
                <c:pt idx="0">
                  <c:v>1674.877352</c:v>
                </c:pt>
                <c:pt idx="1">
                  <c:v>1348.370712</c:v>
                </c:pt>
                <c:pt idx="2">
                  <c:v>2277.885077</c:v>
                </c:pt>
                <c:pt idx="3">
                  <c:v>912.414046</c:v>
                </c:pt>
              </c:numCache>
            </c:numRef>
          </c:val>
        </c:ser>
        <c:dLbls>
          <c:showLegendKey val="0"/>
          <c:showVal val="0"/>
          <c:showCatName val="0"/>
          <c:showSerName val="0"/>
          <c:showPercent val="0"/>
          <c:showBubbleSize val="0"/>
        </c:dLbls>
        <c:gapWidth val="182"/>
        <c:axId val="1616758000"/>
        <c:axId val="1616752592"/>
      </c:barChart>
      <c:catAx>
        <c:axId val="1616758000"/>
        <c:scaling>
          <c:orientation val="minMax"/>
        </c:scaling>
        <c:delete val="0"/>
        <c:axPos val="l"/>
        <c:numFmt formatCode="0.00_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1616752592"/>
        <c:crosses val="autoZero"/>
        <c:auto val="1"/>
        <c:lblAlgn val="ctr"/>
        <c:lblOffset val="100"/>
        <c:noMultiLvlLbl val="0"/>
      </c:catAx>
      <c:valAx>
        <c:axId val="1616752592"/>
        <c:scaling>
          <c:orientation val="minMax"/>
        </c:scaling>
        <c:delete val="0"/>
        <c:axPos val="b"/>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16758000"/>
        <c:crosses val="autoZero"/>
        <c:crossBetween val="between"/>
      </c:valAx>
      <c:spPr>
        <a:noFill/>
        <a:ln>
          <a:noFill/>
        </a:ln>
        <a:effectLst/>
      </c:spPr>
    </c:plotArea>
    <c:legend>
      <c:legendPos val="b"/>
      <c:layout>
        <c:manualLayout>
          <c:xMode val="edge"/>
          <c:yMode val="edge"/>
          <c:x val="0"/>
          <c:y val="0.828532759046298"/>
          <c:w val="1"/>
          <c:h val="0.171467240953702"/>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Sheet1!$AD$1:$AD$3</c:f>
              <c:strCache>
                <c:ptCount val="2"/>
                <c:pt idx="0">
                  <c:v>Others</c:v>
                </c:pt>
                <c:pt idx="1">
                  <c:v>Womenswear</c:v>
                </c:pt>
              </c:strCache>
            </c:strRef>
          </c:cat>
          <c:val>
            <c:numRef>
              <c:f>Sheet1!$AE$1:$AE$3</c:f>
              <c:numCache>
                <c:formatCode>0.00%</c:formatCode>
                <c:ptCount val="3"/>
                <c:pt idx="0">
                  <c:v>0.0388</c:v>
                </c:pt>
                <c:pt idx="1">
                  <c:v>0.9592</c:v>
                </c:pt>
              </c:numCache>
            </c:numRef>
          </c:val>
        </c:ser>
        <c:dLbls>
          <c:showLegendKey val="0"/>
          <c:showVal val="1"/>
          <c:showCatName val="0"/>
          <c:showSerName val="0"/>
          <c:showPercent val="0"/>
          <c:showBubbleSize val="0"/>
        </c:dLbls>
        <c:gapWidth val="75"/>
        <c:axId val="1843707968"/>
        <c:axId val="1843712128"/>
      </c:barChart>
      <c:catAx>
        <c:axId val="184370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1843712128"/>
        <c:crosses val="autoZero"/>
        <c:auto val="1"/>
        <c:lblAlgn val="ctr"/>
        <c:lblOffset val="100"/>
        <c:noMultiLvlLbl val="0"/>
      </c:catAx>
      <c:valAx>
        <c:axId val="1843712128"/>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437079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Sheet1!$AD$1:$AD$3</c:f>
              <c:strCache>
                <c:ptCount val="3"/>
                <c:pt idx="0">
                  <c:v>Others</c:v>
                </c:pt>
                <c:pt idx="1">
                  <c:v>Sports &amp; Outdoor</c:v>
                </c:pt>
                <c:pt idx="2">
                  <c:v>Womenswear &amp; Underwear</c:v>
                </c:pt>
              </c:strCache>
            </c:strRef>
          </c:cat>
          <c:val>
            <c:numRef>
              <c:f>Sheet1!$AE$1:$AE$3</c:f>
              <c:numCache>
                <c:formatCode>0.00%</c:formatCode>
                <c:ptCount val="3"/>
                <c:pt idx="0">
                  <c:v>0.0175</c:v>
                </c:pt>
                <c:pt idx="1">
                  <c:v>0.4021</c:v>
                </c:pt>
                <c:pt idx="2">
                  <c:v>0.5802</c:v>
                </c:pt>
              </c:numCache>
            </c:numRef>
          </c:val>
        </c:ser>
        <c:dLbls>
          <c:showLegendKey val="0"/>
          <c:showVal val="1"/>
          <c:showCatName val="0"/>
          <c:showSerName val="0"/>
          <c:showPercent val="0"/>
          <c:showBubbleSize val="0"/>
        </c:dLbls>
        <c:gapWidth val="75"/>
        <c:axId val="1843707968"/>
        <c:axId val="1843712128"/>
      </c:barChart>
      <c:catAx>
        <c:axId val="184370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1843712128"/>
        <c:crosses val="autoZero"/>
        <c:auto val="1"/>
        <c:lblAlgn val="ctr"/>
        <c:lblOffset val="100"/>
        <c:noMultiLvlLbl val="0"/>
      </c:catAx>
      <c:valAx>
        <c:axId val="1843712128"/>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437079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数据分析!$M$15</c:f>
              <c:strCache>
                <c:ptCount val="1"/>
                <c:pt idx="0">
                  <c:v>Beauty &amp; Personal Care </c:v>
                </c:pt>
              </c:strCache>
            </c:strRef>
          </c:tx>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1"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数据分析!$N$14</c:f>
              <c:strCache>
                <c:ptCount val="1"/>
                <c:pt idx="0">
                  <c:v>美国GWV TOP10</c:v>
                </c:pt>
              </c:strCache>
            </c:strRef>
          </c:cat>
          <c:val>
            <c:numRef>
              <c:f>数据分析!$N$15</c:f>
              <c:numCache>
                <c:formatCode>0%</c:formatCode>
                <c:ptCount val="1"/>
                <c:pt idx="0">
                  <c:v>0.283209273725215</c:v>
                </c:pt>
              </c:numCache>
            </c:numRef>
          </c:val>
        </c:ser>
        <c:ser>
          <c:idx val="1"/>
          <c:order val="1"/>
          <c:tx>
            <c:strRef>
              <c:f>数据分析!$M$16</c:f>
              <c:strCache>
                <c:ptCount val="1"/>
                <c:pt idx="0">
                  <c:v>Apparel &amp; clothing</c:v>
                </c:pt>
              </c:strCache>
            </c:strRef>
          </c:tx>
          <c:spPr>
            <a:solidFill>
              <a:srgbClr val="A750F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1"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数据分析!$N$14</c:f>
              <c:strCache>
                <c:ptCount val="1"/>
                <c:pt idx="0">
                  <c:v>美国GWV TOP10</c:v>
                </c:pt>
              </c:strCache>
            </c:strRef>
          </c:cat>
          <c:val>
            <c:numRef>
              <c:f>数据分析!$N$16</c:f>
              <c:numCache>
                <c:formatCode>0%</c:formatCode>
                <c:ptCount val="1"/>
                <c:pt idx="0">
                  <c:v>0.194995329409979</c:v>
                </c:pt>
              </c:numCache>
            </c:numRef>
          </c:val>
        </c:ser>
        <c:ser>
          <c:idx val="2"/>
          <c:order val="2"/>
          <c:tx>
            <c:strRef>
              <c:f>数据分析!$M$17</c:f>
              <c:strCache>
                <c:ptCount val="1"/>
                <c:pt idx="0">
                  <c:v>Collections</c:v>
                </c:pt>
              </c:strCache>
            </c:strRef>
          </c:tx>
          <c:spPr>
            <a:solidFill>
              <a:srgbClr val="C4F4FE"/>
            </a:solidFill>
            <a:ln>
              <a:noFill/>
            </a:ln>
            <a:effectLst/>
          </c:spPr>
          <c:invertIfNegative val="0"/>
          <c:dLbls>
            <c:delete val="1"/>
          </c:dLbls>
          <c:cat>
            <c:strRef>
              <c:f>数据分析!$N$14</c:f>
              <c:strCache>
                <c:ptCount val="1"/>
                <c:pt idx="0">
                  <c:v>美国GWV TOP10</c:v>
                </c:pt>
              </c:strCache>
            </c:strRef>
          </c:cat>
          <c:val>
            <c:numRef>
              <c:f>数据分析!$N$17</c:f>
              <c:numCache>
                <c:formatCode>0%</c:formatCode>
                <c:ptCount val="1"/>
                <c:pt idx="0">
                  <c:v>0.0972541202586495</c:v>
                </c:pt>
              </c:numCache>
            </c:numRef>
          </c:val>
        </c:ser>
        <c:ser>
          <c:idx val="3"/>
          <c:order val="3"/>
          <c:tx>
            <c:strRef>
              <c:f>数据分析!$M$18</c:f>
              <c:strCache>
                <c:ptCount val="1"/>
                <c:pt idx="0">
                  <c:v>Phones &amp; Electronics</c:v>
                </c:pt>
              </c:strCache>
            </c:strRef>
          </c:tx>
          <c:spPr>
            <a:solidFill>
              <a:srgbClr val="00B0F0"/>
            </a:solidFill>
            <a:ln>
              <a:noFill/>
            </a:ln>
            <a:effectLst/>
          </c:spPr>
          <c:invertIfNegative val="0"/>
          <c:dLbls>
            <c:delete val="1"/>
          </c:dLbls>
          <c:cat>
            <c:strRef>
              <c:f>数据分析!$N$14</c:f>
              <c:strCache>
                <c:ptCount val="1"/>
                <c:pt idx="0">
                  <c:v>美国GWV TOP10</c:v>
                </c:pt>
              </c:strCache>
            </c:strRef>
          </c:cat>
          <c:val>
            <c:numRef>
              <c:f>数据分析!$N$18</c:f>
              <c:numCache>
                <c:formatCode>0%</c:formatCode>
                <c:ptCount val="1"/>
                <c:pt idx="0">
                  <c:v>0.085748318820837</c:v>
                </c:pt>
              </c:numCache>
            </c:numRef>
          </c:val>
        </c:ser>
        <c:ser>
          <c:idx val="4"/>
          <c:order val="4"/>
          <c:tx>
            <c:strRef>
              <c:f>数据分析!$M$19</c:f>
              <c:strCache>
                <c:ptCount val="1"/>
                <c:pt idx="0">
                  <c:v>Sports &amp; Outdoor</c:v>
                </c:pt>
              </c:strCache>
            </c:strRef>
          </c:tx>
          <c:spPr>
            <a:solidFill>
              <a:srgbClr val="A5A5A5">
                <a:lumMod val="20000"/>
                <a:lumOff val="80000"/>
              </a:srgbClr>
            </a:solidFill>
            <a:ln>
              <a:noFill/>
            </a:ln>
            <a:effectLst/>
          </c:spPr>
          <c:invertIfNegative val="0"/>
          <c:dLbls>
            <c:delete val="1"/>
          </c:dLbls>
          <c:cat>
            <c:strRef>
              <c:f>数据分析!$N$14</c:f>
              <c:strCache>
                <c:ptCount val="1"/>
                <c:pt idx="0">
                  <c:v>美国GWV TOP10</c:v>
                </c:pt>
              </c:strCache>
            </c:strRef>
          </c:cat>
          <c:val>
            <c:numRef>
              <c:f>数据分析!$N$19</c:f>
              <c:numCache>
                <c:formatCode>0%</c:formatCode>
                <c:ptCount val="1"/>
                <c:pt idx="0">
                  <c:v>0.0824992643954596</c:v>
                </c:pt>
              </c:numCache>
            </c:numRef>
          </c:val>
        </c:ser>
        <c:ser>
          <c:idx val="5"/>
          <c:order val="5"/>
          <c:tx>
            <c:strRef>
              <c:f>数据分析!$M$20</c:f>
              <c:strCache>
                <c:ptCount val="1"/>
                <c:pt idx="0">
                  <c:v>Health</c:v>
                </c:pt>
              </c:strCache>
            </c:strRef>
          </c:tx>
          <c:spPr>
            <a:solidFill>
              <a:srgbClr val="5B9BD5">
                <a:lumMod val="20000"/>
                <a:lumOff val="80000"/>
              </a:srgbClr>
            </a:solidFill>
            <a:ln>
              <a:noFill/>
            </a:ln>
            <a:effectLst/>
          </c:spPr>
          <c:invertIfNegative val="0"/>
          <c:dLbls>
            <c:delete val="1"/>
          </c:dLbls>
          <c:cat>
            <c:strRef>
              <c:f>数据分析!$N$14</c:f>
              <c:strCache>
                <c:ptCount val="1"/>
                <c:pt idx="0">
                  <c:v>美国GWV TOP10</c:v>
                </c:pt>
              </c:strCache>
            </c:strRef>
          </c:cat>
          <c:val>
            <c:numRef>
              <c:f>数据分析!$N$20</c:f>
              <c:numCache>
                <c:formatCode>0%</c:formatCode>
                <c:ptCount val="1"/>
                <c:pt idx="0">
                  <c:v>0.0754633646095822</c:v>
                </c:pt>
              </c:numCache>
            </c:numRef>
          </c:val>
        </c:ser>
        <c:ser>
          <c:idx val="6"/>
          <c:order val="6"/>
          <c:tx>
            <c:strRef>
              <c:f>数据分析!$M$21</c:f>
              <c:strCache>
                <c:ptCount val="1"/>
                <c:pt idx="0">
                  <c:v>Home Improvement</c:v>
                </c:pt>
              </c:strCache>
            </c:strRef>
          </c:tx>
          <c:spPr>
            <a:solidFill>
              <a:srgbClr val="70AD47">
                <a:lumMod val="20000"/>
                <a:lumOff val="80000"/>
              </a:srgbClr>
            </a:solidFill>
            <a:ln>
              <a:noFill/>
            </a:ln>
            <a:effectLst/>
          </c:spPr>
          <c:invertIfNegative val="0"/>
          <c:dLbls>
            <c:delete val="1"/>
          </c:dLbls>
          <c:cat>
            <c:strRef>
              <c:f>数据分析!$N$14</c:f>
              <c:strCache>
                <c:ptCount val="1"/>
                <c:pt idx="0">
                  <c:v>美国GWV TOP10</c:v>
                </c:pt>
              </c:strCache>
            </c:strRef>
          </c:cat>
          <c:val>
            <c:numRef>
              <c:f>数据分析!$N$21</c:f>
              <c:numCache>
                <c:formatCode>0%</c:formatCode>
                <c:ptCount val="1"/>
                <c:pt idx="0">
                  <c:v>0.0503158716427759</c:v>
                </c:pt>
              </c:numCache>
            </c:numRef>
          </c:val>
        </c:ser>
        <c:ser>
          <c:idx val="7"/>
          <c:order val="7"/>
          <c:tx>
            <c:strRef>
              <c:f>数据分析!$M$22</c:f>
              <c:strCache>
                <c:ptCount val="1"/>
                <c:pt idx="0">
                  <c:v>Fashion Accessories</c:v>
                </c:pt>
              </c:strCache>
            </c:strRef>
          </c:tx>
          <c:spPr>
            <a:solidFill>
              <a:srgbClr val="FFC000"/>
            </a:solidFill>
            <a:ln>
              <a:noFill/>
            </a:ln>
            <a:effectLst/>
          </c:spPr>
          <c:invertIfNegative val="0"/>
          <c:dLbls>
            <c:delete val="1"/>
          </c:dLbls>
          <c:cat>
            <c:strRef>
              <c:f>数据分析!$N$14</c:f>
              <c:strCache>
                <c:ptCount val="1"/>
                <c:pt idx="0">
                  <c:v>美国GWV TOP10</c:v>
                </c:pt>
              </c:strCache>
            </c:strRef>
          </c:cat>
          <c:val>
            <c:numRef>
              <c:f>数据分析!$N$22</c:f>
              <c:numCache>
                <c:formatCode>0%</c:formatCode>
                <c:ptCount val="1"/>
                <c:pt idx="0">
                  <c:v>0.0493377678308886</c:v>
                </c:pt>
              </c:numCache>
            </c:numRef>
          </c:val>
        </c:ser>
        <c:ser>
          <c:idx val="8"/>
          <c:order val="8"/>
          <c:tx>
            <c:strRef>
              <c:f>数据分析!$M$23</c:f>
              <c:strCache>
                <c:ptCount val="1"/>
                <c:pt idx="0">
                  <c:v>Food &amp; Beverages</c:v>
                </c:pt>
              </c:strCache>
            </c:strRef>
          </c:tx>
          <c:spPr>
            <a:solidFill>
              <a:srgbClr val="E7E6E6">
                <a:lumMod val="90000"/>
              </a:srgbClr>
            </a:solidFill>
            <a:ln>
              <a:noFill/>
            </a:ln>
            <a:effectLst/>
          </c:spPr>
          <c:invertIfNegative val="0"/>
          <c:dLbls>
            <c:delete val="1"/>
          </c:dLbls>
          <c:cat>
            <c:strRef>
              <c:f>数据分析!$N$14</c:f>
              <c:strCache>
                <c:ptCount val="1"/>
                <c:pt idx="0">
                  <c:v>美国GWV TOP10</c:v>
                </c:pt>
              </c:strCache>
            </c:strRef>
          </c:cat>
          <c:val>
            <c:numRef>
              <c:f>数据分析!$N$23</c:f>
              <c:numCache>
                <c:formatCode>0%</c:formatCode>
                <c:ptCount val="1"/>
                <c:pt idx="0">
                  <c:v>0.0420633893341064</c:v>
                </c:pt>
              </c:numCache>
            </c:numRef>
          </c:val>
        </c:ser>
        <c:ser>
          <c:idx val="9"/>
          <c:order val="9"/>
          <c:tx>
            <c:strRef>
              <c:f>数据分析!$M$24</c:f>
              <c:strCache>
                <c:ptCount val="1"/>
                <c:pt idx="0">
                  <c:v>Household Appliances</c:v>
                </c:pt>
              </c:strCache>
            </c:strRef>
          </c:tx>
          <c:spPr>
            <a:solidFill>
              <a:sysClr val="window" lastClr="FFFFFF">
                <a:lumMod val="95000"/>
              </a:sysClr>
            </a:solidFill>
            <a:ln>
              <a:noFill/>
            </a:ln>
            <a:effectLst/>
          </c:spPr>
          <c:invertIfNegative val="0"/>
          <c:dLbls>
            <c:delete val="1"/>
          </c:dLbls>
          <c:cat>
            <c:strRef>
              <c:f>数据分析!$N$14</c:f>
              <c:strCache>
                <c:ptCount val="1"/>
                <c:pt idx="0">
                  <c:v>美国GWV TOP10</c:v>
                </c:pt>
              </c:strCache>
            </c:strRef>
          </c:cat>
          <c:val>
            <c:numRef>
              <c:f>数据分析!$N$24</c:f>
              <c:numCache>
                <c:formatCode>0%</c:formatCode>
                <c:ptCount val="1"/>
                <c:pt idx="0">
                  <c:v>0.0391132999725067</c:v>
                </c:pt>
              </c:numCache>
            </c:numRef>
          </c:val>
        </c:ser>
        <c:dLbls>
          <c:showLegendKey val="0"/>
          <c:showVal val="1"/>
          <c:showCatName val="0"/>
          <c:showSerName val="0"/>
          <c:showPercent val="0"/>
          <c:showBubbleSize val="0"/>
        </c:dLbls>
        <c:gapWidth val="75"/>
        <c:overlap val="100"/>
        <c:axId val="1691539375"/>
        <c:axId val="1691538127"/>
      </c:barChart>
      <c:catAx>
        <c:axId val="1691539375"/>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91538127"/>
        <c:crosses val="autoZero"/>
        <c:auto val="1"/>
        <c:lblAlgn val="ctr"/>
        <c:lblOffset val="100"/>
        <c:noMultiLvlLbl val="0"/>
      </c:catAx>
      <c:valAx>
        <c:axId val="1691538127"/>
        <c:scaling>
          <c:orientation val="minMax"/>
          <c:max val="1"/>
        </c:scaling>
        <c:delete val="1"/>
        <c:axPos val="l"/>
        <c:numFmt formatCode="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9153937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800" b="0" i="0" u="none" strike="noStrike" kern="1200" baseline="0">
              <a:solidFill>
                <a:schemeClr val="bg1">
                  <a:lumMod val="6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Sheet1!$AD$1:$AD$3</c:f>
              <c:strCache>
                <c:ptCount val="3"/>
                <c:pt idx="0">
                  <c:v>Sports &amp; Outdoor</c:v>
                </c:pt>
                <c:pt idx="1">
                  <c:v>Others</c:v>
                </c:pt>
                <c:pt idx="2">
                  <c:v>Womenswear &amp; Underwear</c:v>
                </c:pt>
              </c:strCache>
            </c:strRef>
          </c:cat>
          <c:val>
            <c:numRef>
              <c:f>Sheet1!$AE$1:$AE$3</c:f>
              <c:numCache>
                <c:formatCode>0.00%</c:formatCode>
                <c:ptCount val="3"/>
                <c:pt idx="0">
                  <c:v>0.0138</c:v>
                </c:pt>
                <c:pt idx="1">
                  <c:v>0.1519</c:v>
                </c:pt>
                <c:pt idx="2">
                  <c:v>0.8219</c:v>
                </c:pt>
              </c:numCache>
            </c:numRef>
          </c:val>
        </c:ser>
        <c:dLbls>
          <c:showLegendKey val="0"/>
          <c:showVal val="1"/>
          <c:showCatName val="0"/>
          <c:showSerName val="0"/>
          <c:showPercent val="0"/>
          <c:showBubbleSize val="0"/>
        </c:dLbls>
        <c:gapWidth val="75"/>
        <c:axId val="1843707968"/>
        <c:axId val="1843712128"/>
      </c:barChart>
      <c:catAx>
        <c:axId val="184370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1843712128"/>
        <c:crosses val="autoZero"/>
        <c:auto val="1"/>
        <c:lblAlgn val="ctr"/>
        <c:lblOffset val="100"/>
        <c:noMultiLvlLbl val="0"/>
      </c:catAx>
      <c:valAx>
        <c:axId val="1843712128"/>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437079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数据分析!$M$15</c:f>
              <c:strCache>
                <c:ptCount val="1"/>
                <c:pt idx="0">
                  <c:v>Beauty &amp; Personal Care</c:v>
                </c:pt>
              </c:strCache>
            </c:strRef>
          </c:tx>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1"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数据分析!$N$14</c:f>
              <c:strCache>
                <c:ptCount val="1"/>
                <c:pt idx="0">
                  <c:v>印尼</c:v>
                </c:pt>
              </c:strCache>
            </c:strRef>
          </c:cat>
          <c:val>
            <c:numRef>
              <c:f>数据分析!$N$15</c:f>
              <c:numCache>
                <c:formatCode>0%</c:formatCode>
                <c:ptCount val="1"/>
                <c:pt idx="0">
                  <c:v>0.261882115612228</c:v>
                </c:pt>
              </c:numCache>
            </c:numRef>
          </c:val>
        </c:ser>
        <c:ser>
          <c:idx val="1"/>
          <c:order val="1"/>
          <c:tx>
            <c:strRef>
              <c:f>数据分析!$M$16</c:f>
              <c:strCache>
                <c:ptCount val="1"/>
                <c:pt idx="0">
                  <c:v>Apparel &amp; clothing</c:v>
                </c:pt>
              </c:strCache>
            </c:strRef>
          </c:tx>
          <c:spPr>
            <a:solidFill>
              <a:srgbClr val="A750F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1"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数据分析!$N$14</c:f>
              <c:strCache>
                <c:ptCount val="1"/>
                <c:pt idx="0">
                  <c:v>印尼</c:v>
                </c:pt>
              </c:strCache>
            </c:strRef>
          </c:cat>
          <c:val>
            <c:numRef>
              <c:f>数据分析!$N$16</c:f>
              <c:numCache>
                <c:formatCode>0%</c:formatCode>
                <c:ptCount val="1"/>
                <c:pt idx="0">
                  <c:v>0.251440543066334</c:v>
                </c:pt>
              </c:numCache>
            </c:numRef>
          </c:val>
        </c:ser>
        <c:ser>
          <c:idx val="2"/>
          <c:order val="2"/>
          <c:tx>
            <c:strRef>
              <c:f>数据分析!$M$17</c:f>
              <c:strCache>
                <c:ptCount val="1"/>
                <c:pt idx="0">
                  <c:v>Muslim Fashion</c:v>
                </c:pt>
              </c:strCache>
            </c:strRef>
          </c:tx>
          <c:spPr>
            <a:solidFill>
              <a:srgbClr val="C4F4FE"/>
            </a:solidFill>
            <a:ln>
              <a:noFill/>
            </a:ln>
            <a:effectLst/>
          </c:spPr>
          <c:invertIfNegative val="0"/>
          <c:dLbls>
            <c:delete val="1"/>
          </c:dLbls>
          <c:cat>
            <c:strRef>
              <c:f>数据分析!$N$14</c:f>
              <c:strCache>
                <c:ptCount val="1"/>
                <c:pt idx="0">
                  <c:v>印尼</c:v>
                </c:pt>
              </c:strCache>
            </c:strRef>
          </c:cat>
          <c:val>
            <c:numRef>
              <c:f>数据分析!$N$17</c:f>
              <c:numCache>
                <c:formatCode>0%</c:formatCode>
                <c:ptCount val="1"/>
                <c:pt idx="0">
                  <c:v>0.159881976780976</c:v>
                </c:pt>
              </c:numCache>
            </c:numRef>
          </c:val>
        </c:ser>
        <c:ser>
          <c:idx val="3"/>
          <c:order val="3"/>
          <c:tx>
            <c:strRef>
              <c:f>数据分析!$M$18</c:f>
              <c:strCache>
                <c:ptCount val="1"/>
                <c:pt idx="0">
                  <c:v>Phones &amp; Electronics</c:v>
                </c:pt>
              </c:strCache>
            </c:strRef>
          </c:tx>
          <c:spPr>
            <a:solidFill>
              <a:srgbClr val="00B0F0"/>
            </a:solidFill>
            <a:ln>
              <a:noFill/>
            </a:ln>
            <a:effectLst/>
          </c:spPr>
          <c:invertIfNegative val="0"/>
          <c:dLbls>
            <c:delete val="1"/>
          </c:dLbls>
          <c:cat>
            <c:strRef>
              <c:f>数据分析!$N$14</c:f>
              <c:strCache>
                <c:ptCount val="1"/>
                <c:pt idx="0">
                  <c:v>印尼</c:v>
                </c:pt>
              </c:strCache>
            </c:strRef>
          </c:cat>
          <c:val>
            <c:numRef>
              <c:f>数据分析!$N$18</c:f>
              <c:numCache>
                <c:formatCode>0%</c:formatCode>
                <c:ptCount val="1"/>
                <c:pt idx="0">
                  <c:v>0.0636974916519017</c:v>
                </c:pt>
              </c:numCache>
            </c:numRef>
          </c:val>
        </c:ser>
        <c:ser>
          <c:idx val="4"/>
          <c:order val="4"/>
          <c:tx>
            <c:strRef>
              <c:f>数据分析!$M$19</c:f>
              <c:strCache>
                <c:ptCount val="1"/>
                <c:pt idx="0">
                  <c:v>Food &amp; Beverages</c:v>
                </c:pt>
              </c:strCache>
            </c:strRef>
          </c:tx>
          <c:spPr>
            <a:solidFill>
              <a:srgbClr val="A5A5A5">
                <a:lumMod val="20000"/>
                <a:lumOff val="80000"/>
              </a:srgbClr>
            </a:solidFill>
            <a:ln>
              <a:noFill/>
            </a:ln>
            <a:effectLst/>
          </c:spPr>
          <c:invertIfNegative val="0"/>
          <c:dLbls>
            <c:delete val="1"/>
          </c:dLbls>
          <c:cat>
            <c:strRef>
              <c:f>数据分析!$N$14</c:f>
              <c:strCache>
                <c:ptCount val="1"/>
                <c:pt idx="0">
                  <c:v>印尼</c:v>
                </c:pt>
              </c:strCache>
            </c:strRef>
          </c:cat>
          <c:val>
            <c:numRef>
              <c:f>数据分析!$N$19</c:f>
              <c:numCache>
                <c:formatCode>0%</c:formatCode>
                <c:ptCount val="1"/>
                <c:pt idx="0">
                  <c:v>0.0571137157236917</c:v>
                </c:pt>
              </c:numCache>
            </c:numRef>
          </c:val>
        </c:ser>
        <c:ser>
          <c:idx val="5"/>
          <c:order val="5"/>
          <c:tx>
            <c:strRef>
              <c:f>数据分析!$M$20</c:f>
              <c:strCache>
                <c:ptCount val="1"/>
                <c:pt idx="0">
                  <c:v>Baby &amp; Maternity </c:v>
                </c:pt>
              </c:strCache>
            </c:strRef>
          </c:tx>
          <c:spPr>
            <a:solidFill>
              <a:srgbClr val="5B9BD5">
                <a:lumMod val="20000"/>
                <a:lumOff val="80000"/>
              </a:srgbClr>
            </a:solidFill>
            <a:ln>
              <a:noFill/>
            </a:ln>
            <a:effectLst/>
          </c:spPr>
          <c:invertIfNegative val="0"/>
          <c:dLbls>
            <c:delete val="1"/>
          </c:dLbls>
          <c:cat>
            <c:strRef>
              <c:f>数据分析!$N$14</c:f>
              <c:strCache>
                <c:ptCount val="1"/>
                <c:pt idx="0">
                  <c:v>印尼</c:v>
                </c:pt>
              </c:strCache>
            </c:strRef>
          </c:cat>
          <c:val>
            <c:numRef>
              <c:f>数据分析!$N$20</c:f>
              <c:numCache>
                <c:formatCode>0%</c:formatCode>
                <c:ptCount val="1"/>
                <c:pt idx="0">
                  <c:v>0.0504925930668475</c:v>
                </c:pt>
              </c:numCache>
            </c:numRef>
          </c:val>
        </c:ser>
        <c:ser>
          <c:idx val="6"/>
          <c:order val="6"/>
          <c:tx>
            <c:strRef>
              <c:f>数据分析!$M$21</c:f>
              <c:strCache>
                <c:ptCount val="1"/>
                <c:pt idx="0">
                  <c:v>Shoes</c:v>
                </c:pt>
              </c:strCache>
            </c:strRef>
          </c:tx>
          <c:spPr>
            <a:solidFill>
              <a:srgbClr val="70AD47">
                <a:lumMod val="20000"/>
                <a:lumOff val="80000"/>
              </a:srgbClr>
            </a:solidFill>
            <a:ln>
              <a:noFill/>
            </a:ln>
            <a:effectLst/>
          </c:spPr>
          <c:invertIfNegative val="0"/>
          <c:dLbls>
            <c:delete val="1"/>
          </c:dLbls>
          <c:cat>
            <c:strRef>
              <c:f>数据分析!$N$14</c:f>
              <c:strCache>
                <c:ptCount val="1"/>
                <c:pt idx="0">
                  <c:v>印尼</c:v>
                </c:pt>
              </c:strCache>
            </c:strRef>
          </c:cat>
          <c:val>
            <c:numRef>
              <c:f>数据分析!$N$21</c:f>
              <c:numCache>
                <c:formatCode>0%</c:formatCode>
                <c:ptCount val="1"/>
                <c:pt idx="0">
                  <c:v>0.0499418358403836</c:v>
                </c:pt>
              </c:numCache>
            </c:numRef>
          </c:val>
        </c:ser>
        <c:ser>
          <c:idx val="7"/>
          <c:order val="7"/>
          <c:tx>
            <c:strRef>
              <c:f>数据分析!$M$22</c:f>
              <c:strCache>
                <c:ptCount val="1"/>
                <c:pt idx="0">
                  <c:v>Luggage &amp; Bags</c:v>
                </c:pt>
              </c:strCache>
            </c:strRef>
          </c:tx>
          <c:spPr>
            <a:solidFill>
              <a:srgbClr val="FFC000"/>
            </a:solidFill>
            <a:ln>
              <a:noFill/>
            </a:ln>
            <a:effectLst/>
          </c:spPr>
          <c:invertIfNegative val="0"/>
          <c:dLbls>
            <c:delete val="1"/>
          </c:dLbls>
          <c:cat>
            <c:strRef>
              <c:f>数据分析!$N$14</c:f>
              <c:strCache>
                <c:ptCount val="1"/>
                <c:pt idx="0">
                  <c:v>印尼</c:v>
                </c:pt>
              </c:strCache>
            </c:strRef>
          </c:cat>
          <c:val>
            <c:numRef>
              <c:f>数据分析!$N$22</c:f>
              <c:numCache>
                <c:formatCode>0%</c:formatCode>
                <c:ptCount val="1"/>
                <c:pt idx="0">
                  <c:v>0.0420482226258822</c:v>
                </c:pt>
              </c:numCache>
            </c:numRef>
          </c:val>
        </c:ser>
        <c:ser>
          <c:idx val="8"/>
          <c:order val="8"/>
          <c:tx>
            <c:strRef>
              <c:f>数据分析!$M$23</c:f>
              <c:strCache>
                <c:ptCount val="1"/>
                <c:pt idx="0">
                  <c:v>Health</c:v>
                </c:pt>
              </c:strCache>
            </c:strRef>
          </c:tx>
          <c:spPr>
            <a:solidFill>
              <a:srgbClr val="E7E6E6">
                <a:lumMod val="90000"/>
              </a:srgbClr>
            </a:solidFill>
            <a:ln>
              <a:noFill/>
            </a:ln>
            <a:effectLst/>
          </c:spPr>
          <c:invertIfNegative val="0"/>
          <c:dLbls>
            <c:delete val="1"/>
          </c:dLbls>
          <c:cat>
            <c:strRef>
              <c:f>数据分析!$N$14</c:f>
              <c:strCache>
                <c:ptCount val="1"/>
                <c:pt idx="0">
                  <c:v>印尼</c:v>
                </c:pt>
              </c:strCache>
            </c:strRef>
          </c:cat>
          <c:val>
            <c:numRef>
              <c:f>数据分析!$N$23</c:f>
              <c:numCache>
                <c:formatCode>0%</c:formatCode>
                <c:ptCount val="1"/>
                <c:pt idx="0">
                  <c:v>0.0321644384773613</c:v>
                </c:pt>
              </c:numCache>
            </c:numRef>
          </c:val>
        </c:ser>
        <c:ser>
          <c:idx val="9"/>
          <c:order val="9"/>
          <c:tx>
            <c:strRef>
              <c:f>数据分析!$M$24</c:f>
              <c:strCache>
                <c:ptCount val="1"/>
                <c:pt idx="0">
                  <c:v>Home Improvement</c:v>
                </c:pt>
              </c:strCache>
            </c:strRef>
          </c:tx>
          <c:spPr>
            <a:solidFill>
              <a:sysClr val="window" lastClr="FFFFFF">
                <a:lumMod val="95000"/>
              </a:sysClr>
            </a:solidFill>
            <a:ln>
              <a:noFill/>
            </a:ln>
            <a:effectLst/>
          </c:spPr>
          <c:invertIfNegative val="0"/>
          <c:dLbls>
            <c:delete val="1"/>
          </c:dLbls>
          <c:cat>
            <c:strRef>
              <c:f>数据分析!$N$14</c:f>
              <c:strCache>
                <c:ptCount val="1"/>
                <c:pt idx="0">
                  <c:v>印尼</c:v>
                </c:pt>
              </c:strCache>
            </c:strRef>
          </c:cat>
          <c:val>
            <c:numRef>
              <c:f>数据分析!$N$24</c:f>
              <c:numCache>
                <c:formatCode>0%</c:formatCode>
                <c:ptCount val="1"/>
                <c:pt idx="0">
                  <c:v>0.0313370671543945</c:v>
                </c:pt>
              </c:numCache>
            </c:numRef>
          </c:val>
        </c:ser>
        <c:dLbls>
          <c:showLegendKey val="0"/>
          <c:showVal val="1"/>
          <c:showCatName val="0"/>
          <c:showSerName val="0"/>
          <c:showPercent val="0"/>
          <c:showBubbleSize val="0"/>
        </c:dLbls>
        <c:gapWidth val="75"/>
        <c:overlap val="100"/>
        <c:axId val="1691539375"/>
        <c:axId val="1691538127"/>
      </c:barChart>
      <c:catAx>
        <c:axId val="1691539375"/>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91538127"/>
        <c:crosses val="autoZero"/>
        <c:auto val="1"/>
        <c:lblAlgn val="ctr"/>
        <c:lblOffset val="100"/>
        <c:noMultiLvlLbl val="0"/>
      </c:catAx>
      <c:valAx>
        <c:axId val="1691538127"/>
        <c:scaling>
          <c:orientation val="minMax"/>
          <c:max val="1"/>
        </c:scaling>
        <c:delete val="1"/>
        <c:axPos val="l"/>
        <c:numFmt formatCode="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9153937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800" b="0" i="0" u="none" strike="noStrike" kern="1200" baseline="0">
              <a:solidFill>
                <a:schemeClr val="bg1">
                  <a:lumMod val="6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数据分析!$M$15</c:f>
              <c:strCache>
                <c:ptCount val="1"/>
                <c:pt idx="0">
                  <c:v>Beauty &amp; Personal Care</c:v>
                </c:pt>
              </c:strCache>
            </c:strRef>
          </c:tx>
          <c:spPr>
            <a:solidFill>
              <a:srgbClr val="6559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1"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数据分析!$N$14</c:f>
              <c:strCache>
                <c:ptCount val="1"/>
                <c:pt idx="0">
                  <c:v>英国</c:v>
                </c:pt>
              </c:strCache>
            </c:strRef>
          </c:cat>
          <c:val>
            <c:numRef>
              <c:f>数据分析!$N$15</c:f>
              <c:numCache>
                <c:formatCode>0%</c:formatCode>
                <c:ptCount val="1"/>
                <c:pt idx="0">
                  <c:v>0.42518530735235</c:v>
                </c:pt>
              </c:numCache>
            </c:numRef>
          </c:val>
        </c:ser>
        <c:ser>
          <c:idx val="1"/>
          <c:order val="1"/>
          <c:tx>
            <c:strRef>
              <c:f>数据分析!$M$16</c:f>
              <c:strCache>
                <c:ptCount val="1"/>
                <c:pt idx="0">
                  <c:v>Apparel &amp; clothing</c:v>
                </c:pt>
              </c:strCache>
            </c:strRef>
          </c:tx>
          <c:spPr>
            <a:solidFill>
              <a:srgbClr val="A750F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1"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数据分析!$N$14</c:f>
              <c:strCache>
                <c:ptCount val="1"/>
                <c:pt idx="0">
                  <c:v>英国</c:v>
                </c:pt>
              </c:strCache>
            </c:strRef>
          </c:cat>
          <c:val>
            <c:numRef>
              <c:f>数据分析!$N$16</c:f>
              <c:numCache>
                <c:formatCode>0%</c:formatCode>
                <c:ptCount val="1"/>
                <c:pt idx="0">
                  <c:v>0.208902950821159</c:v>
                </c:pt>
              </c:numCache>
            </c:numRef>
          </c:val>
        </c:ser>
        <c:ser>
          <c:idx val="2"/>
          <c:order val="2"/>
          <c:tx>
            <c:strRef>
              <c:f>数据分析!$M$17</c:f>
              <c:strCache>
                <c:ptCount val="1"/>
                <c:pt idx="0">
                  <c:v>Home Improvement</c:v>
                </c:pt>
              </c:strCache>
            </c:strRef>
          </c:tx>
          <c:spPr>
            <a:solidFill>
              <a:srgbClr val="C4F4FE"/>
            </a:solidFill>
            <a:ln>
              <a:noFill/>
            </a:ln>
            <a:effectLst/>
          </c:spPr>
          <c:invertIfNegative val="0"/>
          <c:dLbls>
            <c:delete val="1"/>
          </c:dLbls>
          <c:cat>
            <c:strRef>
              <c:f>数据分析!$N$14</c:f>
              <c:strCache>
                <c:ptCount val="1"/>
                <c:pt idx="0">
                  <c:v>英国</c:v>
                </c:pt>
              </c:strCache>
            </c:strRef>
          </c:cat>
          <c:val>
            <c:numRef>
              <c:f>数据分析!$N$17</c:f>
              <c:numCache>
                <c:formatCode>0%</c:formatCode>
                <c:ptCount val="1"/>
                <c:pt idx="0">
                  <c:v>0.0704274338179507</c:v>
                </c:pt>
              </c:numCache>
            </c:numRef>
          </c:val>
        </c:ser>
        <c:ser>
          <c:idx val="3"/>
          <c:order val="3"/>
          <c:tx>
            <c:strRef>
              <c:f>数据分析!$M$18</c:f>
              <c:strCache>
                <c:ptCount val="1"/>
                <c:pt idx="0">
                  <c:v>Food &amp; Beverages</c:v>
                </c:pt>
              </c:strCache>
            </c:strRef>
          </c:tx>
          <c:spPr>
            <a:solidFill>
              <a:srgbClr val="00B0F0"/>
            </a:solidFill>
            <a:ln>
              <a:noFill/>
            </a:ln>
            <a:effectLst/>
          </c:spPr>
          <c:invertIfNegative val="0"/>
          <c:dLbls>
            <c:delete val="1"/>
          </c:dLbls>
          <c:cat>
            <c:strRef>
              <c:f>数据分析!$N$14</c:f>
              <c:strCache>
                <c:ptCount val="1"/>
                <c:pt idx="0">
                  <c:v>英国</c:v>
                </c:pt>
              </c:strCache>
            </c:strRef>
          </c:cat>
          <c:val>
            <c:numRef>
              <c:f>数据分析!$N$18</c:f>
              <c:numCache>
                <c:formatCode>0%</c:formatCode>
                <c:ptCount val="1"/>
                <c:pt idx="0">
                  <c:v>0.0671149047035948</c:v>
                </c:pt>
              </c:numCache>
            </c:numRef>
          </c:val>
        </c:ser>
        <c:ser>
          <c:idx val="4"/>
          <c:order val="4"/>
          <c:tx>
            <c:strRef>
              <c:f>数据分析!$M$19</c:f>
              <c:strCache>
                <c:ptCount val="1"/>
                <c:pt idx="0">
                  <c:v>Health</c:v>
                </c:pt>
              </c:strCache>
            </c:strRef>
          </c:tx>
          <c:spPr>
            <a:solidFill>
              <a:srgbClr val="A5A5A5">
                <a:lumMod val="20000"/>
                <a:lumOff val="80000"/>
              </a:srgbClr>
            </a:solidFill>
            <a:ln>
              <a:noFill/>
            </a:ln>
            <a:effectLst/>
          </c:spPr>
          <c:invertIfNegative val="0"/>
          <c:dLbls>
            <c:delete val="1"/>
          </c:dLbls>
          <c:cat>
            <c:strRef>
              <c:f>数据分析!$N$14</c:f>
              <c:strCache>
                <c:ptCount val="1"/>
                <c:pt idx="0">
                  <c:v>英国</c:v>
                </c:pt>
              </c:strCache>
            </c:strRef>
          </c:cat>
          <c:val>
            <c:numRef>
              <c:f>数据分析!$N$19</c:f>
              <c:numCache>
                <c:formatCode>0%</c:formatCode>
                <c:ptCount val="1"/>
                <c:pt idx="0">
                  <c:v>0.0557607290483055</c:v>
                </c:pt>
              </c:numCache>
            </c:numRef>
          </c:val>
        </c:ser>
        <c:ser>
          <c:idx val="5"/>
          <c:order val="5"/>
          <c:tx>
            <c:strRef>
              <c:f>数据分析!$M$20</c:f>
              <c:strCache>
                <c:ptCount val="1"/>
                <c:pt idx="0">
                  <c:v>Sports &amp; Outdoor</c:v>
                </c:pt>
              </c:strCache>
            </c:strRef>
          </c:tx>
          <c:spPr>
            <a:solidFill>
              <a:srgbClr val="5B9BD5">
                <a:lumMod val="20000"/>
                <a:lumOff val="80000"/>
              </a:srgbClr>
            </a:solidFill>
            <a:ln>
              <a:noFill/>
            </a:ln>
            <a:effectLst/>
          </c:spPr>
          <c:invertIfNegative val="0"/>
          <c:dLbls>
            <c:delete val="1"/>
          </c:dLbls>
          <c:cat>
            <c:strRef>
              <c:f>数据分析!$N$14</c:f>
              <c:strCache>
                <c:ptCount val="1"/>
                <c:pt idx="0">
                  <c:v>英国</c:v>
                </c:pt>
              </c:strCache>
            </c:strRef>
          </c:cat>
          <c:val>
            <c:numRef>
              <c:f>数据分析!$N$20</c:f>
              <c:numCache>
                <c:formatCode>0%</c:formatCode>
                <c:ptCount val="1"/>
                <c:pt idx="0">
                  <c:v>0.0535279239434543</c:v>
                </c:pt>
              </c:numCache>
            </c:numRef>
          </c:val>
        </c:ser>
        <c:ser>
          <c:idx val="6"/>
          <c:order val="6"/>
          <c:tx>
            <c:strRef>
              <c:f>数据分析!$M$21</c:f>
              <c:strCache>
                <c:ptCount val="1"/>
                <c:pt idx="0">
                  <c:v>Phones &amp; Electronics</c:v>
                </c:pt>
              </c:strCache>
            </c:strRef>
          </c:tx>
          <c:spPr>
            <a:solidFill>
              <a:srgbClr val="70AD47">
                <a:lumMod val="20000"/>
                <a:lumOff val="80000"/>
              </a:srgbClr>
            </a:solidFill>
            <a:ln>
              <a:noFill/>
            </a:ln>
            <a:effectLst/>
          </c:spPr>
          <c:invertIfNegative val="0"/>
          <c:dLbls>
            <c:delete val="1"/>
          </c:dLbls>
          <c:cat>
            <c:strRef>
              <c:f>数据分析!$N$14</c:f>
              <c:strCache>
                <c:ptCount val="1"/>
                <c:pt idx="0">
                  <c:v>英国</c:v>
                </c:pt>
              </c:strCache>
            </c:strRef>
          </c:cat>
          <c:val>
            <c:numRef>
              <c:f>数据分析!$N$21</c:f>
              <c:numCache>
                <c:formatCode>0%</c:formatCode>
                <c:ptCount val="1"/>
                <c:pt idx="0">
                  <c:v>0.0352200801523325</c:v>
                </c:pt>
              </c:numCache>
            </c:numRef>
          </c:val>
        </c:ser>
        <c:ser>
          <c:idx val="7"/>
          <c:order val="7"/>
          <c:tx>
            <c:strRef>
              <c:f>数据分析!$M$22</c:f>
              <c:strCache>
                <c:ptCount val="1"/>
                <c:pt idx="0">
                  <c:v>Others</c:v>
                </c:pt>
              </c:strCache>
            </c:strRef>
          </c:tx>
          <c:spPr>
            <a:solidFill>
              <a:srgbClr val="FFC000"/>
            </a:solidFill>
            <a:ln>
              <a:noFill/>
            </a:ln>
            <a:effectLst/>
          </c:spPr>
          <c:invertIfNegative val="0"/>
          <c:dLbls>
            <c:delete val="1"/>
          </c:dLbls>
          <c:cat>
            <c:strRef>
              <c:f>数据分析!$N$14</c:f>
              <c:strCache>
                <c:ptCount val="1"/>
                <c:pt idx="0">
                  <c:v>英国</c:v>
                </c:pt>
              </c:strCache>
            </c:strRef>
          </c:cat>
          <c:val>
            <c:numRef>
              <c:f>数据分析!$N$22</c:f>
              <c:numCache>
                <c:formatCode>0%</c:formatCode>
                <c:ptCount val="1"/>
                <c:pt idx="0">
                  <c:v>0.0301068465126687</c:v>
                </c:pt>
              </c:numCache>
            </c:numRef>
          </c:val>
        </c:ser>
        <c:ser>
          <c:idx val="8"/>
          <c:order val="8"/>
          <c:tx>
            <c:strRef>
              <c:f>数据分析!$M$23</c:f>
              <c:strCache>
                <c:ptCount val="1"/>
                <c:pt idx="0">
                  <c:v>Toys &amp; Hobbies</c:v>
                </c:pt>
              </c:strCache>
            </c:strRef>
          </c:tx>
          <c:spPr>
            <a:solidFill>
              <a:srgbClr val="E7E6E6">
                <a:lumMod val="90000"/>
              </a:srgbClr>
            </a:solidFill>
            <a:ln>
              <a:noFill/>
            </a:ln>
            <a:effectLst/>
          </c:spPr>
          <c:invertIfNegative val="0"/>
          <c:dLbls>
            <c:delete val="1"/>
          </c:dLbls>
          <c:cat>
            <c:strRef>
              <c:f>数据分析!$N$14</c:f>
              <c:strCache>
                <c:ptCount val="1"/>
                <c:pt idx="0">
                  <c:v>英国</c:v>
                </c:pt>
              </c:strCache>
            </c:strRef>
          </c:cat>
          <c:val>
            <c:numRef>
              <c:f>数据分析!$N$23</c:f>
              <c:numCache>
                <c:formatCode>0%</c:formatCode>
                <c:ptCount val="1"/>
                <c:pt idx="0">
                  <c:v>0.0277177070720746</c:v>
                </c:pt>
              </c:numCache>
            </c:numRef>
          </c:val>
        </c:ser>
        <c:ser>
          <c:idx val="9"/>
          <c:order val="9"/>
          <c:tx>
            <c:strRef>
              <c:f>数据分析!$M$24</c:f>
              <c:strCache>
                <c:ptCount val="1"/>
                <c:pt idx="0">
                  <c:v>Muslim Fashion</c:v>
                </c:pt>
              </c:strCache>
            </c:strRef>
          </c:tx>
          <c:spPr>
            <a:solidFill>
              <a:sysClr val="window" lastClr="FFFFFF">
                <a:lumMod val="95000"/>
              </a:sysClr>
            </a:solidFill>
            <a:ln>
              <a:noFill/>
            </a:ln>
            <a:effectLst/>
          </c:spPr>
          <c:invertIfNegative val="0"/>
          <c:dLbls>
            <c:delete val="1"/>
          </c:dLbls>
          <c:cat>
            <c:strRef>
              <c:f>数据分析!$N$14</c:f>
              <c:strCache>
                <c:ptCount val="1"/>
                <c:pt idx="0">
                  <c:v>英国</c:v>
                </c:pt>
              </c:strCache>
            </c:strRef>
          </c:cat>
          <c:val>
            <c:numRef>
              <c:f>数据分析!$N$24</c:f>
              <c:numCache>
                <c:formatCode>0%</c:formatCode>
                <c:ptCount val="1"/>
                <c:pt idx="0">
                  <c:v>0.0260361165761098</c:v>
                </c:pt>
              </c:numCache>
            </c:numRef>
          </c:val>
        </c:ser>
        <c:dLbls>
          <c:showLegendKey val="0"/>
          <c:showVal val="1"/>
          <c:showCatName val="0"/>
          <c:showSerName val="0"/>
          <c:showPercent val="0"/>
          <c:showBubbleSize val="0"/>
        </c:dLbls>
        <c:gapWidth val="75"/>
        <c:overlap val="100"/>
        <c:axId val="1691539375"/>
        <c:axId val="1691538127"/>
      </c:barChart>
      <c:catAx>
        <c:axId val="1691539375"/>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91538127"/>
        <c:crosses val="autoZero"/>
        <c:auto val="1"/>
        <c:lblAlgn val="ctr"/>
        <c:lblOffset val="100"/>
        <c:noMultiLvlLbl val="0"/>
      </c:catAx>
      <c:valAx>
        <c:axId val="1691538127"/>
        <c:scaling>
          <c:orientation val="minMax"/>
          <c:max val="1"/>
        </c:scaling>
        <c:delete val="1"/>
        <c:axPos val="l"/>
        <c:numFmt formatCode="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9153937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800" b="0" i="0" u="none" strike="noStrike" kern="1200" baseline="0">
              <a:solidFill>
                <a:schemeClr val="bg1">
                  <a:lumMod val="6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03089961408866"/>
          <c:y val="0.2349732741028"/>
          <c:w val="0.880787668641476"/>
          <c:h val="0.679644263208715"/>
        </c:manualLayout>
      </c:layout>
      <c:lineChart>
        <c:grouping val="standard"/>
        <c:varyColors val="0"/>
        <c:ser>
          <c:idx val="0"/>
          <c:order val="0"/>
          <c:tx>
            <c:strRef>
              <c:f>Sheet1!$A$2</c:f>
              <c:strCache>
                <c:ptCount val="1"/>
                <c:pt idx="0">
                  <c:v>US GMV </c:v>
                </c:pt>
              </c:strCache>
            </c:strRef>
          </c:tx>
          <c:marker>
            <c:spPr>
              <a:noFill/>
              <a:ln w="6350" cap="flat" cmpd="sng" algn="ctr">
                <a:noFill/>
                <a:prstDash val="solid"/>
                <a:round/>
              </a:ln>
            </c:spPr>
          </c:marker>
          <c:dLbls>
            <c:delete val="1"/>
          </c:dLbls>
          <c:cat>
            <c:strRef>
              <c:f>Sheet1!$B$1:$G$1</c:f>
              <c:strCache>
                <c:ptCount val="6"/>
                <c:pt idx="0">
                  <c:v>23-10</c:v>
                </c:pt>
                <c:pt idx="1">
                  <c:v>23-11</c:v>
                </c:pt>
                <c:pt idx="2">
                  <c:v>23-12</c:v>
                </c:pt>
                <c:pt idx="3">
                  <c:v>24-01</c:v>
                </c:pt>
                <c:pt idx="4">
                  <c:v>24-02</c:v>
                </c:pt>
                <c:pt idx="5">
                  <c:v>24-03</c:v>
                </c:pt>
              </c:strCache>
            </c:strRef>
          </c:cat>
          <c:val>
            <c:numRef>
              <c:f>Sheet1!$B$2:$G$2</c:f>
              <c:numCache>
                <c:formatCode>General</c:formatCode>
                <c:ptCount val="6"/>
                <c:pt idx="0">
                  <c:v>31.92</c:v>
                </c:pt>
                <c:pt idx="1">
                  <c:v>52.81</c:v>
                </c:pt>
                <c:pt idx="2">
                  <c:v>52.04</c:v>
                </c:pt>
                <c:pt idx="3">
                  <c:v>55.84</c:v>
                </c:pt>
                <c:pt idx="4">
                  <c:v>50.49</c:v>
                </c:pt>
                <c:pt idx="5">
                  <c:v>53.77</c:v>
                </c:pt>
              </c:numCache>
            </c:numRef>
          </c:val>
          <c:smooth val="1"/>
        </c:ser>
        <c:ser>
          <c:idx val="1"/>
          <c:order val="1"/>
          <c:tx>
            <c:strRef>
              <c:f>Sheet1!$A$3</c:f>
              <c:strCache>
                <c:ptCount val="1"/>
                <c:pt idx="0">
                  <c:v>Indonesian GMV</c:v>
                </c:pt>
              </c:strCache>
            </c:strRef>
          </c:tx>
          <c:spPr>
            <a:ln w="19050" cap="rnd" cmpd="sng" algn="ctr">
              <a:solidFill>
                <a:srgbClr val="6559ED"/>
              </a:solidFill>
              <a:prstDash val="solid"/>
              <a:round/>
            </a:ln>
          </c:spPr>
          <c:marker>
            <c:symbol val="none"/>
          </c:marker>
          <c:dLbls>
            <c:delete val="1"/>
          </c:dLbls>
          <c:cat>
            <c:strRef>
              <c:f>Sheet1!$B$1:$G$1</c:f>
              <c:strCache>
                <c:ptCount val="6"/>
                <c:pt idx="0">
                  <c:v>23-10</c:v>
                </c:pt>
                <c:pt idx="1">
                  <c:v>23-11</c:v>
                </c:pt>
                <c:pt idx="2">
                  <c:v>23-12</c:v>
                </c:pt>
                <c:pt idx="3">
                  <c:v>24-01</c:v>
                </c:pt>
                <c:pt idx="4">
                  <c:v>24-02</c:v>
                </c:pt>
                <c:pt idx="5">
                  <c:v>24-03</c:v>
                </c:pt>
              </c:strCache>
            </c:strRef>
          </c:cat>
          <c:val>
            <c:numRef>
              <c:f>Sheet1!$B$3:$G$3</c:f>
              <c:numCache>
                <c:formatCode>General</c:formatCode>
                <c:ptCount val="6"/>
                <c:pt idx="0">
                  <c:v>3.3</c:v>
                </c:pt>
                <c:pt idx="1">
                  <c:v>0</c:v>
                </c:pt>
                <c:pt idx="2">
                  <c:v>39.77</c:v>
                </c:pt>
                <c:pt idx="3">
                  <c:v>52.63</c:v>
                </c:pt>
                <c:pt idx="4">
                  <c:v>61.07</c:v>
                </c:pt>
                <c:pt idx="5">
                  <c:v>75.71</c:v>
                </c:pt>
              </c:numCache>
            </c:numRef>
          </c:val>
          <c:smooth val="1"/>
        </c:ser>
        <c:ser>
          <c:idx val="2"/>
          <c:order val="2"/>
          <c:tx>
            <c:strRef>
              <c:f>Sheet1!$A$4</c:f>
              <c:strCache>
                <c:ptCount val="1"/>
                <c:pt idx="0">
                  <c:v>Vietnamese GMV</c:v>
                </c:pt>
              </c:strCache>
            </c:strRef>
          </c:tx>
          <c:spPr>
            <a:ln w="19050" cap="rnd" cmpd="sng" algn="ctr">
              <a:solidFill>
                <a:srgbClr val="04D3FA"/>
              </a:solidFill>
              <a:prstDash val="solid"/>
              <a:round/>
            </a:ln>
          </c:spPr>
          <c:marker>
            <c:symbol val="none"/>
          </c:marker>
          <c:dLbls>
            <c:delete val="1"/>
          </c:dLbls>
          <c:cat>
            <c:strRef>
              <c:f>Sheet1!$B$1:$G$1</c:f>
              <c:strCache>
                <c:ptCount val="6"/>
                <c:pt idx="0">
                  <c:v>23-10</c:v>
                </c:pt>
                <c:pt idx="1">
                  <c:v>23-11</c:v>
                </c:pt>
                <c:pt idx="2">
                  <c:v>23-12</c:v>
                </c:pt>
                <c:pt idx="3">
                  <c:v>24-01</c:v>
                </c:pt>
                <c:pt idx="4">
                  <c:v>24-02</c:v>
                </c:pt>
                <c:pt idx="5">
                  <c:v>24-03</c:v>
                </c:pt>
              </c:strCache>
            </c:strRef>
          </c:cat>
          <c:val>
            <c:numRef>
              <c:f>Sheet1!$B$4:$G$4</c:f>
              <c:numCache>
                <c:formatCode>General</c:formatCode>
                <c:ptCount val="6"/>
                <c:pt idx="0">
                  <c:v>36.03</c:v>
                </c:pt>
                <c:pt idx="1">
                  <c:v>49.37</c:v>
                </c:pt>
                <c:pt idx="2">
                  <c:v>79.58</c:v>
                </c:pt>
                <c:pt idx="3">
                  <c:v>100.59</c:v>
                </c:pt>
                <c:pt idx="4">
                  <c:v>78.92</c:v>
                </c:pt>
                <c:pt idx="5">
                  <c:v>78.78</c:v>
                </c:pt>
              </c:numCache>
            </c:numRef>
          </c:val>
          <c:smooth val="1"/>
        </c:ser>
        <c:ser>
          <c:idx val="3"/>
          <c:order val="3"/>
          <c:tx>
            <c:strRef>
              <c:f>Sheet1!$A$5</c:f>
              <c:strCache>
                <c:ptCount val="1"/>
                <c:pt idx="0">
                  <c:v>Thai GMV</c:v>
                </c:pt>
              </c:strCache>
            </c:strRef>
          </c:tx>
          <c:spPr>
            <a:ln w="19050" cap="rnd" cmpd="sng" algn="ctr">
              <a:solidFill>
                <a:srgbClr val="92D050"/>
              </a:solidFill>
              <a:prstDash val="solid"/>
              <a:round/>
            </a:ln>
          </c:spPr>
          <c:marker>
            <c:symbol val="none"/>
          </c:marker>
          <c:dLbls>
            <c:delete val="1"/>
          </c:dLbls>
          <c:cat>
            <c:strRef>
              <c:f>Sheet1!$B$1:$G$1</c:f>
              <c:strCache>
                <c:ptCount val="6"/>
                <c:pt idx="0">
                  <c:v>23-10</c:v>
                </c:pt>
                <c:pt idx="1">
                  <c:v>23-11</c:v>
                </c:pt>
                <c:pt idx="2">
                  <c:v>23-12</c:v>
                </c:pt>
                <c:pt idx="3">
                  <c:v>24-01</c:v>
                </c:pt>
                <c:pt idx="4">
                  <c:v>24-02</c:v>
                </c:pt>
                <c:pt idx="5">
                  <c:v>24-03</c:v>
                </c:pt>
              </c:strCache>
            </c:strRef>
          </c:cat>
          <c:val>
            <c:numRef>
              <c:f>Sheet1!$B$5:$G$5</c:f>
              <c:numCache>
                <c:formatCode>General</c:formatCode>
                <c:ptCount val="6"/>
                <c:pt idx="0">
                  <c:v>29.6</c:v>
                </c:pt>
                <c:pt idx="1">
                  <c:v>47.76</c:v>
                </c:pt>
                <c:pt idx="2">
                  <c:v>100.69</c:v>
                </c:pt>
                <c:pt idx="3">
                  <c:v>58.76</c:v>
                </c:pt>
                <c:pt idx="4">
                  <c:v>68.85</c:v>
                </c:pt>
                <c:pt idx="5">
                  <c:v>59.01</c:v>
                </c:pt>
              </c:numCache>
            </c:numRef>
          </c:val>
          <c:smooth val="1"/>
        </c:ser>
        <c:ser>
          <c:idx val="4"/>
          <c:order val="4"/>
          <c:tx>
            <c:strRef>
              <c:f>Sheet1!$A$6</c:f>
              <c:strCache>
                <c:ptCount val="1"/>
                <c:pt idx="0">
                  <c:v>Malaysian GMV</c:v>
                </c:pt>
              </c:strCache>
            </c:strRef>
          </c:tx>
          <c:marker>
            <c:symbol val="none"/>
          </c:marker>
          <c:dLbls>
            <c:delete val="1"/>
          </c:dLbls>
          <c:cat>
            <c:strRef>
              <c:f>Sheet1!$B$1:$G$1</c:f>
              <c:strCache>
                <c:ptCount val="6"/>
                <c:pt idx="0">
                  <c:v>23-10</c:v>
                </c:pt>
                <c:pt idx="1">
                  <c:v>23-11</c:v>
                </c:pt>
                <c:pt idx="2">
                  <c:v>23-12</c:v>
                </c:pt>
                <c:pt idx="3">
                  <c:v>24-01</c:v>
                </c:pt>
                <c:pt idx="4">
                  <c:v>24-02</c:v>
                </c:pt>
                <c:pt idx="5">
                  <c:v>24-03</c:v>
                </c:pt>
              </c:strCache>
            </c:strRef>
          </c:cat>
          <c:val>
            <c:numRef>
              <c:f>Sheet1!$B$6:$G$6</c:f>
              <c:numCache>
                <c:formatCode>General</c:formatCode>
                <c:ptCount val="6"/>
                <c:pt idx="0">
                  <c:v>8.48</c:v>
                </c:pt>
                <c:pt idx="1">
                  <c:v>11.83</c:v>
                </c:pt>
                <c:pt idx="2">
                  <c:v>17.48</c:v>
                </c:pt>
                <c:pt idx="3">
                  <c:v>13.2</c:v>
                </c:pt>
                <c:pt idx="4">
                  <c:v>17.56</c:v>
                </c:pt>
                <c:pt idx="5">
                  <c:v>16.19</c:v>
                </c:pt>
              </c:numCache>
            </c:numRef>
          </c:val>
          <c:smooth val="1"/>
        </c:ser>
        <c:ser>
          <c:idx val="5"/>
          <c:order val="5"/>
          <c:tx>
            <c:strRef>
              <c:f>Sheet1!$A$7</c:f>
              <c:strCache>
                <c:ptCount val="1"/>
                <c:pt idx="0">
                  <c:v>Philippine GMV</c:v>
                </c:pt>
              </c:strCache>
            </c:strRef>
          </c:tx>
          <c:spPr>
            <a:ln w="19050" cap="rnd" cmpd="sng" algn="ctr">
              <a:solidFill>
                <a:schemeClr val="accent5">
                  <a:lumMod val="60000"/>
                  <a:lumOff val="40000"/>
                </a:schemeClr>
              </a:solidFill>
              <a:prstDash val="solid"/>
              <a:round/>
            </a:ln>
          </c:spPr>
          <c:marker>
            <c:symbol val="none"/>
          </c:marker>
          <c:dLbls>
            <c:delete val="1"/>
          </c:dLbls>
          <c:cat>
            <c:strRef>
              <c:f>Sheet1!$B$1:$G$1</c:f>
              <c:strCache>
                <c:ptCount val="6"/>
                <c:pt idx="0">
                  <c:v>23-10</c:v>
                </c:pt>
                <c:pt idx="1">
                  <c:v>23-11</c:v>
                </c:pt>
                <c:pt idx="2">
                  <c:v>23-12</c:v>
                </c:pt>
                <c:pt idx="3">
                  <c:v>24-01</c:v>
                </c:pt>
                <c:pt idx="4">
                  <c:v>24-02</c:v>
                </c:pt>
                <c:pt idx="5">
                  <c:v>24-03</c:v>
                </c:pt>
              </c:strCache>
            </c:strRef>
          </c:cat>
          <c:val>
            <c:numRef>
              <c:f>Sheet1!$B$7:$G$7</c:f>
              <c:numCache>
                <c:formatCode>General</c:formatCode>
                <c:ptCount val="6"/>
                <c:pt idx="0">
                  <c:v>24.64</c:v>
                </c:pt>
                <c:pt idx="1">
                  <c:v>27.12</c:v>
                </c:pt>
                <c:pt idx="2">
                  <c:v>53.93</c:v>
                </c:pt>
                <c:pt idx="3">
                  <c:v>38.19</c:v>
                </c:pt>
                <c:pt idx="4">
                  <c:v>37.15</c:v>
                </c:pt>
                <c:pt idx="5">
                  <c:v>35.47</c:v>
                </c:pt>
              </c:numCache>
            </c:numRef>
          </c:val>
          <c:smooth val="1"/>
        </c:ser>
        <c:ser>
          <c:idx val="6"/>
          <c:order val="6"/>
          <c:tx>
            <c:strRef>
              <c:f>Sheet1!$A$8</c:f>
              <c:strCache>
                <c:ptCount val="1"/>
                <c:pt idx="0">
                  <c:v>Singapore GMV</c:v>
                </c:pt>
              </c:strCache>
            </c:strRef>
          </c:tx>
          <c:spPr>
            <a:ln w="19050" cap="rnd" cmpd="sng" algn="ctr">
              <a:solidFill>
                <a:srgbClr val="A955FE"/>
              </a:solidFill>
              <a:prstDash val="solid"/>
              <a:round/>
            </a:ln>
          </c:spPr>
          <c:marker>
            <c:symbol val="none"/>
          </c:marker>
          <c:dLbls>
            <c:delete val="1"/>
          </c:dLbls>
          <c:cat>
            <c:strRef>
              <c:f>Sheet1!$B$1:$G$1</c:f>
              <c:strCache>
                <c:ptCount val="6"/>
                <c:pt idx="0">
                  <c:v>23-10</c:v>
                </c:pt>
                <c:pt idx="1">
                  <c:v>23-11</c:v>
                </c:pt>
                <c:pt idx="2">
                  <c:v>23-12</c:v>
                </c:pt>
                <c:pt idx="3">
                  <c:v>24-01</c:v>
                </c:pt>
                <c:pt idx="4">
                  <c:v>24-02</c:v>
                </c:pt>
                <c:pt idx="5">
                  <c:v>24-03</c:v>
                </c:pt>
              </c:strCache>
            </c:strRef>
          </c:cat>
          <c:val>
            <c:numRef>
              <c:f>Sheet1!$B$8:$G$8</c:f>
              <c:numCache>
                <c:formatCode>General</c:formatCode>
                <c:ptCount val="6"/>
                <c:pt idx="0">
                  <c:v>0.2</c:v>
                </c:pt>
                <c:pt idx="1">
                  <c:v>0.26</c:v>
                </c:pt>
                <c:pt idx="2">
                  <c:v>0.36</c:v>
                </c:pt>
                <c:pt idx="3">
                  <c:v>0.4</c:v>
                </c:pt>
                <c:pt idx="4">
                  <c:v>0.62</c:v>
                </c:pt>
                <c:pt idx="5">
                  <c:v>0.49</c:v>
                </c:pt>
              </c:numCache>
            </c:numRef>
          </c:val>
          <c:smooth val="1"/>
        </c:ser>
        <c:dLbls>
          <c:showLegendKey val="0"/>
          <c:showVal val="0"/>
          <c:showCatName val="0"/>
          <c:showSerName val="0"/>
          <c:showPercent val="0"/>
          <c:showBubbleSize val="0"/>
        </c:dLbls>
        <c:marker val="1"/>
        <c:smooth val="1"/>
        <c:axId val="2094734552"/>
        <c:axId val="2094734553"/>
      </c:lineChart>
      <c:catAx>
        <c:axId val="2094734552"/>
        <c:scaling>
          <c:orientation val="minMax"/>
        </c:scaling>
        <c:delete val="0"/>
        <c:axPos val="b"/>
        <c:numFmt formatCode="General" sourceLinked="0"/>
        <c:majorTickMark val="none"/>
        <c:minorTickMark val="none"/>
        <c:tickLblPos val="low"/>
        <c:txPr>
          <a:bodyPr rot="0" spcFirstLastPara="0" vertOverflow="ellipsis" vert="horz" wrap="square" anchor="ctr" anchorCtr="1"/>
          <a:lstStyle/>
          <a:p>
            <a:pPr>
              <a:defRPr lang="zh-CN" sz="800" b="1"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crossAx val="2094734553"/>
        <c:crosses val="autoZero"/>
        <c:auto val="1"/>
        <c:lblAlgn val="ctr"/>
        <c:lblOffset val="100"/>
        <c:noMultiLvlLbl val="1"/>
      </c:catAx>
      <c:valAx>
        <c:axId val="2094734553"/>
        <c:scaling>
          <c:orientation val="minMax"/>
          <c:max val="110"/>
          <c:min val="0"/>
        </c:scaling>
        <c:delete val="1"/>
        <c:axPos val="l"/>
        <c:majorGridlines/>
        <c:numFmt formatCode="General" sourceLinked="0"/>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2094734552"/>
        <c:crosses val="autoZero"/>
        <c:crossBetween val="midCat"/>
        <c:majorUnit val="120"/>
        <c:minorUnit val="10"/>
      </c:valAx>
    </c:plotArea>
    <c:legend>
      <c:legendPos val="r"/>
      <c:layout>
        <c:manualLayout>
          <c:xMode val="edge"/>
          <c:yMode val="edge"/>
          <c:x val="0.0549689089881289"/>
          <c:y val="0.0661763269874103"/>
          <c:w val="0.899807801017524"/>
          <c:h val="0.147062638776593"/>
        </c:manualLayout>
      </c:layout>
      <c:overlay val="0"/>
      <c:spPr>
        <a:ln>
          <a:noFill/>
        </a:ln>
      </c:spPr>
      <c:txPr>
        <a:bodyPr rot="0" spcFirstLastPara="0" vertOverflow="ellipsis" vert="horz" wrap="square" anchor="ctr" anchorCtr="1"/>
        <a:lstStyle/>
        <a:p>
          <a:pPr>
            <a:defRPr lang="zh-CN" sz="900" b="1"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legend>
    <c:plotVisOnly val="1"/>
    <c:dispBlanksAs val="gap"/>
    <c:showDLblsOverMax val="1"/>
  </c:chart>
  <c:spPr>
    <a:ln>
      <a:noFill/>
    </a:ln>
  </c:spPr>
  <c:txPr>
    <a:bodyPr/>
    <a:lstStyle/>
    <a:p>
      <a:pPr>
        <a:defRPr lang="zh-CN" sz="900">
          <a:latin typeface="微软雅黑" panose="020B0503020204020204" pitchFamily="34" charset="-122"/>
          <a:ea typeface="微软雅黑" panose="020B0503020204020204" pitchFamily="34" charset="-122"/>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879220134917807"/>
          <c:y val="0.117092987115918"/>
          <c:w val="0.886389689081499"/>
          <c:h val="0.681921710695208"/>
        </c:manualLayout>
      </c:layout>
      <c:lineChart>
        <c:grouping val="standard"/>
        <c:varyColors val="0"/>
        <c:ser>
          <c:idx val="0"/>
          <c:order val="0"/>
          <c:tx>
            <c:strRef>
              <c:f>Sheet1!$AD$2</c:f>
              <c:strCache>
                <c:ptCount val="1"/>
                <c:pt idx="0">
                  <c:v>美国</c:v>
                </c:pt>
              </c:strCache>
            </c:strRef>
          </c:tx>
          <c:spPr>
            <a:ln w="19050" cap="rnd">
              <a:solidFill>
                <a:srgbClr val="AA58FE"/>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Sheet1!$AE$2:$AN$2</c:f>
              <c:numCache>
                <c:formatCode>General</c:formatCode>
                <c:ptCount val="10"/>
                <c:pt idx="0">
                  <c:v>301</c:v>
                </c:pt>
                <c:pt idx="1">
                  <c:v>3990</c:v>
                </c:pt>
                <c:pt idx="2">
                  <c:v>7419</c:v>
                </c:pt>
                <c:pt idx="3">
                  <c:v>6408</c:v>
                </c:pt>
                <c:pt idx="4">
                  <c:v>15104</c:v>
                </c:pt>
                <c:pt idx="5">
                  <c:v>21597</c:v>
                </c:pt>
                <c:pt idx="6">
                  <c:v>11281</c:v>
                </c:pt>
                <c:pt idx="7">
                  <c:v>28909</c:v>
                </c:pt>
                <c:pt idx="8">
                  <c:v>48334</c:v>
                </c:pt>
                <c:pt idx="9">
                  <c:v>50091</c:v>
                </c:pt>
              </c:numCache>
            </c:numRef>
          </c:val>
          <c:smooth val="1"/>
        </c:ser>
        <c:ser>
          <c:idx val="1"/>
          <c:order val="1"/>
          <c:tx>
            <c:strRef>
              <c:f>Sheet1!$AD$3</c:f>
              <c:strCache>
                <c:ptCount val="1"/>
                <c:pt idx="0">
                  <c:v>越南</c:v>
                </c:pt>
              </c:strCache>
            </c:strRef>
          </c:tx>
          <c:spPr>
            <a:ln w="19050" cap="rnd">
              <a:solidFill>
                <a:srgbClr val="18D6FA"/>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Sheet1!$AE$3:$AN$3</c:f>
              <c:numCache>
                <c:formatCode>General</c:formatCode>
                <c:ptCount val="10"/>
                <c:pt idx="0">
                  <c:v>31323</c:v>
                </c:pt>
                <c:pt idx="1">
                  <c:v>33150</c:v>
                </c:pt>
                <c:pt idx="2">
                  <c:v>12452</c:v>
                </c:pt>
                <c:pt idx="3">
                  <c:v>5956</c:v>
                </c:pt>
                <c:pt idx="4">
                  <c:v>11489</c:v>
                </c:pt>
                <c:pt idx="5">
                  <c:v>13951</c:v>
                </c:pt>
                <c:pt idx="6">
                  <c:v>5021</c:v>
                </c:pt>
                <c:pt idx="7">
                  <c:v>1648</c:v>
                </c:pt>
                <c:pt idx="8">
                  <c:v>22192</c:v>
                </c:pt>
                <c:pt idx="9">
                  <c:v>20160</c:v>
                </c:pt>
              </c:numCache>
            </c:numRef>
          </c:val>
          <c:smooth val="1"/>
        </c:ser>
        <c:ser>
          <c:idx val="2"/>
          <c:order val="2"/>
          <c:tx>
            <c:strRef>
              <c:f>Sheet1!$AD$4</c:f>
              <c:strCache>
                <c:ptCount val="1"/>
                <c:pt idx="0">
                  <c:v>泰国</c:v>
                </c:pt>
              </c:strCache>
            </c:strRef>
          </c:tx>
          <c:spPr>
            <a:ln w="19050" cap="rnd">
              <a:solidFill>
                <a:srgbClr val="6559ED"/>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Sheet1!$AE$4:$AN$4</c:f>
              <c:numCache>
                <c:formatCode>General</c:formatCode>
                <c:ptCount val="10"/>
                <c:pt idx="0">
                  <c:v>24489</c:v>
                </c:pt>
                <c:pt idx="1">
                  <c:v>27281</c:v>
                </c:pt>
                <c:pt idx="2">
                  <c:v>12446</c:v>
                </c:pt>
                <c:pt idx="3">
                  <c:v>6415</c:v>
                </c:pt>
                <c:pt idx="4">
                  <c:v>9871</c:v>
                </c:pt>
                <c:pt idx="5">
                  <c:v>12123</c:v>
                </c:pt>
                <c:pt idx="6">
                  <c:v>3463</c:v>
                </c:pt>
                <c:pt idx="7">
                  <c:v>1129</c:v>
                </c:pt>
                <c:pt idx="8">
                  <c:v>14073</c:v>
                </c:pt>
                <c:pt idx="9">
                  <c:v>33295</c:v>
                </c:pt>
              </c:numCache>
            </c:numRef>
          </c:val>
          <c:smooth val="1"/>
        </c:ser>
        <c:ser>
          <c:idx val="3"/>
          <c:order val="3"/>
          <c:tx>
            <c:strRef>
              <c:f>Sheet1!$AD$5</c:f>
              <c:strCache>
                <c:ptCount val="1"/>
                <c:pt idx="0">
                  <c:v>新加坡</c:v>
                </c:pt>
              </c:strCache>
            </c:strRef>
          </c:tx>
          <c:spPr>
            <a:ln w="19050" cap="rnd">
              <a:solidFill>
                <a:srgbClr val="D9B5CA"/>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Sheet1!$AE$5:$AN$5</c:f>
              <c:numCache>
                <c:formatCode>General</c:formatCode>
                <c:ptCount val="10"/>
                <c:pt idx="0">
                  <c:v>222</c:v>
                </c:pt>
                <c:pt idx="1">
                  <c:v>258</c:v>
                </c:pt>
                <c:pt idx="2">
                  <c:v>110</c:v>
                </c:pt>
                <c:pt idx="3">
                  <c:v>43</c:v>
                </c:pt>
                <c:pt idx="4">
                  <c:v>121</c:v>
                </c:pt>
                <c:pt idx="5">
                  <c:v>79</c:v>
                </c:pt>
                <c:pt idx="6">
                  <c:v>78</c:v>
                </c:pt>
                <c:pt idx="7">
                  <c:v>752</c:v>
                </c:pt>
                <c:pt idx="8">
                  <c:v>1005</c:v>
                </c:pt>
                <c:pt idx="9">
                  <c:v>1440</c:v>
                </c:pt>
              </c:numCache>
            </c:numRef>
          </c:val>
          <c:smooth val="1"/>
        </c:ser>
        <c:ser>
          <c:idx val="4"/>
          <c:order val="4"/>
          <c:tx>
            <c:strRef>
              <c:f>Sheet1!$AD$6</c:f>
              <c:strCache>
                <c:ptCount val="1"/>
                <c:pt idx="0">
                  <c:v>菲律宾</c:v>
                </c:pt>
              </c:strCache>
            </c:strRef>
          </c:tx>
          <c:spPr>
            <a:ln w="19050" cap="rnd">
              <a:solidFill>
                <a:srgbClr val="5B9BD5"/>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Sheet1!$AE$6:$AN$6</c:f>
              <c:numCache>
                <c:formatCode>General</c:formatCode>
                <c:ptCount val="10"/>
                <c:pt idx="0">
                  <c:v>12269</c:v>
                </c:pt>
                <c:pt idx="1">
                  <c:v>40217</c:v>
                </c:pt>
                <c:pt idx="2">
                  <c:v>18945</c:v>
                </c:pt>
                <c:pt idx="3">
                  <c:v>10006</c:v>
                </c:pt>
                <c:pt idx="4">
                  <c:v>16581</c:v>
                </c:pt>
                <c:pt idx="5">
                  <c:v>16673</c:v>
                </c:pt>
                <c:pt idx="6">
                  <c:v>10059</c:v>
                </c:pt>
                <c:pt idx="7">
                  <c:v>2538</c:v>
                </c:pt>
                <c:pt idx="8">
                  <c:v>38310</c:v>
                </c:pt>
                <c:pt idx="9">
                  <c:v>34448</c:v>
                </c:pt>
              </c:numCache>
            </c:numRef>
          </c:val>
          <c:smooth val="1"/>
        </c:ser>
        <c:ser>
          <c:idx val="5"/>
          <c:order val="5"/>
          <c:tx>
            <c:strRef>
              <c:f>Sheet1!$AD$7</c:f>
              <c:strCache>
                <c:ptCount val="1"/>
                <c:pt idx="0">
                  <c:v>马来</c:v>
                </c:pt>
              </c:strCache>
            </c:strRef>
          </c:tx>
          <c:spPr>
            <a:ln w="19050" cap="rnd">
              <a:solidFill>
                <a:schemeClr val="accent6"/>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Sheet1!$AE$7:$AN$7</c:f>
              <c:numCache>
                <c:formatCode>General</c:formatCode>
                <c:ptCount val="10"/>
                <c:pt idx="0">
                  <c:v>6956</c:v>
                </c:pt>
                <c:pt idx="1">
                  <c:v>19766</c:v>
                </c:pt>
                <c:pt idx="2">
                  <c:v>7361</c:v>
                </c:pt>
                <c:pt idx="3">
                  <c:v>2848</c:v>
                </c:pt>
                <c:pt idx="4">
                  <c:v>5564</c:v>
                </c:pt>
                <c:pt idx="5">
                  <c:v>5625</c:v>
                </c:pt>
                <c:pt idx="6">
                  <c:v>3258</c:v>
                </c:pt>
                <c:pt idx="7">
                  <c:v>6449</c:v>
                </c:pt>
                <c:pt idx="8">
                  <c:v>11244</c:v>
                </c:pt>
                <c:pt idx="9">
                  <c:v>11680</c:v>
                </c:pt>
              </c:numCache>
            </c:numRef>
          </c:val>
          <c:smooth val="1"/>
        </c:ser>
        <c:ser>
          <c:idx val="6"/>
          <c:order val="6"/>
          <c:tx>
            <c:strRef>
              <c:f>Sheet1!$AD$8</c:f>
              <c:strCache>
                <c:ptCount val="1"/>
                <c:pt idx="0">
                  <c:v>印尼</c:v>
                </c:pt>
              </c:strCache>
            </c:strRef>
          </c:tx>
          <c:spPr>
            <a:ln w="19050" cap="rnd">
              <a:solidFill>
                <a:schemeClr val="accent1">
                  <a:lumMod val="60000"/>
                </a:schemeClr>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Sheet1!$AE$8:$AN$8</c:f>
              <c:numCache>
                <c:formatCode>General</c:formatCode>
                <c:ptCount val="10"/>
                <c:pt idx="0">
                  <c:v>52567</c:v>
                </c:pt>
                <c:pt idx="1">
                  <c:v>102738</c:v>
                </c:pt>
                <c:pt idx="2">
                  <c:v>40683</c:v>
                </c:pt>
                <c:pt idx="3">
                  <c:v>16252</c:v>
                </c:pt>
                <c:pt idx="4">
                  <c:v>9625</c:v>
                </c:pt>
                <c:pt idx="5">
                  <c:v>29</c:v>
                </c:pt>
                <c:pt idx="6">
                  <c:v>9542</c:v>
                </c:pt>
                <c:pt idx="7">
                  <c:v>50311</c:v>
                </c:pt>
                <c:pt idx="8">
                  <c:v>55484</c:v>
                </c:pt>
                <c:pt idx="9">
                  <c:v>65526</c:v>
                </c:pt>
              </c:numCache>
            </c:numRef>
          </c:val>
          <c:smooth val="1"/>
        </c:ser>
        <c:ser>
          <c:idx val="7"/>
          <c:order val="7"/>
          <c:tx>
            <c:strRef>
              <c:f>Sheet1!$AD$9</c:f>
              <c:strCache>
                <c:ptCount val="1"/>
                <c:pt idx="0">
                  <c:v>英国</c:v>
                </c:pt>
              </c:strCache>
            </c:strRef>
          </c:tx>
          <c:spPr>
            <a:ln w="22225" cap="rnd">
              <a:solidFill>
                <a:srgbClr val="C2DAEF"/>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Sheet1!$AE$9:$AN$9</c:f>
              <c:numCache>
                <c:formatCode>General</c:formatCode>
                <c:ptCount val="10"/>
                <c:pt idx="0">
                  <c:v>1975</c:v>
                </c:pt>
                <c:pt idx="1">
                  <c:v>1780</c:v>
                </c:pt>
                <c:pt idx="2">
                  <c:v>397</c:v>
                </c:pt>
                <c:pt idx="3">
                  <c:v>35</c:v>
                </c:pt>
                <c:pt idx="4">
                  <c:v>1771</c:v>
                </c:pt>
                <c:pt idx="5">
                  <c:v>1830</c:v>
                </c:pt>
                <c:pt idx="6">
                  <c:v>949</c:v>
                </c:pt>
                <c:pt idx="7">
                  <c:v>2875</c:v>
                </c:pt>
                <c:pt idx="8">
                  <c:v>5839</c:v>
                </c:pt>
                <c:pt idx="9">
                  <c:v>8159</c:v>
                </c:pt>
              </c:numCache>
            </c:numRef>
          </c:val>
          <c:smooth val="1"/>
        </c:ser>
        <c:dLbls>
          <c:showLegendKey val="0"/>
          <c:showVal val="0"/>
          <c:showCatName val="0"/>
          <c:showSerName val="0"/>
          <c:showPercent val="0"/>
          <c:showBubbleSize val="0"/>
        </c:dLbls>
        <c:marker val="0"/>
        <c:smooth val="1"/>
        <c:axId val="752365247"/>
        <c:axId val="752362751"/>
      </c:lineChart>
      <c:catAx>
        <c:axId val="752365247"/>
        <c:scaling>
          <c:orientation val="minMax"/>
        </c:scaling>
        <c:delete val="0"/>
        <c:axPos val="b"/>
        <c:numFmt formatCode="0.00_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crossAx val="752362751"/>
        <c:crosses val="autoZero"/>
        <c:auto val="1"/>
        <c:lblAlgn val="ctr"/>
        <c:lblOffset val="100"/>
        <c:noMultiLvlLbl val="0"/>
      </c:catAx>
      <c:valAx>
        <c:axId val="752362751"/>
        <c:scaling>
          <c:orientation val="minMax"/>
          <c:max val="12000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p>
        </c:txPr>
        <c:crossAx val="752365247"/>
        <c:crosses val="autoZero"/>
        <c:crossBetween val="between"/>
        <c:majorUnit val="50000"/>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879220134917807"/>
          <c:y val="0.117092987115918"/>
          <c:w val="0.886389689081499"/>
          <c:h val="0.681921710695208"/>
        </c:manualLayout>
      </c:layout>
      <c:lineChart>
        <c:grouping val="standard"/>
        <c:varyColors val="0"/>
        <c:ser>
          <c:idx val="0"/>
          <c:order val="0"/>
          <c:tx>
            <c:strRef>
              <c:f>Sheet1!$AD$2</c:f>
              <c:strCache>
                <c:ptCount val="1"/>
                <c:pt idx="0">
                  <c:v>美国</c:v>
                </c:pt>
              </c:strCache>
            </c:strRef>
          </c:tx>
          <c:spPr>
            <a:ln w="19050" cap="rnd">
              <a:solidFill>
                <a:srgbClr val="AA58FE"/>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Sheet1!$AE$2:$AN$2</c:f>
              <c:numCache>
                <c:formatCode>General</c:formatCode>
                <c:ptCount val="10"/>
                <c:pt idx="0">
                  <c:v>472</c:v>
                </c:pt>
                <c:pt idx="1">
                  <c:v>1703</c:v>
                </c:pt>
                <c:pt idx="2">
                  <c:v>3932</c:v>
                </c:pt>
                <c:pt idx="3">
                  <c:v>5402</c:v>
                </c:pt>
                <c:pt idx="4">
                  <c:v>7808</c:v>
                </c:pt>
                <c:pt idx="5">
                  <c:v>10087</c:v>
                </c:pt>
                <c:pt idx="6">
                  <c:v>11289</c:v>
                </c:pt>
                <c:pt idx="7">
                  <c:v>13826</c:v>
                </c:pt>
                <c:pt idx="8">
                  <c:v>15320</c:v>
                </c:pt>
                <c:pt idx="9">
                  <c:v>15945</c:v>
                </c:pt>
              </c:numCache>
            </c:numRef>
          </c:val>
          <c:smooth val="1"/>
        </c:ser>
        <c:ser>
          <c:idx val="1"/>
          <c:order val="1"/>
          <c:tx>
            <c:strRef>
              <c:f>Sheet1!$AD$3</c:f>
              <c:strCache>
                <c:ptCount val="1"/>
                <c:pt idx="0">
                  <c:v>越南</c:v>
                </c:pt>
              </c:strCache>
            </c:strRef>
          </c:tx>
          <c:spPr>
            <a:ln w="19050" cap="rnd">
              <a:solidFill>
                <a:srgbClr val="18D6FA"/>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Sheet1!$AE$3:$AN$3</c:f>
              <c:numCache>
                <c:formatCode>General</c:formatCode>
                <c:ptCount val="10"/>
                <c:pt idx="0">
                  <c:v>4938</c:v>
                </c:pt>
                <c:pt idx="1">
                  <c:v>9042</c:v>
                </c:pt>
                <c:pt idx="2">
                  <c:v>8845</c:v>
                </c:pt>
                <c:pt idx="3">
                  <c:v>8730</c:v>
                </c:pt>
                <c:pt idx="4">
                  <c:v>8993</c:v>
                </c:pt>
                <c:pt idx="5">
                  <c:v>10407</c:v>
                </c:pt>
                <c:pt idx="6">
                  <c:v>12563</c:v>
                </c:pt>
                <c:pt idx="7">
                  <c:v>12627</c:v>
                </c:pt>
                <c:pt idx="8">
                  <c:v>11925</c:v>
                </c:pt>
                <c:pt idx="9">
                  <c:v>13053</c:v>
                </c:pt>
              </c:numCache>
            </c:numRef>
          </c:val>
          <c:smooth val="1"/>
        </c:ser>
        <c:ser>
          <c:idx val="2"/>
          <c:order val="2"/>
          <c:tx>
            <c:strRef>
              <c:f>Sheet1!$AD$4</c:f>
              <c:strCache>
                <c:ptCount val="1"/>
                <c:pt idx="0">
                  <c:v>泰国</c:v>
                </c:pt>
              </c:strCache>
            </c:strRef>
          </c:tx>
          <c:spPr>
            <a:ln w="19050" cap="rnd">
              <a:solidFill>
                <a:srgbClr val="6559ED"/>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Sheet1!$AE$4:$AN$4</c:f>
              <c:numCache>
                <c:formatCode>General</c:formatCode>
                <c:ptCount val="10"/>
                <c:pt idx="0">
                  <c:v>5359</c:v>
                </c:pt>
                <c:pt idx="1">
                  <c:v>8554</c:v>
                </c:pt>
                <c:pt idx="2">
                  <c:v>8693</c:v>
                </c:pt>
                <c:pt idx="3">
                  <c:v>9413</c:v>
                </c:pt>
                <c:pt idx="4">
                  <c:v>9697</c:v>
                </c:pt>
                <c:pt idx="5">
                  <c:v>11821</c:v>
                </c:pt>
                <c:pt idx="6">
                  <c:v>12532</c:v>
                </c:pt>
                <c:pt idx="7">
                  <c:v>13569</c:v>
                </c:pt>
                <c:pt idx="8">
                  <c:v>14751</c:v>
                </c:pt>
                <c:pt idx="9">
                  <c:v>15454</c:v>
                </c:pt>
              </c:numCache>
            </c:numRef>
          </c:val>
          <c:smooth val="1"/>
        </c:ser>
        <c:ser>
          <c:idx val="3"/>
          <c:order val="3"/>
          <c:tx>
            <c:strRef>
              <c:f>Sheet1!$AD$5</c:f>
              <c:strCache>
                <c:ptCount val="1"/>
                <c:pt idx="0">
                  <c:v>新加坡</c:v>
                </c:pt>
              </c:strCache>
            </c:strRef>
          </c:tx>
          <c:spPr>
            <a:ln w="19050" cap="rnd">
              <a:solidFill>
                <a:srgbClr val="D9B5CA"/>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Sheet1!$AE$5:$AN$5</c:f>
              <c:numCache>
                <c:formatCode>General</c:formatCode>
                <c:ptCount val="10"/>
                <c:pt idx="0">
                  <c:v>254</c:v>
                </c:pt>
                <c:pt idx="1">
                  <c:v>641</c:v>
                </c:pt>
                <c:pt idx="2">
                  <c:v>665</c:v>
                </c:pt>
                <c:pt idx="3">
                  <c:v>704</c:v>
                </c:pt>
                <c:pt idx="4">
                  <c:v>755</c:v>
                </c:pt>
                <c:pt idx="5">
                  <c:v>933</c:v>
                </c:pt>
                <c:pt idx="6">
                  <c:v>862</c:v>
                </c:pt>
                <c:pt idx="7">
                  <c:v>1211</c:v>
                </c:pt>
                <c:pt idx="8">
                  <c:v>1168</c:v>
                </c:pt>
                <c:pt idx="9">
                  <c:v>1428</c:v>
                </c:pt>
              </c:numCache>
            </c:numRef>
          </c:val>
          <c:smooth val="1"/>
        </c:ser>
        <c:ser>
          <c:idx val="4"/>
          <c:order val="4"/>
          <c:tx>
            <c:strRef>
              <c:f>Sheet1!$AD$6</c:f>
              <c:strCache>
                <c:ptCount val="1"/>
                <c:pt idx="0">
                  <c:v>菲律宾</c:v>
                </c:pt>
              </c:strCache>
            </c:strRef>
          </c:tx>
          <c:spPr>
            <a:ln w="19050" cap="rnd">
              <a:solidFill>
                <a:srgbClr val="5B9BD5"/>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Sheet1!$AE$6:$AN$6</c:f>
              <c:numCache>
                <c:formatCode>General</c:formatCode>
                <c:ptCount val="10"/>
                <c:pt idx="0">
                  <c:v>6610</c:v>
                </c:pt>
                <c:pt idx="1">
                  <c:v>14847</c:v>
                </c:pt>
                <c:pt idx="2">
                  <c:v>15617</c:v>
                </c:pt>
                <c:pt idx="3">
                  <c:v>16209</c:v>
                </c:pt>
                <c:pt idx="4">
                  <c:v>17315</c:v>
                </c:pt>
                <c:pt idx="5">
                  <c:v>19436</c:v>
                </c:pt>
                <c:pt idx="6">
                  <c:v>22526</c:v>
                </c:pt>
                <c:pt idx="7">
                  <c:v>22677</c:v>
                </c:pt>
                <c:pt idx="8">
                  <c:v>23705</c:v>
                </c:pt>
                <c:pt idx="9">
                  <c:v>23133</c:v>
                </c:pt>
              </c:numCache>
            </c:numRef>
          </c:val>
          <c:smooth val="1"/>
        </c:ser>
        <c:ser>
          <c:idx val="5"/>
          <c:order val="5"/>
          <c:tx>
            <c:strRef>
              <c:f>Sheet1!$AD$7</c:f>
              <c:strCache>
                <c:ptCount val="1"/>
                <c:pt idx="0">
                  <c:v>马来</c:v>
                </c:pt>
              </c:strCache>
            </c:strRef>
          </c:tx>
          <c:spPr>
            <a:ln w="19050" cap="rnd">
              <a:solidFill>
                <a:schemeClr val="accent6"/>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Sheet1!$AE$7:$AN$7</c:f>
              <c:numCache>
                <c:formatCode>General</c:formatCode>
                <c:ptCount val="10"/>
                <c:pt idx="0">
                  <c:v>5623</c:v>
                </c:pt>
                <c:pt idx="1">
                  <c:v>11007</c:v>
                </c:pt>
                <c:pt idx="2">
                  <c:v>12694</c:v>
                </c:pt>
                <c:pt idx="3">
                  <c:v>10825</c:v>
                </c:pt>
                <c:pt idx="4">
                  <c:v>11567</c:v>
                </c:pt>
                <c:pt idx="5">
                  <c:v>12518</c:v>
                </c:pt>
                <c:pt idx="6">
                  <c:v>13529</c:v>
                </c:pt>
                <c:pt idx="7">
                  <c:v>14212</c:v>
                </c:pt>
                <c:pt idx="8">
                  <c:v>13723</c:v>
                </c:pt>
                <c:pt idx="9">
                  <c:v>13672</c:v>
                </c:pt>
              </c:numCache>
            </c:numRef>
          </c:val>
          <c:smooth val="1"/>
        </c:ser>
        <c:ser>
          <c:idx val="6"/>
          <c:order val="6"/>
          <c:tx>
            <c:strRef>
              <c:f>Sheet1!$AD$8</c:f>
              <c:strCache>
                <c:ptCount val="1"/>
                <c:pt idx="0">
                  <c:v>印尼</c:v>
                </c:pt>
              </c:strCache>
            </c:strRef>
          </c:tx>
          <c:spPr>
            <a:ln w="19050" cap="rnd">
              <a:no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Sheet1!$AE$8:$AN$8</c:f>
              <c:numCache>
                <c:formatCode>General</c:formatCode>
                <c:ptCount val="10"/>
                <c:pt idx="0">
                  <c:v>14654</c:v>
                </c:pt>
                <c:pt idx="1">
                  <c:v>15690</c:v>
                </c:pt>
                <c:pt idx="2">
                  <c:v>15882</c:v>
                </c:pt>
                <c:pt idx="3">
                  <c:v>15630</c:v>
                </c:pt>
                <c:pt idx="4">
                  <c:v>14666</c:v>
                </c:pt>
                <c:pt idx="5">
                  <c:v>9841</c:v>
                </c:pt>
                <c:pt idx="6">
                  <c:v>17732</c:v>
                </c:pt>
                <c:pt idx="7">
                  <c:v>19441</c:v>
                </c:pt>
                <c:pt idx="8">
                  <c:v>18762</c:v>
                </c:pt>
                <c:pt idx="9">
                  <c:v>19474</c:v>
                </c:pt>
              </c:numCache>
            </c:numRef>
          </c:val>
          <c:smooth val="1"/>
        </c:ser>
        <c:ser>
          <c:idx val="7"/>
          <c:order val="7"/>
          <c:tx>
            <c:strRef>
              <c:f>Sheet1!$AD$9</c:f>
              <c:strCache>
                <c:ptCount val="1"/>
                <c:pt idx="0">
                  <c:v>英国</c:v>
                </c:pt>
              </c:strCache>
            </c:strRef>
          </c:tx>
          <c:spPr>
            <a:ln w="22225" cap="rnd">
              <a:solidFill>
                <a:srgbClr val="C2DAEF"/>
              </a:solidFill>
              <a:round/>
            </a:ln>
            <a:effectLst/>
          </c:spPr>
          <c:marker>
            <c:symbol val="none"/>
          </c:marker>
          <c:dLbls>
            <c:delete val="1"/>
          </c:dLbls>
          <c:cat>
            <c:numRef>
              <c:f>Sheet1!$AE$1:$AN$1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Sheet1!$AE$9:$AN$9</c:f>
              <c:numCache>
                <c:formatCode>General</c:formatCode>
                <c:ptCount val="10"/>
                <c:pt idx="0">
                  <c:v>2006</c:v>
                </c:pt>
                <c:pt idx="1">
                  <c:v>4060</c:v>
                </c:pt>
                <c:pt idx="2">
                  <c:v>3693</c:v>
                </c:pt>
                <c:pt idx="3">
                  <c:v>2816</c:v>
                </c:pt>
                <c:pt idx="4">
                  <c:v>3527</c:v>
                </c:pt>
                <c:pt idx="5">
                  <c:v>5148</c:v>
                </c:pt>
                <c:pt idx="6">
                  <c:v>5868</c:v>
                </c:pt>
                <c:pt idx="7">
                  <c:v>6995</c:v>
                </c:pt>
                <c:pt idx="8">
                  <c:v>8432</c:v>
                </c:pt>
                <c:pt idx="9">
                  <c:v>9072</c:v>
                </c:pt>
              </c:numCache>
            </c:numRef>
          </c:val>
          <c:smooth val="1"/>
        </c:ser>
        <c:dLbls>
          <c:showLegendKey val="0"/>
          <c:showVal val="0"/>
          <c:showCatName val="0"/>
          <c:showSerName val="0"/>
          <c:showPercent val="0"/>
          <c:showBubbleSize val="0"/>
        </c:dLbls>
        <c:marker val="0"/>
        <c:smooth val="1"/>
        <c:axId val="752365247"/>
        <c:axId val="752362751"/>
      </c:lineChart>
      <c:catAx>
        <c:axId val="752365247"/>
        <c:scaling>
          <c:orientation val="minMax"/>
        </c:scaling>
        <c:delete val="0"/>
        <c:axPos val="b"/>
        <c:numFmt formatCode="0.00_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crossAx val="752362751"/>
        <c:crosses val="autoZero"/>
        <c:auto val="1"/>
        <c:lblAlgn val="ctr"/>
        <c:lblOffset val="100"/>
        <c:noMultiLvlLbl val="0"/>
      </c:catAx>
      <c:valAx>
        <c:axId val="7523627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p>
        </c:txPr>
        <c:crossAx val="752365247"/>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70462804747727"/>
          <c:y val="0.0562103821420783"/>
          <c:w val="0.894457404406274"/>
          <c:h val="0.719735115112586"/>
        </c:manualLayout>
      </c:layout>
      <c:lineChart>
        <c:grouping val="standard"/>
        <c:varyColors val="0"/>
        <c:ser>
          <c:idx val="0"/>
          <c:order val="0"/>
          <c:tx>
            <c:strRef>
              <c:f>Sheet1!$R$2</c:f>
              <c:strCache>
                <c:ptCount val="1"/>
                <c:pt idx="0">
                  <c:v>美国</c:v>
                </c:pt>
              </c:strCache>
            </c:strRef>
          </c:tx>
          <c:spPr>
            <a:ln w="19050" cap="rnd">
              <a:solidFill>
                <a:srgbClr val="AA58FE"/>
              </a:solidFill>
              <a:round/>
            </a:ln>
            <a:effectLst/>
          </c:spPr>
          <c:marker>
            <c:symbol val="none"/>
          </c:marker>
          <c:dLbls>
            <c:delete val="1"/>
          </c:dLbls>
          <c:cat>
            <c:numRef>
              <c:f>Sheet1!$S$1:$AB$1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Sheet1!$S$2:$AB$2</c:f>
              <c:numCache>
                <c:formatCode>General</c:formatCode>
                <c:ptCount val="10"/>
                <c:pt idx="0">
                  <c:v>155</c:v>
                </c:pt>
                <c:pt idx="1">
                  <c:v>742</c:v>
                </c:pt>
                <c:pt idx="2">
                  <c:v>1751</c:v>
                </c:pt>
                <c:pt idx="3">
                  <c:v>2948</c:v>
                </c:pt>
                <c:pt idx="4">
                  <c:v>4207</c:v>
                </c:pt>
                <c:pt idx="5">
                  <c:v>5441</c:v>
                </c:pt>
                <c:pt idx="6">
                  <c:v>5581</c:v>
                </c:pt>
                <c:pt idx="7">
                  <c:v>6077</c:v>
                </c:pt>
                <c:pt idx="8">
                  <c:v>6347</c:v>
                </c:pt>
                <c:pt idx="9">
                  <c:v>5053</c:v>
                </c:pt>
              </c:numCache>
            </c:numRef>
          </c:val>
          <c:smooth val="1"/>
        </c:ser>
        <c:ser>
          <c:idx val="1"/>
          <c:order val="1"/>
          <c:tx>
            <c:strRef>
              <c:f>Sheet1!$R$3</c:f>
              <c:strCache>
                <c:ptCount val="1"/>
                <c:pt idx="0">
                  <c:v>越南</c:v>
                </c:pt>
              </c:strCache>
            </c:strRef>
          </c:tx>
          <c:spPr>
            <a:ln w="19050" cap="rnd">
              <a:solidFill>
                <a:srgbClr val="18D6FA"/>
              </a:solidFill>
              <a:round/>
            </a:ln>
            <a:effectLst/>
          </c:spPr>
          <c:marker>
            <c:symbol val="none"/>
          </c:marker>
          <c:dLbls>
            <c:delete val="1"/>
          </c:dLbls>
          <c:cat>
            <c:numRef>
              <c:f>Sheet1!$S$1:$AB$1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Sheet1!$S$3:$AB$3</c:f>
              <c:numCache>
                <c:formatCode>General</c:formatCode>
                <c:ptCount val="10"/>
                <c:pt idx="0">
                  <c:v>5667</c:v>
                </c:pt>
                <c:pt idx="1">
                  <c:v>6739</c:v>
                </c:pt>
                <c:pt idx="2">
                  <c:v>6261</c:v>
                </c:pt>
                <c:pt idx="3">
                  <c:v>6996</c:v>
                </c:pt>
                <c:pt idx="4">
                  <c:v>7849</c:v>
                </c:pt>
                <c:pt idx="5">
                  <c:v>8379</c:v>
                </c:pt>
                <c:pt idx="6">
                  <c:v>8779</c:v>
                </c:pt>
                <c:pt idx="7">
                  <c:v>8885</c:v>
                </c:pt>
                <c:pt idx="8">
                  <c:v>8570</c:v>
                </c:pt>
                <c:pt idx="9">
                  <c:v>7724</c:v>
                </c:pt>
              </c:numCache>
            </c:numRef>
          </c:val>
          <c:smooth val="1"/>
        </c:ser>
        <c:ser>
          <c:idx val="2"/>
          <c:order val="2"/>
          <c:tx>
            <c:strRef>
              <c:f>Sheet1!$R$4</c:f>
              <c:strCache>
                <c:ptCount val="1"/>
                <c:pt idx="0">
                  <c:v>泰国</c:v>
                </c:pt>
              </c:strCache>
            </c:strRef>
          </c:tx>
          <c:spPr>
            <a:ln w="19050" cap="rnd">
              <a:solidFill>
                <a:srgbClr val="6559ED"/>
              </a:solidFill>
              <a:round/>
            </a:ln>
            <a:effectLst/>
          </c:spPr>
          <c:marker>
            <c:symbol val="none"/>
          </c:marker>
          <c:dLbls>
            <c:delete val="1"/>
          </c:dLbls>
          <c:cat>
            <c:numRef>
              <c:f>Sheet1!$S$1:$AB$1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Sheet1!$S$4:$AB$4</c:f>
              <c:numCache>
                <c:formatCode>General</c:formatCode>
                <c:ptCount val="10"/>
                <c:pt idx="0">
                  <c:v>3268</c:v>
                </c:pt>
                <c:pt idx="1">
                  <c:v>3839</c:v>
                </c:pt>
                <c:pt idx="2">
                  <c:v>3739</c:v>
                </c:pt>
                <c:pt idx="3">
                  <c:v>4091</c:v>
                </c:pt>
                <c:pt idx="4">
                  <c:v>4359</c:v>
                </c:pt>
                <c:pt idx="5">
                  <c:v>5441</c:v>
                </c:pt>
                <c:pt idx="6">
                  <c:v>6127</c:v>
                </c:pt>
                <c:pt idx="7">
                  <c:v>6258</c:v>
                </c:pt>
                <c:pt idx="8">
                  <c:v>6322</c:v>
                </c:pt>
                <c:pt idx="9">
                  <c:v>5751</c:v>
                </c:pt>
              </c:numCache>
            </c:numRef>
          </c:val>
          <c:smooth val="1"/>
        </c:ser>
        <c:ser>
          <c:idx val="3"/>
          <c:order val="3"/>
          <c:tx>
            <c:strRef>
              <c:f>Sheet1!$R$5</c:f>
              <c:strCache>
                <c:ptCount val="1"/>
                <c:pt idx="0">
                  <c:v>新加坡</c:v>
                </c:pt>
              </c:strCache>
            </c:strRef>
          </c:tx>
          <c:spPr>
            <a:ln w="19050" cap="rnd">
              <a:solidFill>
                <a:srgbClr val="D9B5CA"/>
              </a:solidFill>
              <a:round/>
            </a:ln>
            <a:effectLst/>
          </c:spPr>
          <c:marker>
            <c:symbol val="none"/>
          </c:marker>
          <c:dLbls>
            <c:delete val="1"/>
          </c:dLbls>
          <c:cat>
            <c:numRef>
              <c:f>Sheet1!$S$1:$AB$1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Sheet1!$S$5:$AB$5</c:f>
              <c:numCache>
                <c:formatCode>General</c:formatCode>
                <c:ptCount val="10"/>
                <c:pt idx="0">
                  <c:v>73</c:v>
                </c:pt>
                <c:pt idx="1">
                  <c:v>195</c:v>
                </c:pt>
                <c:pt idx="2">
                  <c:v>196</c:v>
                </c:pt>
                <c:pt idx="3">
                  <c:v>213</c:v>
                </c:pt>
                <c:pt idx="4">
                  <c:v>233</c:v>
                </c:pt>
                <c:pt idx="5">
                  <c:v>358</c:v>
                </c:pt>
                <c:pt idx="6">
                  <c:v>446</c:v>
                </c:pt>
                <c:pt idx="7">
                  <c:v>673</c:v>
                </c:pt>
                <c:pt idx="8">
                  <c:v>778</c:v>
                </c:pt>
                <c:pt idx="9">
                  <c:v>808</c:v>
                </c:pt>
              </c:numCache>
            </c:numRef>
          </c:val>
          <c:smooth val="1"/>
        </c:ser>
        <c:ser>
          <c:idx val="4"/>
          <c:order val="4"/>
          <c:tx>
            <c:strRef>
              <c:f>Sheet1!$R$6</c:f>
              <c:strCache>
                <c:ptCount val="1"/>
                <c:pt idx="0">
                  <c:v>菲律宾</c:v>
                </c:pt>
              </c:strCache>
            </c:strRef>
          </c:tx>
          <c:spPr>
            <a:ln w="19050" cap="rnd">
              <a:solidFill>
                <a:schemeClr val="accent5"/>
              </a:solidFill>
              <a:round/>
            </a:ln>
            <a:effectLst/>
          </c:spPr>
          <c:marker>
            <c:symbol val="none"/>
          </c:marker>
          <c:dLbls>
            <c:delete val="1"/>
          </c:dLbls>
          <c:cat>
            <c:numRef>
              <c:f>Sheet1!$S$1:$AB$1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Sheet1!$S$6:$AB$6</c:f>
              <c:numCache>
                <c:formatCode>General</c:formatCode>
                <c:ptCount val="10"/>
                <c:pt idx="0">
                  <c:v>2729</c:v>
                </c:pt>
                <c:pt idx="1">
                  <c:v>3872</c:v>
                </c:pt>
                <c:pt idx="2">
                  <c:v>3481</c:v>
                </c:pt>
                <c:pt idx="3">
                  <c:v>3581</c:v>
                </c:pt>
                <c:pt idx="4">
                  <c:v>3827</c:v>
                </c:pt>
                <c:pt idx="5">
                  <c:v>4823</c:v>
                </c:pt>
                <c:pt idx="6">
                  <c:v>5781</c:v>
                </c:pt>
                <c:pt idx="7">
                  <c:v>5983</c:v>
                </c:pt>
                <c:pt idx="8">
                  <c:v>6151</c:v>
                </c:pt>
                <c:pt idx="9">
                  <c:v>5674</c:v>
                </c:pt>
              </c:numCache>
            </c:numRef>
          </c:val>
          <c:smooth val="1"/>
        </c:ser>
        <c:ser>
          <c:idx val="5"/>
          <c:order val="5"/>
          <c:tx>
            <c:strRef>
              <c:f>Sheet1!$R$7</c:f>
              <c:strCache>
                <c:ptCount val="1"/>
                <c:pt idx="0">
                  <c:v>马来</c:v>
                </c:pt>
              </c:strCache>
            </c:strRef>
          </c:tx>
          <c:spPr>
            <a:ln w="19050" cap="rnd">
              <a:solidFill>
                <a:schemeClr val="accent6"/>
              </a:solidFill>
              <a:round/>
            </a:ln>
            <a:effectLst/>
          </c:spPr>
          <c:marker>
            <c:symbol val="none"/>
          </c:marker>
          <c:dLbls>
            <c:delete val="1"/>
          </c:dLbls>
          <c:cat>
            <c:numRef>
              <c:f>Sheet1!$S$1:$AB$1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Sheet1!$S$7:$AB$7</c:f>
              <c:numCache>
                <c:formatCode>General</c:formatCode>
                <c:ptCount val="10"/>
                <c:pt idx="0">
                  <c:v>1413</c:v>
                </c:pt>
                <c:pt idx="1">
                  <c:v>2115</c:v>
                </c:pt>
                <c:pt idx="2">
                  <c:v>1855</c:v>
                </c:pt>
                <c:pt idx="3">
                  <c:v>2096</c:v>
                </c:pt>
                <c:pt idx="4">
                  <c:v>2060</c:v>
                </c:pt>
                <c:pt idx="5">
                  <c:v>3169</c:v>
                </c:pt>
                <c:pt idx="6">
                  <c:v>3470</c:v>
                </c:pt>
                <c:pt idx="7">
                  <c:v>3581</c:v>
                </c:pt>
                <c:pt idx="8">
                  <c:v>3338</c:v>
                </c:pt>
                <c:pt idx="9">
                  <c:v>3144</c:v>
                </c:pt>
              </c:numCache>
            </c:numRef>
          </c:val>
          <c:smooth val="1"/>
        </c:ser>
        <c:ser>
          <c:idx val="6"/>
          <c:order val="6"/>
          <c:tx>
            <c:strRef>
              <c:f>Sheet1!$R$8</c:f>
              <c:strCache>
                <c:ptCount val="1"/>
                <c:pt idx="0">
                  <c:v>印尼</c:v>
                </c:pt>
              </c:strCache>
            </c:strRef>
          </c:tx>
          <c:spPr>
            <a:ln w="19050" cap="rnd">
              <a:solidFill>
                <a:schemeClr val="accent1">
                  <a:lumMod val="60000"/>
                </a:schemeClr>
              </a:solidFill>
              <a:round/>
            </a:ln>
            <a:effectLst/>
          </c:spPr>
          <c:marker>
            <c:symbol val="none"/>
          </c:marker>
          <c:dLbls>
            <c:delete val="1"/>
          </c:dLbls>
          <c:cat>
            <c:numRef>
              <c:f>Sheet1!$S$1:$AB$1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Sheet1!$S$8:$AB$8</c:f>
              <c:numCache>
                <c:formatCode>General</c:formatCode>
                <c:ptCount val="10"/>
                <c:pt idx="0">
                  <c:v>10307</c:v>
                </c:pt>
                <c:pt idx="1">
                  <c:v>7270</c:v>
                </c:pt>
                <c:pt idx="2">
                  <c:v>6735</c:v>
                </c:pt>
                <c:pt idx="3">
                  <c:v>7435</c:v>
                </c:pt>
                <c:pt idx="4">
                  <c:v>6010</c:v>
                </c:pt>
                <c:pt idx="5">
                  <c:v>7903</c:v>
                </c:pt>
                <c:pt idx="6">
                  <c:v>7525</c:v>
                </c:pt>
                <c:pt idx="7">
                  <c:v>7722</c:v>
                </c:pt>
                <c:pt idx="8">
                  <c:v>7465</c:v>
                </c:pt>
                <c:pt idx="9">
                  <c:v>7006</c:v>
                </c:pt>
              </c:numCache>
            </c:numRef>
          </c:val>
          <c:smooth val="1"/>
        </c:ser>
        <c:ser>
          <c:idx val="7"/>
          <c:order val="7"/>
          <c:tx>
            <c:strRef>
              <c:f>Sheet1!$R$9</c:f>
              <c:strCache>
                <c:ptCount val="1"/>
                <c:pt idx="0">
                  <c:v>英国</c:v>
                </c:pt>
              </c:strCache>
            </c:strRef>
          </c:tx>
          <c:spPr>
            <a:ln w="19050" cap="rnd">
              <a:solidFill>
                <a:srgbClr val="9DC3E6"/>
              </a:solidFill>
              <a:round/>
            </a:ln>
            <a:effectLst/>
          </c:spPr>
          <c:marker>
            <c:symbol val="none"/>
          </c:marker>
          <c:dLbls>
            <c:delete val="1"/>
          </c:dLbls>
          <c:cat>
            <c:numRef>
              <c:f>Sheet1!$S$1:$AB$1</c:f>
              <c:numCache>
                <c:formatCode>0.00_ </c:formatCode>
                <c:ptCount val="10"/>
                <c:pt idx="0" c:formatCode="0.00_ ">
                  <c:v>2023.06</c:v>
                </c:pt>
                <c:pt idx="1" c:formatCode="0.00_ ">
                  <c:v>2023.07</c:v>
                </c:pt>
                <c:pt idx="2" c:formatCode="0.00_ ">
                  <c:v>2023.08</c:v>
                </c:pt>
                <c:pt idx="3" c:formatCode="0.00_ ">
                  <c:v>2023.09</c:v>
                </c:pt>
                <c:pt idx="4" c:formatCode="0.00_ ">
                  <c:v>2023.1</c:v>
                </c:pt>
                <c:pt idx="5" c:formatCode="0.00_ ">
                  <c:v>2023.11</c:v>
                </c:pt>
                <c:pt idx="6" c:formatCode="0.00_ ">
                  <c:v>2023.12</c:v>
                </c:pt>
                <c:pt idx="7" c:formatCode="0.00_ ">
                  <c:v>2024.01</c:v>
                </c:pt>
                <c:pt idx="8" c:formatCode="0.00_ ">
                  <c:v>2024.02</c:v>
                </c:pt>
                <c:pt idx="9" c:formatCode="0.00_ ">
                  <c:v>2024.03</c:v>
                </c:pt>
              </c:numCache>
            </c:numRef>
          </c:cat>
          <c:val>
            <c:numRef>
              <c:f>Sheet1!$S$9:$AB$9</c:f>
              <c:numCache>
                <c:formatCode>General</c:formatCode>
                <c:ptCount val="10"/>
                <c:pt idx="0">
                  <c:v>373</c:v>
                </c:pt>
                <c:pt idx="1">
                  <c:v>1187</c:v>
                </c:pt>
                <c:pt idx="2">
                  <c:v>1206</c:v>
                </c:pt>
                <c:pt idx="3">
                  <c:v>1224</c:v>
                </c:pt>
                <c:pt idx="4">
                  <c:v>1240</c:v>
                </c:pt>
                <c:pt idx="5">
                  <c:v>2173</c:v>
                </c:pt>
                <c:pt idx="6">
                  <c:v>2282</c:v>
                </c:pt>
                <c:pt idx="7">
                  <c:v>2696</c:v>
                </c:pt>
                <c:pt idx="8">
                  <c:v>2789</c:v>
                </c:pt>
                <c:pt idx="9">
                  <c:v>2666</c:v>
                </c:pt>
              </c:numCache>
            </c:numRef>
          </c:val>
          <c:smooth val="1"/>
        </c:ser>
        <c:dLbls>
          <c:showLegendKey val="0"/>
          <c:showVal val="0"/>
          <c:showCatName val="0"/>
          <c:showSerName val="0"/>
          <c:showPercent val="0"/>
          <c:showBubbleSize val="0"/>
        </c:dLbls>
        <c:marker val="0"/>
        <c:smooth val="1"/>
        <c:axId val="957516959"/>
        <c:axId val="957514463"/>
      </c:lineChart>
      <c:catAx>
        <c:axId val="957516959"/>
        <c:scaling>
          <c:orientation val="minMax"/>
        </c:scaling>
        <c:delete val="0"/>
        <c:axPos val="b"/>
        <c:numFmt formatCode="0.00_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defRPr>
            </a:pPr>
          </a:p>
        </c:txPr>
        <c:crossAx val="957514463"/>
        <c:crosses val="autoZero"/>
        <c:auto val="1"/>
        <c:lblAlgn val="ctr"/>
        <c:lblOffset val="100"/>
        <c:noMultiLvlLbl val="0"/>
      </c:catAx>
      <c:valAx>
        <c:axId val="957514463"/>
        <c:scaling>
          <c:orientation val="minMax"/>
          <c:max val="1100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p>
        </c:txPr>
        <c:crossAx val="957516959"/>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EE5119-7A85-5241-B6AB-414F1D7133AB}" type="datetimeFigureOut">
              <a:rPr lang="zh-CN" altLang="en-US"/>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188C3F-55F2-1741-915F-A42D083FAAD5}" type="slidenum">
              <a:rPr/>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8EF0B-5A16-3440-8132-3482A0AE4B91}"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2362200" y="1143000"/>
            <a:ext cx="21336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130CD-4777-B340-B2C1-C83EEE5CA3B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3655"/>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465"/>
            </a:lvl1pPr>
            <a:lvl2pPr marL="278765" indent="0" algn="ctr">
              <a:buNone/>
              <a:defRPr sz="1220"/>
            </a:lvl2pPr>
            <a:lvl3pPr marL="557530" indent="0" algn="ctr">
              <a:buNone/>
              <a:defRPr sz="1095"/>
            </a:lvl3pPr>
            <a:lvl4pPr marL="835660" indent="0" algn="ctr">
              <a:buNone/>
              <a:defRPr sz="975"/>
            </a:lvl4pPr>
            <a:lvl5pPr marL="1114425" indent="0" algn="ctr">
              <a:buNone/>
              <a:defRPr sz="975"/>
            </a:lvl5pPr>
            <a:lvl6pPr marL="1393190" indent="0" algn="ctr">
              <a:buNone/>
              <a:defRPr sz="975"/>
            </a:lvl6pPr>
            <a:lvl7pPr marL="1671955" indent="0" algn="ctr">
              <a:buNone/>
              <a:defRPr sz="975"/>
            </a:lvl7pPr>
            <a:lvl8pPr marL="1950085" indent="0" algn="ctr">
              <a:buNone/>
              <a:defRPr sz="975"/>
            </a:lvl8pPr>
            <a:lvl9pPr marL="2228850" indent="0" algn="ctr">
              <a:buNone/>
              <a:defRPr sz="97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20" y="2469624"/>
            <a:ext cx="5915025" cy="4120620"/>
          </a:xfrm>
        </p:spPr>
        <p:txBody>
          <a:bodyPr anchor="b"/>
          <a:lstStyle>
            <a:lvl1pPr>
              <a:defRPr sz="3655"/>
            </a:lvl1pPr>
          </a:lstStyle>
          <a:p>
            <a:r>
              <a:rPr lang="zh-CN" altLang="en-US"/>
              <a:t>单击此处编辑母版标题样式</a:t>
            </a:r>
            <a:endParaRPr lang="en-US" dirty="0"/>
          </a:p>
        </p:txBody>
      </p:sp>
      <p:sp>
        <p:nvSpPr>
          <p:cNvPr id="3" name="Text Placeholder 2"/>
          <p:cNvSpPr>
            <a:spLocks noGrp="1"/>
          </p:cNvSpPr>
          <p:nvPr>
            <p:ph type="body" idx="1"/>
          </p:nvPr>
        </p:nvSpPr>
        <p:spPr>
          <a:xfrm>
            <a:off x="467920" y="6629228"/>
            <a:ext cx="5915025" cy="2166937"/>
          </a:xfrm>
        </p:spPr>
        <p:txBody>
          <a:bodyPr/>
          <a:lstStyle>
            <a:lvl1pPr marL="0" indent="0">
              <a:buNone/>
              <a:defRPr sz="1465">
                <a:solidFill>
                  <a:schemeClr val="tx1"/>
                </a:solidFill>
              </a:defRPr>
            </a:lvl1pPr>
            <a:lvl2pPr marL="278765" indent="0">
              <a:buNone/>
              <a:defRPr sz="1220">
                <a:solidFill>
                  <a:schemeClr val="tx1">
                    <a:tint val="75000"/>
                  </a:schemeClr>
                </a:solidFill>
              </a:defRPr>
            </a:lvl2pPr>
            <a:lvl3pPr marL="557530" indent="0">
              <a:buNone/>
              <a:defRPr sz="1095">
                <a:solidFill>
                  <a:schemeClr val="tx1">
                    <a:tint val="75000"/>
                  </a:schemeClr>
                </a:solidFill>
              </a:defRPr>
            </a:lvl3pPr>
            <a:lvl4pPr marL="835660" indent="0">
              <a:buNone/>
              <a:defRPr sz="975">
                <a:solidFill>
                  <a:schemeClr val="tx1">
                    <a:tint val="75000"/>
                  </a:schemeClr>
                </a:solidFill>
              </a:defRPr>
            </a:lvl4pPr>
            <a:lvl5pPr marL="1114425" indent="0">
              <a:buNone/>
              <a:defRPr sz="975">
                <a:solidFill>
                  <a:schemeClr val="tx1">
                    <a:tint val="75000"/>
                  </a:schemeClr>
                </a:solidFill>
              </a:defRPr>
            </a:lvl5pPr>
            <a:lvl6pPr marL="1393190" indent="0">
              <a:buNone/>
              <a:defRPr sz="975">
                <a:solidFill>
                  <a:schemeClr val="tx1">
                    <a:tint val="75000"/>
                  </a:schemeClr>
                </a:solidFill>
              </a:defRPr>
            </a:lvl6pPr>
            <a:lvl7pPr marL="1671955" indent="0">
              <a:buNone/>
              <a:defRPr sz="975">
                <a:solidFill>
                  <a:schemeClr val="tx1">
                    <a:tint val="75000"/>
                  </a:schemeClr>
                </a:solidFill>
              </a:defRPr>
            </a:lvl7pPr>
            <a:lvl8pPr marL="1950085"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5"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9"/>
            <a:ext cx="2901255" cy="1190095"/>
          </a:xfrm>
        </p:spPr>
        <p:txBody>
          <a:bodyPr anchor="b"/>
          <a:lstStyle>
            <a:lvl1pPr marL="0" indent="0">
              <a:buNone/>
              <a:defRPr sz="1465" b="1"/>
            </a:lvl1pPr>
            <a:lvl2pPr marL="278765" indent="0">
              <a:buNone/>
              <a:defRPr sz="1220" b="1"/>
            </a:lvl2pPr>
            <a:lvl3pPr marL="557530" indent="0">
              <a:buNone/>
              <a:defRPr sz="1095" b="1"/>
            </a:lvl3pPr>
            <a:lvl4pPr marL="835660" indent="0">
              <a:buNone/>
              <a:defRPr sz="975" b="1"/>
            </a:lvl4pPr>
            <a:lvl5pPr marL="1114425" indent="0">
              <a:buNone/>
              <a:defRPr sz="975" b="1"/>
            </a:lvl5pPr>
            <a:lvl6pPr marL="1393190" indent="0">
              <a:buNone/>
              <a:defRPr sz="975" b="1"/>
            </a:lvl6pPr>
            <a:lvl7pPr marL="1671955" indent="0">
              <a:buNone/>
              <a:defRPr sz="975" b="1"/>
            </a:lvl7pPr>
            <a:lvl8pPr marL="1950085" indent="0">
              <a:buNone/>
              <a:defRPr sz="975" b="1"/>
            </a:lvl8pPr>
            <a:lvl9pPr marL="2228850" indent="0">
              <a:buNone/>
              <a:defRPr sz="975"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4"/>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7" y="2428349"/>
            <a:ext cx="2915543" cy="1190095"/>
          </a:xfrm>
        </p:spPr>
        <p:txBody>
          <a:bodyPr anchor="b"/>
          <a:lstStyle>
            <a:lvl1pPr marL="0" indent="0">
              <a:buNone/>
              <a:defRPr sz="1465" b="1"/>
            </a:lvl1pPr>
            <a:lvl2pPr marL="278765" indent="0">
              <a:buNone/>
              <a:defRPr sz="1220" b="1"/>
            </a:lvl2pPr>
            <a:lvl3pPr marL="557530" indent="0">
              <a:buNone/>
              <a:defRPr sz="1095" b="1"/>
            </a:lvl3pPr>
            <a:lvl4pPr marL="835660" indent="0">
              <a:buNone/>
              <a:defRPr sz="975" b="1"/>
            </a:lvl4pPr>
            <a:lvl5pPr marL="1114425" indent="0">
              <a:buNone/>
              <a:defRPr sz="975" b="1"/>
            </a:lvl5pPr>
            <a:lvl6pPr marL="1393190" indent="0">
              <a:buNone/>
              <a:defRPr sz="975" b="1"/>
            </a:lvl6pPr>
            <a:lvl7pPr marL="1671955" indent="0">
              <a:buNone/>
              <a:defRPr sz="975" b="1"/>
            </a:lvl7pPr>
            <a:lvl8pPr marL="1950085" indent="0">
              <a:buNone/>
              <a:defRPr sz="975" b="1"/>
            </a:lvl8pPr>
            <a:lvl9pPr marL="2228850" indent="0">
              <a:buNone/>
              <a:defRPr sz="975"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7" y="3618444"/>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1950"/>
            </a:lvl1pPr>
          </a:lstStyle>
          <a:p>
            <a:r>
              <a:rPr lang="zh-CN" altLang="en-US"/>
              <a:t>单击此处编辑母版标题样式</a:t>
            </a:r>
            <a:endParaRPr lang="en-US" dirty="0"/>
          </a:p>
        </p:txBody>
      </p:sp>
      <p:sp>
        <p:nvSpPr>
          <p:cNvPr id="3" name="Content Placeholder 2"/>
          <p:cNvSpPr>
            <a:spLocks noGrp="1"/>
          </p:cNvSpPr>
          <p:nvPr>
            <p:ph idx="1"/>
          </p:nvPr>
        </p:nvSpPr>
        <p:spPr>
          <a:xfrm>
            <a:off x="2915547" y="1426285"/>
            <a:ext cx="3471863" cy="7039681"/>
          </a:xfrm>
        </p:spPr>
        <p:txBody>
          <a:bodyPr/>
          <a:lstStyle>
            <a:lvl1pPr>
              <a:defRPr sz="1950"/>
            </a:lvl1pPr>
            <a:lvl2pPr>
              <a:defRPr sz="1705"/>
            </a:lvl2pPr>
            <a:lvl3pPr>
              <a:defRPr sz="1465"/>
            </a:lvl3pPr>
            <a:lvl4pPr>
              <a:defRPr sz="1220"/>
            </a:lvl4pPr>
            <a:lvl5pPr>
              <a:defRPr sz="1220"/>
            </a:lvl5pPr>
            <a:lvl6pPr>
              <a:defRPr sz="1220"/>
            </a:lvl6pPr>
            <a:lvl7pPr>
              <a:defRPr sz="1220"/>
            </a:lvl7pPr>
            <a:lvl8pPr>
              <a:defRPr sz="1220"/>
            </a:lvl8pPr>
            <a:lvl9pPr>
              <a:defRPr sz="122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975"/>
            </a:lvl1pPr>
            <a:lvl2pPr marL="278765" indent="0">
              <a:buNone/>
              <a:defRPr sz="855"/>
            </a:lvl2pPr>
            <a:lvl3pPr marL="557530" indent="0">
              <a:buNone/>
              <a:defRPr sz="730"/>
            </a:lvl3pPr>
            <a:lvl4pPr marL="835660" indent="0">
              <a:buNone/>
              <a:defRPr sz="610"/>
            </a:lvl4pPr>
            <a:lvl5pPr marL="1114425" indent="0">
              <a:buNone/>
              <a:defRPr sz="610"/>
            </a:lvl5pPr>
            <a:lvl6pPr marL="1393190" indent="0">
              <a:buNone/>
              <a:defRPr sz="610"/>
            </a:lvl6pPr>
            <a:lvl7pPr marL="1671955" indent="0">
              <a:buNone/>
              <a:defRPr sz="610"/>
            </a:lvl7pPr>
            <a:lvl8pPr marL="1950085" indent="0">
              <a:buNone/>
              <a:defRPr sz="610"/>
            </a:lvl8pPr>
            <a:lvl9pPr marL="2228850" indent="0">
              <a:buNone/>
              <a:defRPr sz="61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195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7" y="1426285"/>
            <a:ext cx="3471863" cy="7039681"/>
          </a:xfrm>
        </p:spPr>
        <p:txBody>
          <a:bodyPr anchor="t"/>
          <a:lstStyle>
            <a:lvl1pPr marL="0" indent="0">
              <a:buNone/>
              <a:defRPr sz="1950"/>
            </a:lvl1pPr>
            <a:lvl2pPr marL="278765" indent="0">
              <a:buNone/>
              <a:defRPr sz="1705"/>
            </a:lvl2pPr>
            <a:lvl3pPr marL="557530" indent="0">
              <a:buNone/>
              <a:defRPr sz="1465"/>
            </a:lvl3pPr>
            <a:lvl4pPr marL="835660" indent="0">
              <a:buNone/>
              <a:defRPr sz="1220"/>
            </a:lvl4pPr>
            <a:lvl5pPr marL="1114425" indent="0">
              <a:buNone/>
              <a:defRPr sz="1220"/>
            </a:lvl5pPr>
            <a:lvl6pPr marL="1393190" indent="0">
              <a:buNone/>
              <a:defRPr sz="1220"/>
            </a:lvl6pPr>
            <a:lvl7pPr marL="1671955" indent="0">
              <a:buNone/>
              <a:defRPr sz="1220"/>
            </a:lvl7pPr>
            <a:lvl8pPr marL="1950085" indent="0">
              <a:buNone/>
              <a:defRPr sz="1220"/>
            </a:lvl8pPr>
            <a:lvl9pPr marL="2228850" indent="0">
              <a:buNone/>
              <a:defRPr sz="122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975"/>
            </a:lvl1pPr>
            <a:lvl2pPr marL="278765" indent="0">
              <a:buNone/>
              <a:defRPr sz="855"/>
            </a:lvl2pPr>
            <a:lvl3pPr marL="557530" indent="0">
              <a:buNone/>
              <a:defRPr sz="730"/>
            </a:lvl3pPr>
            <a:lvl4pPr marL="835660" indent="0">
              <a:buNone/>
              <a:defRPr sz="610"/>
            </a:lvl4pPr>
            <a:lvl5pPr marL="1114425" indent="0">
              <a:buNone/>
              <a:defRPr sz="610"/>
            </a:lvl5pPr>
            <a:lvl6pPr marL="1393190" indent="0">
              <a:buNone/>
              <a:defRPr sz="610"/>
            </a:lvl6pPr>
            <a:lvl7pPr marL="1671955" indent="0">
              <a:buNone/>
              <a:defRPr sz="610"/>
            </a:lvl7pPr>
            <a:lvl8pPr marL="1950085" indent="0">
              <a:buNone/>
              <a:defRPr sz="610"/>
            </a:lvl8pPr>
            <a:lvl9pPr marL="2228850" indent="0">
              <a:buNone/>
              <a:defRPr sz="61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274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095"/>
            </a:lvl1pPr>
            <a:lvl2pPr marL="208915" indent="0" algn="ctr">
              <a:buNone/>
              <a:defRPr sz="915"/>
            </a:lvl2pPr>
            <a:lvl3pPr marL="417830" indent="0" algn="ctr">
              <a:buNone/>
              <a:defRPr sz="825"/>
            </a:lvl3pPr>
            <a:lvl4pPr marL="626745" indent="0" algn="ctr">
              <a:buNone/>
              <a:defRPr sz="730"/>
            </a:lvl4pPr>
            <a:lvl5pPr marL="835660" indent="0" algn="ctr">
              <a:buNone/>
              <a:defRPr sz="730"/>
            </a:lvl5pPr>
            <a:lvl6pPr marL="1044575" indent="0" algn="ctr">
              <a:buNone/>
              <a:defRPr sz="730"/>
            </a:lvl6pPr>
            <a:lvl7pPr marL="1253490" indent="0" algn="ctr">
              <a:buNone/>
              <a:defRPr sz="730"/>
            </a:lvl7pPr>
            <a:lvl8pPr marL="1462405" indent="0" algn="ctr">
              <a:buNone/>
              <a:defRPr sz="730"/>
            </a:lvl8pPr>
            <a:lvl9pPr marL="1671955" indent="0" algn="ctr">
              <a:buNone/>
              <a:defRPr sz="73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2"/>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1"/>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3655"/>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465"/>
            </a:lvl1pPr>
            <a:lvl2pPr marL="278765" indent="0" algn="ctr">
              <a:buNone/>
              <a:defRPr sz="1220"/>
            </a:lvl2pPr>
            <a:lvl3pPr marL="557530" indent="0" algn="ctr">
              <a:buNone/>
              <a:defRPr sz="1095"/>
            </a:lvl3pPr>
            <a:lvl4pPr marL="835660" indent="0" algn="ctr">
              <a:buNone/>
              <a:defRPr sz="975"/>
            </a:lvl4pPr>
            <a:lvl5pPr marL="1114425" indent="0" algn="ctr">
              <a:buNone/>
              <a:defRPr sz="975"/>
            </a:lvl5pPr>
            <a:lvl6pPr marL="1393190" indent="0" algn="ctr">
              <a:buNone/>
              <a:defRPr sz="975"/>
            </a:lvl6pPr>
            <a:lvl7pPr marL="1671955" indent="0" algn="ctr">
              <a:buNone/>
              <a:defRPr sz="975"/>
            </a:lvl7pPr>
            <a:lvl8pPr marL="1950085" indent="0" algn="ctr">
              <a:buNone/>
              <a:defRPr sz="975"/>
            </a:lvl8pPr>
            <a:lvl9pPr marL="2228850" indent="0" algn="ctr">
              <a:buNone/>
              <a:defRPr sz="97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20" y="2469624"/>
            <a:ext cx="5915025" cy="4120620"/>
          </a:xfrm>
        </p:spPr>
        <p:txBody>
          <a:bodyPr anchor="b"/>
          <a:lstStyle>
            <a:lvl1pPr>
              <a:defRPr sz="3655"/>
            </a:lvl1pPr>
          </a:lstStyle>
          <a:p>
            <a:r>
              <a:rPr lang="zh-CN" altLang="en-US"/>
              <a:t>单击此处编辑母版标题样式</a:t>
            </a:r>
            <a:endParaRPr lang="en-US" dirty="0"/>
          </a:p>
        </p:txBody>
      </p:sp>
      <p:sp>
        <p:nvSpPr>
          <p:cNvPr id="3" name="Text Placeholder 2"/>
          <p:cNvSpPr>
            <a:spLocks noGrp="1"/>
          </p:cNvSpPr>
          <p:nvPr>
            <p:ph type="body" idx="1"/>
          </p:nvPr>
        </p:nvSpPr>
        <p:spPr>
          <a:xfrm>
            <a:off x="467920" y="6629228"/>
            <a:ext cx="5915025" cy="2166937"/>
          </a:xfrm>
        </p:spPr>
        <p:txBody>
          <a:bodyPr/>
          <a:lstStyle>
            <a:lvl1pPr marL="0" indent="0">
              <a:buNone/>
              <a:defRPr sz="1465">
                <a:solidFill>
                  <a:schemeClr val="tx1"/>
                </a:solidFill>
              </a:defRPr>
            </a:lvl1pPr>
            <a:lvl2pPr marL="278765" indent="0">
              <a:buNone/>
              <a:defRPr sz="1220">
                <a:solidFill>
                  <a:schemeClr val="tx1">
                    <a:tint val="75000"/>
                  </a:schemeClr>
                </a:solidFill>
              </a:defRPr>
            </a:lvl2pPr>
            <a:lvl3pPr marL="557530" indent="0">
              <a:buNone/>
              <a:defRPr sz="1095">
                <a:solidFill>
                  <a:schemeClr val="tx1">
                    <a:tint val="75000"/>
                  </a:schemeClr>
                </a:solidFill>
              </a:defRPr>
            </a:lvl3pPr>
            <a:lvl4pPr marL="835660" indent="0">
              <a:buNone/>
              <a:defRPr sz="975">
                <a:solidFill>
                  <a:schemeClr val="tx1">
                    <a:tint val="75000"/>
                  </a:schemeClr>
                </a:solidFill>
              </a:defRPr>
            </a:lvl4pPr>
            <a:lvl5pPr marL="1114425" indent="0">
              <a:buNone/>
              <a:defRPr sz="975">
                <a:solidFill>
                  <a:schemeClr val="tx1">
                    <a:tint val="75000"/>
                  </a:schemeClr>
                </a:solidFill>
              </a:defRPr>
            </a:lvl5pPr>
            <a:lvl6pPr marL="1393190" indent="0">
              <a:buNone/>
              <a:defRPr sz="975">
                <a:solidFill>
                  <a:schemeClr val="tx1">
                    <a:tint val="75000"/>
                  </a:schemeClr>
                </a:solidFill>
              </a:defRPr>
            </a:lvl6pPr>
            <a:lvl7pPr marL="1671955" indent="0">
              <a:buNone/>
              <a:defRPr sz="975">
                <a:solidFill>
                  <a:schemeClr val="tx1">
                    <a:tint val="75000"/>
                  </a:schemeClr>
                </a:solidFill>
              </a:defRPr>
            </a:lvl7pPr>
            <a:lvl8pPr marL="1950085"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5"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9"/>
            <a:ext cx="2901255" cy="1190095"/>
          </a:xfrm>
        </p:spPr>
        <p:txBody>
          <a:bodyPr anchor="b"/>
          <a:lstStyle>
            <a:lvl1pPr marL="0" indent="0">
              <a:buNone/>
              <a:defRPr sz="1465" b="1"/>
            </a:lvl1pPr>
            <a:lvl2pPr marL="278765" indent="0">
              <a:buNone/>
              <a:defRPr sz="1220" b="1"/>
            </a:lvl2pPr>
            <a:lvl3pPr marL="557530" indent="0">
              <a:buNone/>
              <a:defRPr sz="1095" b="1"/>
            </a:lvl3pPr>
            <a:lvl4pPr marL="835660" indent="0">
              <a:buNone/>
              <a:defRPr sz="975" b="1"/>
            </a:lvl4pPr>
            <a:lvl5pPr marL="1114425" indent="0">
              <a:buNone/>
              <a:defRPr sz="975" b="1"/>
            </a:lvl5pPr>
            <a:lvl6pPr marL="1393190" indent="0">
              <a:buNone/>
              <a:defRPr sz="975" b="1"/>
            </a:lvl6pPr>
            <a:lvl7pPr marL="1671955" indent="0">
              <a:buNone/>
              <a:defRPr sz="975" b="1"/>
            </a:lvl7pPr>
            <a:lvl8pPr marL="1950085" indent="0">
              <a:buNone/>
              <a:defRPr sz="975" b="1"/>
            </a:lvl8pPr>
            <a:lvl9pPr marL="2228850" indent="0">
              <a:buNone/>
              <a:defRPr sz="975"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4"/>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7" y="2428349"/>
            <a:ext cx="2915543" cy="1190095"/>
          </a:xfrm>
        </p:spPr>
        <p:txBody>
          <a:bodyPr anchor="b"/>
          <a:lstStyle>
            <a:lvl1pPr marL="0" indent="0">
              <a:buNone/>
              <a:defRPr sz="1465" b="1"/>
            </a:lvl1pPr>
            <a:lvl2pPr marL="278765" indent="0">
              <a:buNone/>
              <a:defRPr sz="1220" b="1"/>
            </a:lvl2pPr>
            <a:lvl3pPr marL="557530" indent="0">
              <a:buNone/>
              <a:defRPr sz="1095" b="1"/>
            </a:lvl3pPr>
            <a:lvl4pPr marL="835660" indent="0">
              <a:buNone/>
              <a:defRPr sz="975" b="1"/>
            </a:lvl4pPr>
            <a:lvl5pPr marL="1114425" indent="0">
              <a:buNone/>
              <a:defRPr sz="975" b="1"/>
            </a:lvl5pPr>
            <a:lvl6pPr marL="1393190" indent="0">
              <a:buNone/>
              <a:defRPr sz="975" b="1"/>
            </a:lvl6pPr>
            <a:lvl7pPr marL="1671955" indent="0">
              <a:buNone/>
              <a:defRPr sz="975" b="1"/>
            </a:lvl7pPr>
            <a:lvl8pPr marL="1950085" indent="0">
              <a:buNone/>
              <a:defRPr sz="975" b="1"/>
            </a:lvl8pPr>
            <a:lvl9pPr marL="2228850" indent="0">
              <a:buNone/>
              <a:defRPr sz="975"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7" y="3618444"/>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1950"/>
            </a:lvl1pPr>
          </a:lstStyle>
          <a:p>
            <a:r>
              <a:rPr lang="zh-CN" altLang="en-US"/>
              <a:t>单击此处编辑母版标题样式</a:t>
            </a:r>
            <a:endParaRPr lang="en-US" dirty="0"/>
          </a:p>
        </p:txBody>
      </p:sp>
      <p:sp>
        <p:nvSpPr>
          <p:cNvPr id="3" name="Content Placeholder 2"/>
          <p:cNvSpPr>
            <a:spLocks noGrp="1"/>
          </p:cNvSpPr>
          <p:nvPr>
            <p:ph idx="1"/>
          </p:nvPr>
        </p:nvSpPr>
        <p:spPr>
          <a:xfrm>
            <a:off x="2915547" y="1426285"/>
            <a:ext cx="3471863" cy="7039681"/>
          </a:xfrm>
        </p:spPr>
        <p:txBody>
          <a:bodyPr/>
          <a:lstStyle>
            <a:lvl1pPr>
              <a:defRPr sz="1950"/>
            </a:lvl1pPr>
            <a:lvl2pPr>
              <a:defRPr sz="1705"/>
            </a:lvl2pPr>
            <a:lvl3pPr>
              <a:defRPr sz="1465"/>
            </a:lvl3pPr>
            <a:lvl4pPr>
              <a:defRPr sz="1220"/>
            </a:lvl4pPr>
            <a:lvl5pPr>
              <a:defRPr sz="1220"/>
            </a:lvl5pPr>
            <a:lvl6pPr>
              <a:defRPr sz="1220"/>
            </a:lvl6pPr>
            <a:lvl7pPr>
              <a:defRPr sz="1220"/>
            </a:lvl7pPr>
            <a:lvl8pPr>
              <a:defRPr sz="1220"/>
            </a:lvl8pPr>
            <a:lvl9pPr>
              <a:defRPr sz="122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975"/>
            </a:lvl1pPr>
            <a:lvl2pPr marL="278765" indent="0">
              <a:buNone/>
              <a:defRPr sz="855"/>
            </a:lvl2pPr>
            <a:lvl3pPr marL="557530" indent="0">
              <a:buNone/>
              <a:defRPr sz="730"/>
            </a:lvl3pPr>
            <a:lvl4pPr marL="835660" indent="0">
              <a:buNone/>
              <a:defRPr sz="610"/>
            </a:lvl4pPr>
            <a:lvl5pPr marL="1114425" indent="0">
              <a:buNone/>
              <a:defRPr sz="610"/>
            </a:lvl5pPr>
            <a:lvl6pPr marL="1393190" indent="0">
              <a:buNone/>
              <a:defRPr sz="610"/>
            </a:lvl6pPr>
            <a:lvl7pPr marL="1671955" indent="0">
              <a:buNone/>
              <a:defRPr sz="610"/>
            </a:lvl7pPr>
            <a:lvl8pPr marL="1950085" indent="0">
              <a:buNone/>
              <a:defRPr sz="610"/>
            </a:lvl8pPr>
            <a:lvl9pPr marL="2228850" indent="0">
              <a:buNone/>
              <a:defRPr sz="61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195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7" y="1426285"/>
            <a:ext cx="3471863" cy="7039681"/>
          </a:xfrm>
        </p:spPr>
        <p:txBody>
          <a:bodyPr anchor="t"/>
          <a:lstStyle>
            <a:lvl1pPr marL="0" indent="0">
              <a:buNone/>
              <a:defRPr sz="1950"/>
            </a:lvl1pPr>
            <a:lvl2pPr marL="278765" indent="0">
              <a:buNone/>
              <a:defRPr sz="1705"/>
            </a:lvl2pPr>
            <a:lvl3pPr marL="557530" indent="0">
              <a:buNone/>
              <a:defRPr sz="1465"/>
            </a:lvl3pPr>
            <a:lvl4pPr marL="835660" indent="0">
              <a:buNone/>
              <a:defRPr sz="1220"/>
            </a:lvl4pPr>
            <a:lvl5pPr marL="1114425" indent="0">
              <a:buNone/>
              <a:defRPr sz="1220"/>
            </a:lvl5pPr>
            <a:lvl6pPr marL="1393190" indent="0">
              <a:buNone/>
              <a:defRPr sz="1220"/>
            </a:lvl6pPr>
            <a:lvl7pPr marL="1671955" indent="0">
              <a:buNone/>
              <a:defRPr sz="1220"/>
            </a:lvl7pPr>
            <a:lvl8pPr marL="1950085" indent="0">
              <a:buNone/>
              <a:defRPr sz="1220"/>
            </a:lvl8pPr>
            <a:lvl9pPr marL="2228850" indent="0">
              <a:buNone/>
              <a:defRPr sz="122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975"/>
            </a:lvl1pPr>
            <a:lvl2pPr marL="278765" indent="0">
              <a:buNone/>
              <a:defRPr sz="855"/>
            </a:lvl2pPr>
            <a:lvl3pPr marL="557530" indent="0">
              <a:buNone/>
              <a:defRPr sz="730"/>
            </a:lvl3pPr>
            <a:lvl4pPr marL="835660" indent="0">
              <a:buNone/>
              <a:defRPr sz="610"/>
            </a:lvl4pPr>
            <a:lvl5pPr marL="1114425" indent="0">
              <a:buNone/>
              <a:defRPr sz="610"/>
            </a:lvl5pPr>
            <a:lvl6pPr marL="1393190" indent="0">
              <a:buNone/>
              <a:defRPr sz="610"/>
            </a:lvl6pPr>
            <a:lvl7pPr marL="1671955" indent="0">
              <a:buNone/>
              <a:defRPr sz="610"/>
            </a:lvl7pPr>
            <a:lvl8pPr marL="1950085" indent="0">
              <a:buNone/>
              <a:defRPr sz="610"/>
            </a:lvl8pPr>
            <a:lvl9pPr marL="2228850" indent="0">
              <a:buNone/>
              <a:defRPr sz="61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274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095"/>
            </a:lvl1pPr>
            <a:lvl2pPr marL="208915" indent="0" algn="ctr">
              <a:buNone/>
              <a:defRPr sz="915"/>
            </a:lvl2pPr>
            <a:lvl3pPr marL="417830" indent="0" algn="ctr">
              <a:buNone/>
              <a:defRPr sz="825"/>
            </a:lvl3pPr>
            <a:lvl4pPr marL="626745" indent="0" algn="ctr">
              <a:buNone/>
              <a:defRPr sz="730"/>
            </a:lvl4pPr>
            <a:lvl5pPr marL="835660" indent="0" algn="ctr">
              <a:buNone/>
              <a:defRPr sz="730"/>
            </a:lvl5pPr>
            <a:lvl6pPr marL="1044575" indent="0" algn="ctr">
              <a:buNone/>
              <a:defRPr sz="730"/>
            </a:lvl6pPr>
            <a:lvl7pPr marL="1253490" indent="0" algn="ctr">
              <a:buNone/>
              <a:defRPr sz="730"/>
            </a:lvl7pPr>
            <a:lvl8pPr marL="1462405" indent="0" algn="ctr">
              <a:buNone/>
              <a:defRPr sz="730"/>
            </a:lvl8pPr>
            <a:lvl9pPr marL="1671955" indent="0" algn="ctr">
              <a:buNone/>
              <a:defRPr sz="73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2"/>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1"/>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7" Type="http://schemas.openxmlformats.org/officeDocument/2006/relationships/theme" Target="../theme/theme2.xml"/><Relationship Id="rId16" Type="http://schemas.openxmlformats.org/officeDocument/2006/relationships/image" Target="../media/image2.svg"/><Relationship Id="rId15" Type="http://schemas.openxmlformats.org/officeDocument/2006/relationships/image" Target="../media/image1.png"/><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8" Type="http://schemas.openxmlformats.org/officeDocument/2006/relationships/theme" Target="../theme/theme3.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8" Type="http://schemas.openxmlformats.org/officeDocument/2006/relationships/theme" Target="../theme/theme4.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1903632-ADA6-1746-A44F-05063D21FCF0}" type="slidenum">
              <a:rPr kumimoji="1" lang="zh-CN" altLang="en-US" smtClean="0"/>
            </a:fld>
            <a:endParaRPr kumimoji="1" lang="zh-CN" altLang="en-US"/>
          </a:p>
        </p:txBody>
      </p:sp>
      <p:sp>
        <p:nvSpPr>
          <p:cNvPr id="9" name="文本框 8"/>
          <p:cNvSpPr txBox="1"/>
          <p:nvPr userDrawn="1"/>
        </p:nvSpPr>
        <p:spPr>
          <a:xfrm>
            <a:off x="1411753" y="9550959"/>
            <a:ext cx="1225049" cy="184666"/>
          </a:xfrm>
          <a:prstGeom prst="rect">
            <a:avLst/>
          </a:prstGeom>
          <a:noFill/>
        </p:spPr>
        <p:txBody>
          <a:bodyPr wrap="square">
            <a:spAutoFit/>
          </a:bodyPr>
          <a:lstStyle/>
          <a:p>
            <a:pPr algn="dist"/>
            <a:r>
              <a:rPr lang="en-GB" altLang="zh-CN" sz="600" b="1" i="0" spc="100">
                <a:solidFill>
                  <a:schemeClr val="bg1">
                    <a:lumMod val="50000"/>
                  </a:schemeClr>
                </a:solidFill>
                <a:latin typeface="Arial" panose="020B0604020202020204" pitchFamily="34" charset="0"/>
                <a:ea typeface="微软雅黑" panose="020B0503020204020204" pitchFamily="34" charset="-122"/>
              </a:rPr>
              <a:t>https://echotik.ai</a:t>
            </a:r>
            <a:endParaRPr lang="zh-CN" altLang="en-US" sz="600">
              <a:solidFill>
                <a:schemeClr val="bg1">
                  <a:lumMod val="50000"/>
                </a:schemeClr>
              </a:solidFill>
            </a:endParaRPr>
          </a:p>
        </p:txBody>
      </p:sp>
      <p:pic>
        <p:nvPicPr>
          <p:cNvPr id="10" name="图形 9"/>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79910" y="9547130"/>
            <a:ext cx="649627" cy="19232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1"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1"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9"/>
            <a:ext cx="1543050" cy="527403"/>
          </a:xfrm>
          <a:prstGeom prst="rect">
            <a:avLst/>
          </a:prstGeom>
        </p:spPr>
        <p:txBody>
          <a:bodyPr vert="horz" lIns="91440" tIns="45720" rIns="91440" bIns="45720" rtlCol="0" anchor="ctr"/>
          <a:lstStyle>
            <a:lvl1pPr algn="l">
              <a:defRPr sz="730">
                <a:solidFill>
                  <a:schemeClr val="tx1">
                    <a:tint val="75000"/>
                  </a:schemeClr>
                </a:solidFill>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6" y="9181399"/>
            <a:ext cx="2314575" cy="527403"/>
          </a:xfrm>
          <a:prstGeom prst="rect">
            <a:avLst/>
          </a:prstGeom>
        </p:spPr>
        <p:txBody>
          <a:bodyPr vert="horz" lIns="91440" tIns="45720" rIns="91440" bIns="45720" rtlCol="0" anchor="ctr"/>
          <a:lstStyle>
            <a:lvl1pPr algn="ctr">
              <a:defRPr sz="73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4843463" y="9181399"/>
            <a:ext cx="1543050" cy="527403"/>
          </a:xfrm>
          <a:prstGeom prst="rect">
            <a:avLst/>
          </a:prstGeom>
        </p:spPr>
        <p:txBody>
          <a:bodyPr vert="horz" lIns="91440" tIns="45720" rIns="91440" bIns="45720" rtlCol="0" anchor="ctr"/>
          <a:lstStyle>
            <a:lvl1pPr algn="r">
              <a:defRPr sz="730">
                <a:solidFill>
                  <a:schemeClr val="tx1">
                    <a:tint val="75000"/>
                  </a:schemeClr>
                </a:solidFill>
              </a:defRPr>
            </a:lvl1pPr>
          </a:lstStyle>
          <a:p>
            <a:fld id="{91903632-ADA6-1746-A44F-05063D21FCF0}" type="slidenum">
              <a:rPr kumimoji="1" lang="zh-CN" altLang="en-US" smtClean="0"/>
            </a:fld>
            <a:endParaRPr kumimoji="1" lang="zh-CN" altLang="en-US"/>
          </a:p>
        </p:txBody>
      </p:sp>
      <p:sp>
        <p:nvSpPr>
          <p:cNvPr id="9" name="文本框 8"/>
          <p:cNvSpPr txBox="1"/>
          <p:nvPr userDrawn="1"/>
        </p:nvSpPr>
        <p:spPr>
          <a:xfrm>
            <a:off x="1411753" y="9550959"/>
            <a:ext cx="1225049" cy="184666"/>
          </a:xfrm>
          <a:prstGeom prst="rect">
            <a:avLst/>
          </a:prstGeom>
          <a:noFill/>
        </p:spPr>
        <p:txBody>
          <a:bodyPr wrap="square">
            <a:spAutoFit/>
          </a:bodyPr>
          <a:lstStyle/>
          <a:p>
            <a:pPr algn="dist"/>
            <a:r>
              <a:rPr lang="en-GB" altLang="zh-CN" sz="600" b="1" i="0" spc="100">
                <a:solidFill>
                  <a:schemeClr val="bg1">
                    <a:lumMod val="50000"/>
                  </a:schemeClr>
                </a:solidFill>
                <a:latin typeface="Arial" panose="020B0604020202020204" pitchFamily="34" charset="0"/>
                <a:ea typeface="微软雅黑" panose="020B0503020204020204" pitchFamily="34" charset="-122"/>
              </a:rPr>
              <a:t>https://echotik.ai</a:t>
            </a:r>
            <a:endParaRPr lang="zh-CN" altLang="en-US" sz="600">
              <a:solidFill>
                <a:schemeClr val="bg1">
                  <a:lumMod val="50000"/>
                </a:schemeClr>
              </a:solidFill>
            </a:endParaRPr>
          </a:p>
        </p:txBody>
      </p:sp>
      <p:pic>
        <p:nvPicPr>
          <p:cNvPr id="10" name="图形 9"/>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79910" y="9547130"/>
            <a:ext cx="649627" cy="19232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557530" rtl="0" eaLnBrk="1" latinLnBrk="0" hangingPunct="1">
        <a:lnSpc>
          <a:spcPct val="90000"/>
        </a:lnSpc>
        <a:spcBef>
          <a:spcPct val="0"/>
        </a:spcBef>
        <a:buNone/>
        <a:defRPr sz="2680" kern="1200">
          <a:solidFill>
            <a:schemeClr val="tx1"/>
          </a:solidFill>
          <a:latin typeface="+mj-lt"/>
          <a:ea typeface="+mj-ea"/>
          <a:cs typeface="+mj-cs"/>
        </a:defRPr>
      </a:lvl1pPr>
    </p:titleStyle>
    <p:bodyStyle>
      <a:lvl1pPr marL="139065" indent="-139065" algn="l" defTabSz="557530" rtl="0" eaLnBrk="1" latinLnBrk="0" hangingPunct="1">
        <a:lnSpc>
          <a:spcPct val="90000"/>
        </a:lnSpc>
        <a:spcBef>
          <a:spcPts val="610"/>
        </a:spcBef>
        <a:buFont typeface="Arial" panose="020B0604020202020204" pitchFamily="34" charset="0"/>
        <a:buChar char="•"/>
        <a:defRPr sz="1705" kern="1200">
          <a:solidFill>
            <a:schemeClr val="tx1"/>
          </a:solidFill>
          <a:latin typeface="+mn-lt"/>
          <a:ea typeface="+mn-ea"/>
          <a:cs typeface="+mn-cs"/>
        </a:defRPr>
      </a:lvl1pPr>
      <a:lvl2pPr marL="417830" indent="-139065" algn="l" defTabSz="557530" rtl="0" eaLnBrk="1" latinLnBrk="0" hangingPunct="1">
        <a:lnSpc>
          <a:spcPct val="90000"/>
        </a:lnSpc>
        <a:spcBef>
          <a:spcPts val="305"/>
        </a:spcBef>
        <a:buFont typeface="Arial" panose="020B0604020202020204" pitchFamily="34" charset="0"/>
        <a:buChar char="•"/>
        <a:defRPr sz="1465" kern="1200">
          <a:solidFill>
            <a:schemeClr val="tx1"/>
          </a:solidFill>
          <a:latin typeface="+mn-lt"/>
          <a:ea typeface="+mn-ea"/>
          <a:cs typeface="+mn-cs"/>
        </a:defRPr>
      </a:lvl2pPr>
      <a:lvl3pPr marL="696595" indent="-139065" algn="l" defTabSz="557530" rtl="0" eaLnBrk="1" latinLnBrk="0" hangingPunct="1">
        <a:lnSpc>
          <a:spcPct val="90000"/>
        </a:lnSpc>
        <a:spcBef>
          <a:spcPts val="305"/>
        </a:spcBef>
        <a:buFont typeface="Arial" panose="020B0604020202020204" pitchFamily="34" charset="0"/>
        <a:buChar char="•"/>
        <a:defRPr sz="1220" kern="1200">
          <a:solidFill>
            <a:schemeClr val="tx1"/>
          </a:solidFill>
          <a:latin typeface="+mn-lt"/>
          <a:ea typeface="+mn-ea"/>
          <a:cs typeface="+mn-cs"/>
        </a:defRPr>
      </a:lvl3pPr>
      <a:lvl4pPr marL="975360"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4pPr>
      <a:lvl5pPr marL="1253490"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5pPr>
      <a:lvl6pPr marL="1532255"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6pPr>
      <a:lvl7pPr marL="1811020"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7pPr>
      <a:lvl8pPr marL="2089785"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8pPr>
      <a:lvl9pPr marL="2367915"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9pPr>
    </p:bodyStyle>
    <p:otherStyle>
      <a:defPPr>
        <a:defRPr lang="en-US"/>
      </a:defPPr>
      <a:lvl1pPr marL="0" algn="l" defTabSz="557530" rtl="0" eaLnBrk="1" latinLnBrk="0" hangingPunct="1">
        <a:defRPr sz="1095" kern="1200">
          <a:solidFill>
            <a:schemeClr val="tx1"/>
          </a:solidFill>
          <a:latin typeface="+mn-lt"/>
          <a:ea typeface="+mn-ea"/>
          <a:cs typeface="+mn-cs"/>
        </a:defRPr>
      </a:lvl1pPr>
      <a:lvl2pPr marL="278765" algn="l" defTabSz="557530" rtl="0" eaLnBrk="1" latinLnBrk="0" hangingPunct="1">
        <a:defRPr sz="1095" kern="1200">
          <a:solidFill>
            <a:schemeClr val="tx1"/>
          </a:solidFill>
          <a:latin typeface="+mn-lt"/>
          <a:ea typeface="+mn-ea"/>
          <a:cs typeface="+mn-cs"/>
        </a:defRPr>
      </a:lvl2pPr>
      <a:lvl3pPr marL="557530" algn="l" defTabSz="557530" rtl="0" eaLnBrk="1" latinLnBrk="0" hangingPunct="1">
        <a:defRPr sz="1095" kern="1200">
          <a:solidFill>
            <a:schemeClr val="tx1"/>
          </a:solidFill>
          <a:latin typeface="+mn-lt"/>
          <a:ea typeface="+mn-ea"/>
          <a:cs typeface="+mn-cs"/>
        </a:defRPr>
      </a:lvl3pPr>
      <a:lvl4pPr marL="835660" algn="l" defTabSz="557530" rtl="0" eaLnBrk="1" latinLnBrk="0" hangingPunct="1">
        <a:defRPr sz="1095" kern="1200">
          <a:solidFill>
            <a:schemeClr val="tx1"/>
          </a:solidFill>
          <a:latin typeface="+mn-lt"/>
          <a:ea typeface="+mn-ea"/>
          <a:cs typeface="+mn-cs"/>
        </a:defRPr>
      </a:lvl4pPr>
      <a:lvl5pPr marL="1114425" algn="l" defTabSz="557530" rtl="0" eaLnBrk="1" latinLnBrk="0" hangingPunct="1">
        <a:defRPr sz="1095" kern="1200">
          <a:solidFill>
            <a:schemeClr val="tx1"/>
          </a:solidFill>
          <a:latin typeface="+mn-lt"/>
          <a:ea typeface="+mn-ea"/>
          <a:cs typeface="+mn-cs"/>
        </a:defRPr>
      </a:lvl5pPr>
      <a:lvl6pPr marL="1393190" algn="l" defTabSz="557530" rtl="0" eaLnBrk="1" latinLnBrk="0" hangingPunct="1">
        <a:defRPr sz="1095" kern="1200">
          <a:solidFill>
            <a:schemeClr val="tx1"/>
          </a:solidFill>
          <a:latin typeface="+mn-lt"/>
          <a:ea typeface="+mn-ea"/>
          <a:cs typeface="+mn-cs"/>
        </a:defRPr>
      </a:lvl6pPr>
      <a:lvl7pPr marL="1671955" algn="l" defTabSz="557530" rtl="0" eaLnBrk="1" latinLnBrk="0" hangingPunct="1">
        <a:defRPr sz="1095" kern="1200">
          <a:solidFill>
            <a:schemeClr val="tx1"/>
          </a:solidFill>
          <a:latin typeface="+mn-lt"/>
          <a:ea typeface="+mn-ea"/>
          <a:cs typeface="+mn-cs"/>
        </a:defRPr>
      </a:lvl7pPr>
      <a:lvl8pPr marL="1950085" algn="l" defTabSz="557530" rtl="0" eaLnBrk="1" latinLnBrk="0" hangingPunct="1">
        <a:defRPr sz="1095" kern="1200">
          <a:solidFill>
            <a:schemeClr val="tx1"/>
          </a:solidFill>
          <a:latin typeface="+mn-lt"/>
          <a:ea typeface="+mn-ea"/>
          <a:cs typeface="+mn-cs"/>
        </a:defRPr>
      </a:lvl8pPr>
      <a:lvl9pPr marL="2228850" algn="l" defTabSz="557530" rtl="0" eaLnBrk="1" latinLnBrk="0" hangingPunct="1">
        <a:defRPr sz="10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1"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1"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9"/>
            <a:ext cx="1543050" cy="527403"/>
          </a:xfrm>
          <a:prstGeom prst="rect">
            <a:avLst/>
          </a:prstGeom>
        </p:spPr>
        <p:txBody>
          <a:bodyPr vert="horz" lIns="91440" tIns="45720" rIns="91440" bIns="45720" rtlCol="0" anchor="ctr"/>
          <a:lstStyle>
            <a:lvl1pPr algn="l">
              <a:defRPr sz="730">
                <a:solidFill>
                  <a:schemeClr val="tx1">
                    <a:tint val="75000"/>
                  </a:schemeClr>
                </a:solidFill>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6" y="9181399"/>
            <a:ext cx="2314575" cy="527403"/>
          </a:xfrm>
          <a:prstGeom prst="rect">
            <a:avLst/>
          </a:prstGeom>
        </p:spPr>
        <p:txBody>
          <a:bodyPr vert="horz" lIns="91440" tIns="45720" rIns="91440" bIns="45720" rtlCol="0" anchor="ctr"/>
          <a:lstStyle>
            <a:lvl1pPr algn="ctr">
              <a:defRPr sz="73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4843463" y="9181399"/>
            <a:ext cx="1543050" cy="527403"/>
          </a:xfrm>
          <a:prstGeom prst="rect">
            <a:avLst/>
          </a:prstGeom>
        </p:spPr>
        <p:txBody>
          <a:bodyPr vert="horz" lIns="91440" tIns="45720" rIns="91440" bIns="45720" rtlCol="0" anchor="ctr"/>
          <a:lstStyle>
            <a:lvl1pPr algn="r">
              <a:defRPr sz="730">
                <a:solidFill>
                  <a:schemeClr val="tx1">
                    <a:tint val="75000"/>
                  </a:schemeClr>
                </a:solidFill>
              </a:defRPr>
            </a:lvl1pPr>
          </a:lstStyle>
          <a:p>
            <a:fld id="{91903632-ADA6-1746-A44F-05063D21FCF0}" type="slidenum">
              <a:rPr kumimoji="1" lang="zh-CN" altLang="en-US" smtClean="0"/>
            </a:fld>
            <a:endParaRPr kumimoji="1" lang="zh-CN" altLang="en-US"/>
          </a:p>
        </p:txBody>
      </p:sp>
      <p:sp>
        <p:nvSpPr>
          <p:cNvPr id="9" name="文本框 8"/>
          <p:cNvSpPr txBox="1"/>
          <p:nvPr userDrawn="1"/>
        </p:nvSpPr>
        <p:spPr>
          <a:xfrm>
            <a:off x="1411753" y="9550959"/>
            <a:ext cx="1225049" cy="184666"/>
          </a:xfrm>
          <a:prstGeom prst="rect">
            <a:avLst/>
          </a:prstGeom>
          <a:noFill/>
        </p:spPr>
        <p:txBody>
          <a:bodyPr wrap="square">
            <a:spAutoFit/>
          </a:bodyPr>
          <a:lstStyle/>
          <a:p>
            <a:pPr algn="dist"/>
            <a:r>
              <a:rPr lang="en-GB" altLang="zh-CN" sz="600" b="1" i="0" spc="100">
                <a:solidFill>
                  <a:schemeClr val="bg1">
                    <a:lumMod val="50000"/>
                  </a:schemeClr>
                </a:solidFill>
                <a:latin typeface="Arial" panose="020B0604020202020204" pitchFamily="34" charset="0"/>
                <a:ea typeface="微软雅黑" panose="020B0503020204020204" pitchFamily="34" charset="-122"/>
              </a:rPr>
              <a:t>https://echotik.ai</a:t>
            </a:r>
            <a:endParaRPr lang="zh-CN" altLang="en-US" sz="600">
              <a:solidFill>
                <a:schemeClr val="bg1">
                  <a:lumMod val="50000"/>
                </a:schemeClr>
              </a:solidFill>
            </a:endParaRPr>
          </a:p>
        </p:txBody>
      </p:sp>
      <p:pic>
        <p:nvPicPr>
          <p:cNvPr id="10" name="图形 9"/>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79910" y="9547130"/>
            <a:ext cx="649627" cy="192324"/>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xStyles>
    <p:titleStyle>
      <a:lvl1pPr algn="l" defTabSz="557530" rtl="0" eaLnBrk="1" latinLnBrk="0" hangingPunct="1">
        <a:lnSpc>
          <a:spcPct val="90000"/>
        </a:lnSpc>
        <a:spcBef>
          <a:spcPct val="0"/>
        </a:spcBef>
        <a:buNone/>
        <a:defRPr sz="2680" kern="1200">
          <a:solidFill>
            <a:schemeClr val="tx1"/>
          </a:solidFill>
          <a:latin typeface="+mj-lt"/>
          <a:ea typeface="+mj-ea"/>
          <a:cs typeface="+mj-cs"/>
        </a:defRPr>
      </a:lvl1pPr>
    </p:titleStyle>
    <p:bodyStyle>
      <a:lvl1pPr marL="139065" indent="-139065" algn="l" defTabSz="557530" rtl="0" eaLnBrk="1" latinLnBrk="0" hangingPunct="1">
        <a:lnSpc>
          <a:spcPct val="90000"/>
        </a:lnSpc>
        <a:spcBef>
          <a:spcPts val="610"/>
        </a:spcBef>
        <a:buFont typeface="Arial" panose="020B0604020202020204" pitchFamily="34" charset="0"/>
        <a:buChar char="•"/>
        <a:defRPr sz="1705" kern="1200">
          <a:solidFill>
            <a:schemeClr val="tx1"/>
          </a:solidFill>
          <a:latin typeface="+mn-lt"/>
          <a:ea typeface="+mn-ea"/>
          <a:cs typeface="+mn-cs"/>
        </a:defRPr>
      </a:lvl1pPr>
      <a:lvl2pPr marL="417830" indent="-139065" algn="l" defTabSz="557530" rtl="0" eaLnBrk="1" latinLnBrk="0" hangingPunct="1">
        <a:lnSpc>
          <a:spcPct val="90000"/>
        </a:lnSpc>
        <a:spcBef>
          <a:spcPts val="305"/>
        </a:spcBef>
        <a:buFont typeface="Arial" panose="020B0604020202020204" pitchFamily="34" charset="0"/>
        <a:buChar char="•"/>
        <a:defRPr sz="1465" kern="1200">
          <a:solidFill>
            <a:schemeClr val="tx1"/>
          </a:solidFill>
          <a:latin typeface="+mn-lt"/>
          <a:ea typeface="+mn-ea"/>
          <a:cs typeface="+mn-cs"/>
        </a:defRPr>
      </a:lvl2pPr>
      <a:lvl3pPr marL="696595" indent="-139065" algn="l" defTabSz="557530" rtl="0" eaLnBrk="1" latinLnBrk="0" hangingPunct="1">
        <a:lnSpc>
          <a:spcPct val="90000"/>
        </a:lnSpc>
        <a:spcBef>
          <a:spcPts val="305"/>
        </a:spcBef>
        <a:buFont typeface="Arial" panose="020B0604020202020204" pitchFamily="34" charset="0"/>
        <a:buChar char="•"/>
        <a:defRPr sz="1220" kern="1200">
          <a:solidFill>
            <a:schemeClr val="tx1"/>
          </a:solidFill>
          <a:latin typeface="+mn-lt"/>
          <a:ea typeface="+mn-ea"/>
          <a:cs typeface="+mn-cs"/>
        </a:defRPr>
      </a:lvl3pPr>
      <a:lvl4pPr marL="975360"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4pPr>
      <a:lvl5pPr marL="1253490"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5pPr>
      <a:lvl6pPr marL="1532255"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6pPr>
      <a:lvl7pPr marL="1811020"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7pPr>
      <a:lvl8pPr marL="2089785"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8pPr>
      <a:lvl9pPr marL="2367915" indent="-139065" algn="l" defTabSz="557530" rtl="0" eaLnBrk="1" latinLnBrk="0" hangingPunct="1">
        <a:lnSpc>
          <a:spcPct val="90000"/>
        </a:lnSpc>
        <a:spcBef>
          <a:spcPts val="305"/>
        </a:spcBef>
        <a:buFont typeface="Arial" panose="020B0604020202020204" pitchFamily="34" charset="0"/>
        <a:buChar char="•"/>
        <a:defRPr sz="1095" kern="1200">
          <a:solidFill>
            <a:schemeClr val="tx1"/>
          </a:solidFill>
          <a:latin typeface="+mn-lt"/>
          <a:ea typeface="+mn-ea"/>
          <a:cs typeface="+mn-cs"/>
        </a:defRPr>
      </a:lvl9pPr>
    </p:bodyStyle>
    <p:otherStyle>
      <a:defPPr>
        <a:defRPr lang="en-US"/>
      </a:defPPr>
      <a:lvl1pPr marL="0" algn="l" defTabSz="557530" rtl="0" eaLnBrk="1" latinLnBrk="0" hangingPunct="1">
        <a:defRPr sz="1095" kern="1200">
          <a:solidFill>
            <a:schemeClr val="tx1"/>
          </a:solidFill>
          <a:latin typeface="+mn-lt"/>
          <a:ea typeface="+mn-ea"/>
          <a:cs typeface="+mn-cs"/>
        </a:defRPr>
      </a:lvl1pPr>
      <a:lvl2pPr marL="278765" algn="l" defTabSz="557530" rtl="0" eaLnBrk="1" latinLnBrk="0" hangingPunct="1">
        <a:defRPr sz="1095" kern="1200">
          <a:solidFill>
            <a:schemeClr val="tx1"/>
          </a:solidFill>
          <a:latin typeface="+mn-lt"/>
          <a:ea typeface="+mn-ea"/>
          <a:cs typeface="+mn-cs"/>
        </a:defRPr>
      </a:lvl2pPr>
      <a:lvl3pPr marL="557530" algn="l" defTabSz="557530" rtl="0" eaLnBrk="1" latinLnBrk="0" hangingPunct="1">
        <a:defRPr sz="1095" kern="1200">
          <a:solidFill>
            <a:schemeClr val="tx1"/>
          </a:solidFill>
          <a:latin typeface="+mn-lt"/>
          <a:ea typeface="+mn-ea"/>
          <a:cs typeface="+mn-cs"/>
        </a:defRPr>
      </a:lvl3pPr>
      <a:lvl4pPr marL="835660" algn="l" defTabSz="557530" rtl="0" eaLnBrk="1" latinLnBrk="0" hangingPunct="1">
        <a:defRPr sz="1095" kern="1200">
          <a:solidFill>
            <a:schemeClr val="tx1"/>
          </a:solidFill>
          <a:latin typeface="+mn-lt"/>
          <a:ea typeface="+mn-ea"/>
          <a:cs typeface="+mn-cs"/>
        </a:defRPr>
      </a:lvl4pPr>
      <a:lvl5pPr marL="1114425" algn="l" defTabSz="557530" rtl="0" eaLnBrk="1" latinLnBrk="0" hangingPunct="1">
        <a:defRPr sz="1095" kern="1200">
          <a:solidFill>
            <a:schemeClr val="tx1"/>
          </a:solidFill>
          <a:latin typeface="+mn-lt"/>
          <a:ea typeface="+mn-ea"/>
          <a:cs typeface="+mn-cs"/>
        </a:defRPr>
      </a:lvl5pPr>
      <a:lvl6pPr marL="1393190" algn="l" defTabSz="557530" rtl="0" eaLnBrk="1" latinLnBrk="0" hangingPunct="1">
        <a:defRPr sz="1095" kern="1200">
          <a:solidFill>
            <a:schemeClr val="tx1"/>
          </a:solidFill>
          <a:latin typeface="+mn-lt"/>
          <a:ea typeface="+mn-ea"/>
          <a:cs typeface="+mn-cs"/>
        </a:defRPr>
      </a:lvl6pPr>
      <a:lvl7pPr marL="1671955" algn="l" defTabSz="557530" rtl="0" eaLnBrk="1" latinLnBrk="0" hangingPunct="1">
        <a:defRPr sz="1095" kern="1200">
          <a:solidFill>
            <a:schemeClr val="tx1"/>
          </a:solidFill>
          <a:latin typeface="+mn-lt"/>
          <a:ea typeface="+mn-ea"/>
          <a:cs typeface="+mn-cs"/>
        </a:defRPr>
      </a:lvl7pPr>
      <a:lvl8pPr marL="1950085" algn="l" defTabSz="557530" rtl="0" eaLnBrk="1" latinLnBrk="0" hangingPunct="1">
        <a:defRPr sz="1095" kern="1200">
          <a:solidFill>
            <a:schemeClr val="tx1"/>
          </a:solidFill>
          <a:latin typeface="+mn-lt"/>
          <a:ea typeface="+mn-ea"/>
          <a:cs typeface="+mn-cs"/>
        </a:defRPr>
      </a:lvl8pPr>
      <a:lvl9pPr marL="2228850" algn="l" defTabSz="557530" rtl="0" eaLnBrk="1" latinLnBrk="0" hangingPunct="1">
        <a:defRPr sz="10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1903632-ADA6-1746-A44F-05063D21FCF0}" type="slidenum">
              <a:rPr kumimoji="1" lang="zh-CN" altLang="en-US" smtClean="0"/>
            </a:fld>
            <a:endParaRPr kumimoji="1" lang="zh-CN" altLang="en-US"/>
          </a:p>
        </p:txBody>
      </p:sp>
      <p:sp>
        <p:nvSpPr>
          <p:cNvPr id="9" name="文本框 8"/>
          <p:cNvSpPr txBox="1"/>
          <p:nvPr userDrawn="1"/>
        </p:nvSpPr>
        <p:spPr>
          <a:xfrm>
            <a:off x="1411753" y="9550959"/>
            <a:ext cx="1225049" cy="184666"/>
          </a:xfrm>
          <a:prstGeom prst="rect">
            <a:avLst/>
          </a:prstGeom>
          <a:noFill/>
        </p:spPr>
        <p:txBody>
          <a:bodyPr wrap="square">
            <a:spAutoFit/>
          </a:bodyPr>
          <a:lstStyle/>
          <a:p>
            <a:pPr algn="dist"/>
            <a:r>
              <a:rPr lang="en-GB" altLang="zh-CN" sz="600" b="1" i="0" spc="100">
                <a:solidFill>
                  <a:schemeClr val="bg1">
                    <a:lumMod val="50000"/>
                  </a:schemeClr>
                </a:solidFill>
                <a:latin typeface="Arial" panose="020B0604020202020204" pitchFamily="34" charset="0"/>
                <a:ea typeface="微软雅黑" panose="020B0503020204020204" pitchFamily="34" charset="-122"/>
              </a:rPr>
              <a:t>https://echotik.ai</a:t>
            </a:r>
            <a:endParaRPr lang="zh-CN" altLang="en-US" sz="600">
              <a:solidFill>
                <a:schemeClr val="bg1">
                  <a:lumMod val="50000"/>
                </a:schemeClr>
              </a:solidFill>
            </a:endParaRPr>
          </a:p>
        </p:txBody>
      </p:sp>
      <p:pic>
        <p:nvPicPr>
          <p:cNvPr id="10" name="图形 9"/>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79910" y="9547130"/>
            <a:ext cx="649627" cy="192324"/>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png"/><Relationship Id="rId7" Type="http://schemas.openxmlformats.org/officeDocument/2006/relationships/image" Target="../media/image9.svg"/><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chart" Target="../charts/chart12.xml"/><Relationship Id="rId1" Type="http://schemas.openxmlformats.org/officeDocument/2006/relationships/chart" Target="../charts/chart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xml"/><Relationship Id="rId2" Type="http://schemas.openxmlformats.org/officeDocument/2006/relationships/chart" Target="../charts/chart14.xml"/><Relationship Id="rId1" Type="http://schemas.openxmlformats.org/officeDocument/2006/relationships/chart" Target="../charts/char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chart" Target="../charts/chart1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chart" Target="../charts/chart16.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chart" Target="../charts/chart17.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chart" Target="../charts/chart18.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tags" Target="../tags/tag11.xml"/><Relationship Id="rId2" Type="http://schemas.openxmlformats.org/officeDocument/2006/relationships/chart" Target="../charts/chart20.xml"/><Relationship Id="rId1" Type="http://schemas.openxmlformats.org/officeDocument/2006/relationships/chart" Target="../charts/chart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12.xml"/><Relationship Id="rId1" Type="http://schemas.openxmlformats.org/officeDocument/2006/relationships/chart" Target="../charts/chart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chart" Target="../charts/chart22.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chart" Target="../charts/chart23.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chart" Target="../charts/chart24.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31.xml"/><Relationship Id="rId7" Type="http://schemas.openxmlformats.org/officeDocument/2006/relationships/image" Target="../media/image52.png"/><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14.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tags" Target="../tags/tag18.xml"/><Relationship Id="rId2" Type="http://schemas.openxmlformats.org/officeDocument/2006/relationships/chart" Target="../charts/chart26.xml"/><Relationship Id="rId1" Type="http://schemas.openxmlformats.org/officeDocument/2006/relationships/chart" Target="../charts/chart25.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19.xml"/><Relationship Id="rId1" Type="http://schemas.openxmlformats.org/officeDocument/2006/relationships/chart" Target="../charts/chart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21.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chart" Target="../charts/chart28.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chart" Target="../charts/chart29.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chart" Target="../charts/chart30.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65.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6.png"/><Relationship Id="rId1"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46.xml"/><Relationship Id="rId7" Type="http://schemas.openxmlformats.org/officeDocument/2006/relationships/image" Target="../media/image71.jpeg"/><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70.tiff"/><Relationship Id="rId3" Type="http://schemas.openxmlformats.org/officeDocument/2006/relationships/image" Target="../media/image69.png"/><Relationship Id="rId2" Type="http://schemas.openxmlformats.org/officeDocument/2006/relationships/image" Target="../media/image68.tiff"/><Relationship Id="rId1" Type="http://schemas.openxmlformats.org/officeDocument/2006/relationships/image" Target="../media/image67.png"/></Relationships>
</file>

<file path=ppt/slides/_rels/slide39.xml.rels><?xml version="1.0" encoding="UTF-8" standalone="yes"?>
<Relationships xmlns="http://schemas.openxmlformats.org/package/2006/relationships"><Relationship Id="rId9" Type="http://schemas.openxmlformats.org/officeDocument/2006/relationships/image" Target="../media/image73.jpeg"/><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image" Target="../media/image72.jpeg"/><Relationship Id="rId3" Type="http://schemas.openxmlformats.org/officeDocument/2006/relationships/tags" Target="../tags/tag24.xml"/><Relationship Id="rId2" Type="http://schemas.openxmlformats.org/officeDocument/2006/relationships/tags" Target="../tags/tag23.xml"/><Relationship Id="rId17" Type="http://schemas.openxmlformats.org/officeDocument/2006/relationships/slideLayout" Target="../slideLayouts/slideLayout46.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image" Target="../media/image75.jpeg"/><Relationship Id="rId12" Type="http://schemas.openxmlformats.org/officeDocument/2006/relationships/tags" Target="../tags/tag30.xml"/><Relationship Id="rId11" Type="http://schemas.openxmlformats.org/officeDocument/2006/relationships/image" Target="../media/image74.jpeg"/><Relationship Id="rId10" Type="http://schemas.openxmlformats.org/officeDocument/2006/relationships/tags" Target="../tags/tag29.xml"/><Relationship Id="rId1" Type="http://schemas.openxmlformats.org/officeDocument/2006/relationships/tags" Target="../tags/tag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image" Target="../media/image15.svg"/><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tags" Target="../tags/tag35.xml"/><Relationship Id="rId1" Type="http://schemas.openxmlformats.org/officeDocument/2006/relationships/tags" Target="../tags/tag34.xml"/></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45.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chart" Target="../charts/chart2.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xml"/><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chart" Target="../charts/char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chart" Target="../charts/chart10.xml"/><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5400000">
            <a:off x="-1524003" y="1523999"/>
            <a:ext cx="9906000" cy="6858003"/>
          </a:xfrm>
          <a:prstGeom prst="rect">
            <a:avLst/>
          </a:prstGeom>
        </p:spPr>
      </p:pic>
      <p:sp>
        <p:nvSpPr>
          <p:cNvPr id="5" name="标题 4"/>
          <p:cNvSpPr>
            <a:spLocks noGrp="1"/>
          </p:cNvSpPr>
          <p:nvPr>
            <p:ph type="ctrTitle"/>
          </p:nvPr>
        </p:nvSpPr>
        <p:spPr>
          <a:xfrm>
            <a:off x="620713" y="2689860"/>
            <a:ext cx="5616575" cy="1841500"/>
          </a:xfrm>
        </p:spPr>
        <p:txBody>
          <a:bodyPr anchor="ctr">
            <a:noAutofit/>
          </a:bodyPr>
          <a:lstStyle/>
          <a:p>
            <a:pPr algn="l">
              <a:lnSpc>
                <a:spcPct val="110000"/>
              </a:lnSpc>
            </a:pPr>
            <a:r>
              <a:rPr sz="4000" spc="100" dirty="0">
                <a:solidFill>
                  <a:schemeClr val="bg1"/>
                </a:solidFill>
                <a:latin typeface="Arial Black" panose="020B0A04020102020204" pitchFamily="34" charset="0"/>
                <a:ea typeface="微软雅黑" panose="020B0503020204020204" pitchFamily="34" charset="-122"/>
                <a:cs typeface="Arial Black" panose="020B0A04020102020204" pitchFamily="34" charset="0"/>
              </a:rPr>
              <a:t>TikTok Shop 2024 Market Report</a:t>
            </a:r>
            <a:endParaRPr sz="4000" spc="100" dirty="0">
              <a:solidFill>
                <a:schemeClr val="bg1"/>
              </a:solidFill>
              <a:latin typeface="Arial Black" panose="020B0A04020102020204" pitchFamily="34" charset="0"/>
              <a:ea typeface="微软雅黑" panose="020B0503020204020204" pitchFamily="34" charset="-122"/>
              <a:cs typeface="Arial Black" panose="020B0A04020102020204" pitchFamily="34" charset="0"/>
            </a:endParaRPr>
          </a:p>
        </p:txBody>
      </p:sp>
      <p:grpSp>
        <p:nvGrpSpPr>
          <p:cNvPr id="4" name="组合 3"/>
          <p:cNvGrpSpPr/>
          <p:nvPr/>
        </p:nvGrpSpPr>
        <p:grpSpPr>
          <a:xfrm>
            <a:off x="4136648" y="8389623"/>
            <a:ext cx="2387176" cy="1185303"/>
            <a:chOff x="4361338" y="10199159"/>
            <a:chExt cx="2221208" cy="1103461"/>
          </a:xfrm>
        </p:grpSpPr>
        <p:sp>
          <p:nvSpPr>
            <p:cNvPr id="9" name="Freeform 6"/>
            <p:cNvSpPr/>
            <p:nvPr/>
          </p:nvSpPr>
          <p:spPr>
            <a:xfrm>
              <a:off x="5659048" y="10199159"/>
              <a:ext cx="681157" cy="681366"/>
            </a:xfrm>
            <a:prstGeom prst="rect">
              <a:avLst/>
            </a:prstGeom>
            <a:blipFill>
              <a:blip r:embed="rId2"/>
              <a:stretch>
                <a:fillRect/>
              </a:stretch>
            </a:blipFill>
            <a:ln w="12700">
              <a:miter lim="400000"/>
            </a:ln>
          </p:spPr>
          <p:txBody>
            <a:bodyPr lIns="0" tIns="0" rIns="0" bIns="0"/>
            <a:lstStyle/>
            <a:p>
              <a:pPr defTabSz="257175">
                <a:defRPr sz="1800">
                  <a:latin typeface="Calibri" panose="020F0502020204030204"/>
                  <a:ea typeface="Calibri" panose="020F0502020204030204"/>
                  <a:cs typeface="Calibri" panose="020F0502020204030204"/>
                  <a:sym typeface="Calibri" panose="020F0502020204030204"/>
                </a:defRPr>
              </a:pPr>
              <a:endParaRPr sz="505" spc="100" dirty="0">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
          <p:nvSpPr>
            <p:cNvPr id="10" name="TextBox 7"/>
            <p:cNvSpPr txBox="1"/>
            <p:nvPr/>
          </p:nvSpPr>
          <p:spPr>
            <a:xfrm>
              <a:off x="4772203" y="10946821"/>
              <a:ext cx="782777" cy="113178"/>
            </a:xfrm>
            <a:prstGeom prst="rect">
              <a:avLst/>
            </a:prstGeom>
            <a:ln w="12700">
              <a:miter lim="400000"/>
            </a:ln>
          </p:spPr>
          <p:txBody>
            <a:bodyPr wrap="square" lIns="0" tIns="0" rIns="0" bIns="0">
              <a:spAutoFit/>
            </a:bodyPr>
            <a:lstStyle/>
            <a:p>
              <a:pPr algn="ctr" defTabSz="257175">
                <a:defRPr sz="2800" b="1">
                  <a:solidFill>
                    <a:srgbClr val="6C63E5"/>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790" b="1" spc="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0"/>
            <p:cNvSpPr txBox="1"/>
            <p:nvPr/>
          </p:nvSpPr>
          <p:spPr>
            <a:xfrm>
              <a:off x="4361338" y="10944224"/>
              <a:ext cx="1171348" cy="3583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25000"/>
                </a:lnSpc>
              </a:pPr>
              <a:r>
                <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rPr>
                <a:t>EchoTik's official website</a:t>
              </a:r>
              <a:endPar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p:cNvSpPr txBox="1"/>
            <p:nvPr/>
          </p:nvSpPr>
          <p:spPr>
            <a:xfrm>
              <a:off x="5411198" y="10944224"/>
              <a:ext cx="1171348" cy="3583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25000"/>
                </a:lnSpc>
              </a:pPr>
              <a:r>
                <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rPr>
                <a:t> EchoTik</a:t>
              </a:r>
              <a:r>
                <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a:t>
              </a:r>
              <a:r>
                <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rPr>
                <a:t>s official account </a:t>
              </a:r>
              <a:endPar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Freeform 5"/>
            <p:cNvSpPr/>
            <p:nvPr/>
          </p:nvSpPr>
          <p:spPr>
            <a:xfrm>
              <a:off x="4606432" y="10200311"/>
              <a:ext cx="681157" cy="681366"/>
            </a:xfrm>
            <a:prstGeom prst="rect">
              <a:avLst/>
            </a:prstGeom>
            <a:blipFill>
              <a:blip r:embed="rId3"/>
              <a:stretch>
                <a:fillRect/>
              </a:stretch>
            </a:blipFill>
            <a:ln w="12700">
              <a:miter lim="400000"/>
            </a:ln>
          </p:spPr>
          <p:txBody>
            <a:bodyPr lIns="0" tIns="0" rIns="0" bIns="0"/>
            <a:lstStyle/>
            <a:p>
              <a:pPr defTabSz="257175">
                <a:defRPr sz="1800">
                  <a:latin typeface="Calibri" panose="020F0502020204030204"/>
                  <a:ea typeface="Calibri" panose="020F0502020204030204"/>
                  <a:cs typeface="Calibri" panose="020F0502020204030204"/>
                  <a:sym typeface="Calibri" panose="020F0502020204030204"/>
                </a:defRPr>
              </a:pPr>
              <a:endParaRPr sz="505" spc="100" dirty="0">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grpSp>
      <p:sp>
        <p:nvSpPr>
          <p:cNvPr id="14" name="文本框 13"/>
          <p:cNvSpPr txBox="1"/>
          <p:nvPr/>
        </p:nvSpPr>
        <p:spPr>
          <a:xfrm>
            <a:off x="660603" y="9291591"/>
            <a:ext cx="3365703" cy="26577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nchor="b">
            <a:spAutoFit/>
          </a:bodyPr>
          <a:lstStyle/>
          <a:p>
            <a:pPr algn="just" defTabSz="342900">
              <a:lnSpc>
                <a:spcPct val="125000"/>
              </a:lnSpc>
              <a:defRPr sz="2600" spc="-78">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defRPr>
            </a:pPr>
            <a:r>
              <a:rPr sz="1000" b="1" spc="100" dirty="0">
                <a:solidFill>
                  <a:schemeClr val="bg1"/>
                </a:solidFill>
                <a:latin typeface="Arial" panose="020B0604020202020204" pitchFamily="34" charset="0"/>
                <a:ea typeface="微软雅黑" panose="020B0503020204020204" pitchFamily="34" charset="-122"/>
                <a:cs typeface="Arial" panose="020B0604020202020204" pitchFamily="34" charset="0"/>
              </a:rPr>
              <a:t>Statistical period: April 2023-March 2024</a:t>
            </a:r>
            <a:endParaRPr sz="1000" b="1" spc="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标题 4"/>
          <p:cNvSpPr txBox="1"/>
          <p:nvPr/>
        </p:nvSpPr>
        <p:spPr>
          <a:xfrm>
            <a:off x="633691" y="4314707"/>
            <a:ext cx="5616575" cy="446140"/>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10000"/>
              </a:lnSpc>
            </a:pPr>
            <a:r>
              <a:rPr lang="en-US" altLang="zh-CN" sz="1600" spc="100" dirty="0">
                <a:solidFill>
                  <a:schemeClr val="bg1"/>
                </a:solidFill>
                <a:latin typeface="Arial" panose="020B0604020202020204" pitchFamily="34" charset="0"/>
                <a:ea typeface="微软雅黑" panose="020B0503020204020204" pitchFamily="34" charset="-122"/>
                <a:cs typeface="Arial" panose="020B0604020202020204" pitchFamily="34" charset="0"/>
              </a:rPr>
              <a:t>Fashion Category(2023-2024)</a:t>
            </a:r>
            <a:endParaRPr lang="en-US" altLang="zh-CN" sz="1600" spc="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9" name="图片 18" descr="Group 119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9775" y="518160"/>
            <a:ext cx="1908810" cy="525145"/>
          </a:xfrm>
          <a:prstGeom prst="rect">
            <a:avLst/>
          </a:prstGeom>
        </p:spPr>
      </p:pic>
      <p:pic>
        <p:nvPicPr>
          <p:cNvPr id="20" name="图片 19" descr="Group 1195"/>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9775" y="8626475"/>
            <a:ext cx="3238500" cy="483870"/>
          </a:xfrm>
          <a:prstGeom prst="rect">
            <a:avLst/>
          </a:prstGeom>
        </p:spPr>
      </p:pic>
      <p:pic>
        <p:nvPicPr>
          <p:cNvPr id="6" name="图片 5"/>
          <p:cNvPicPr>
            <a:picLocks noChangeAspect="1"/>
          </p:cNvPicPr>
          <p:nvPr/>
        </p:nvPicPr>
        <p:blipFill>
          <a:blip r:embed="rId8"/>
          <a:stretch>
            <a:fillRect/>
          </a:stretch>
        </p:blipFill>
        <p:spPr>
          <a:xfrm>
            <a:off x="5540375" y="8402955"/>
            <a:ext cx="708025" cy="7073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608325"/>
          </a:xfrm>
          <a:prstGeom prst="rect">
            <a:avLst/>
          </a:prstGeom>
          <a:noFill/>
        </p:spPr>
        <p:txBody>
          <a:bodyPr wrap="square">
            <a:spAutoFit/>
          </a:bodyPr>
          <a:lstStyle/>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The price segments of the apparel category are differentiated, and the mainstream markets are concentrated in the $0-10 range.</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The mainstream markets with the highest sales are concentrated in the $0-10 range.</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19" name="矩形 18"/>
          <p:cNvSpPr/>
          <p:nvPr/>
        </p:nvSpPr>
        <p:spPr>
          <a:xfrm>
            <a:off x="0" y="7151793"/>
            <a:ext cx="6858000" cy="992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3" name="图表 2"/>
          <p:cNvGraphicFramePr/>
          <p:nvPr/>
        </p:nvGraphicFramePr>
        <p:xfrm>
          <a:off x="620713" y="2047761"/>
          <a:ext cx="5616575" cy="224836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6" name="图表 5"/>
          <p:cNvGraphicFramePr/>
          <p:nvPr/>
        </p:nvGraphicFramePr>
        <p:xfrm>
          <a:off x="620713" y="5683778"/>
          <a:ext cx="5616575" cy="2389944"/>
        </p:xfrm>
        <a:graphic>
          <a:graphicData uri="http://schemas.openxmlformats.org/drawingml/2006/chart">
            <c:chart xmlns:c="http://schemas.openxmlformats.org/drawingml/2006/chart" xmlns:r="http://schemas.openxmlformats.org/officeDocument/2006/relationships" r:id="rId2"/>
          </a:graphicData>
        </a:graphic>
      </p:graphicFrame>
      <p:sp>
        <p:nvSpPr>
          <p:cNvPr id="10" name="圆角矩形 9"/>
          <p:cNvSpPr/>
          <p:nvPr>
            <p:custDataLst>
              <p:tags r:id="rId3"/>
            </p:custDataLst>
          </p:nvPr>
        </p:nvSpPr>
        <p:spPr>
          <a:xfrm>
            <a:off x="692150" y="4296122"/>
            <a:ext cx="5473700" cy="409594"/>
          </a:xfrm>
          <a:prstGeom prst="roundRect">
            <a:avLst>
              <a:gd name="adj" fmla="val 0"/>
            </a:avLst>
          </a:prstGeom>
          <a:gradFill>
            <a:gsLst>
              <a:gs pos="0">
                <a:srgbClr val="DDDDFE"/>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altLang="zh-CN" sz="1000" b="1"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The sales by price segment are divided into two tiers, with Southeast Asian countries below $10 and others concentrated in the $10-50 range.</a:t>
            </a:r>
            <a:endParaRPr kumimoji="0" lang="en-GB" altLang="zh-CN" sz="1000" b="1"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1" name="文本框 10"/>
          <p:cNvSpPr txBox="1"/>
          <p:nvPr/>
        </p:nvSpPr>
        <p:spPr>
          <a:xfrm>
            <a:off x="630044" y="4776964"/>
            <a:ext cx="5616575" cy="846642"/>
          </a:xfrm>
          <a:prstGeom prst="rect">
            <a:avLst/>
          </a:prstGeom>
          <a:noFill/>
        </p:spPr>
        <p:txBody>
          <a:bodyPr wrap="square">
            <a:spAutoFit/>
          </a:bodyPr>
          <a:lstStyle/>
          <a:p>
            <a:pPr algn="just">
              <a:lnSpc>
                <a:spcPct val="125000"/>
              </a:lnSpc>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  From the perspective of the TikTok apparel price range in the past year, Indonesia, Vietnam, Thailand, and the Philippines still win with low prices and large quantities. The mainstream apparel sales are concentrated in the $0-10 range, while in the US and UK markets, the mainstream sales are concentrated in the $10-50 range. It is even possible to focus on the sales in the $50-100 range in the US, adhering to winning with quality.</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2" name="圆角矩形 11"/>
          <p:cNvSpPr/>
          <p:nvPr>
            <p:custDataLst>
              <p:tags r:id="rId4"/>
            </p:custDataLst>
          </p:nvPr>
        </p:nvSpPr>
        <p:spPr>
          <a:xfrm>
            <a:off x="692150" y="8045476"/>
            <a:ext cx="5473700" cy="551049"/>
          </a:xfrm>
          <a:prstGeom prst="roundRect">
            <a:avLst>
              <a:gd name="adj" fmla="val 0"/>
            </a:avLst>
          </a:prstGeom>
          <a:gradFill>
            <a:gsLst>
              <a:gs pos="0">
                <a:srgbClr val="DDDDFE"/>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altLang="zh-CN" sz="1000" b="1"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The sales by price segment are still differentiated, with the Southeast Asian market sinking further. The mainstream in the US and UK is still $10-50.</a:t>
            </a:r>
            <a:endParaRPr kumimoji="0" lang="en-GB" altLang="zh-CN" sz="1000" b="1"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3" name="文本框 12"/>
          <p:cNvSpPr txBox="1"/>
          <p:nvPr/>
        </p:nvSpPr>
        <p:spPr>
          <a:xfrm>
            <a:off x="630044" y="8659718"/>
            <a:ext cx="5616575" cy="692754"/>
          </a:xfrm>
          <a:prstGeom prst="rect">
            <a:avLst/>
          </a:prstGeom>
          <a:noFill/>
        </p:spPr>
        <p:txBody>
          <a:bodyPr wrap="square">
            <a:spAutoFit/>
          </a:bodyPr>
          <a:lstStyle/>
          <a:p>
            <a:pPr algn="just">
              <a:lnSpc>
                <a:spcPct val="125000"/>
              </a:lnSpc>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  From the perspective of TikTok apparel sales in the past year, in Southeast Asia, Indonesia, the Philippines, Malaysia, Thailand, and Vietnam mainly focus on $0-5 for more sales, sinking further. The effect of low prices and high volume is obvious, while in the US and UK, both sales and sales volume are at a medium level of $10-50.</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文本框 57"/>
          <p:cNvSpPr txBox="1"/>
          <p:nvPr/>
        </p:nvSpPr>
        <p:spPr>
          <a:xfrm>
            <a:off x="5072529" y="7004149"/>
            <a:ext cx="1028460" cy="1862048"/>
          </a:xfrm>
          <a:prstGeom prst="rect">
            <a:avLst/>
          </a:prstGeom>
          <a:noFill/>
        </p:spPr>
        <p:txBody>
          <a:bodyPr wrap="square" anchor="ctr">
            <a:spAutoFit/>
          </a:bodyPr>
          <a:lstStyle/>
          <a:p>
            <a:pPr algn="r" defTabSz="371475"/>
            <a:r>
              <a:rPr kumimoji="1" lang="en-US" altLang="zh-CN" sz="11500" spc="81" dirty="0">
                <a:solidFill>
                  <a:srgbClr val="EEEFFF"/>
                </a:solidFill>
                <a:latin typeface="Arial Black" panose="020B0A04020102020204" pitchFamily="34" charset="0"/>
                <a:ea typeface="等线" panose="02010600030101010101" pitchFamily="2" charset="-122"/>
                <a:cs typeface="Arial Black" panose="020B0A04020102020204" pitchFamily="34" charset="0"/>
              </a:rPr>
              <a:t>2</a:t>
            </a:r>
            <a:endParaRPr kumimoji="1" lang="zh-CN" altLang="en-US" sz="11500" spc="81" dirty="0">
              <a:solidFill>
                <a:srgbClr val="EEEFFF"/>
              </a:solidFill>
              <a:latin typeface="Arial Black" panose="020B0A04020102020204" pitchFamily="34" charset="0"/>
              <a:ea typeface="等线" panose="02010600030101010101" pitchFamily="2" charset="-122"/>
              <a:cs typeface="Arial Black" panose="020B0A04020102020204" pitchFamily="34" charset="0"/>
            </a:endParaRPr>
          </a:p>
        </p:txBody>
      </p:sp>
      <p:sp>
        <p:nvSpPr>
          <p:cNvPr id="50" name="矩形 49"/>
          <p:cNvSpPr/>
          <p:nvPr/>
        </p:nvSpPr>
        <p:spPr>
          <a:xfrm>
            <a:off x="636001" y="4307471"/>
            <a:ext cx="2155101" cy="189379"/>
          </a:xfrm>
          <a:prstGeom prst="rect">
            <a:avLst/>
          </a:prstGeom>
          <a:gradFill flip="none" rotWithShape="1">
            <a:gsLst>
              <a:gs pos="0">
                <a:schemeClr val="bg1"/>
              </a:gs>
              <a:gs pos="100000">
                <a:srgbClr val="A49A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endParaRPr kumimoji="1" lang="zh-CN" altLang="en-US" sz="1600" spc="81">
              <a:solidFill>
                <a:prstClr val="white"/>
              </a:solidFill>
              <a:latin typeface="Calibri" panose="020F0502020204030204"/>
              <a:ea typeface="等线" panose="02010600030101010101" pitchFamily="2" charset="-122"/>
            </a:endParaRPr>
          </a:p>
        </p:txBody>
      </p:sp>
      <p:grpSp>
        <p:nvGrpSpPr>
          <p:cNvPr id="23" name="object 23"/>
          <p:cNvGrpSpPr/>
          <p:nvPr/>
        </p:nvGrpSpPr>
        <p:grpSpPr>
          <a:xfrm>
            <a:off x="0" y="7130507"/>
            <a:ext cx="1536647" cy="1842193"/>
            <a:chOff x="-6350" y="6678568"/>
            <a:chExt cx="3062605" cy="3671570"/>
          </a:xfrm>
        </p:grpSpPr>
        <p:sp>
          <p:nvSpPr>
            <p:cNvPr id="24" name="object 24"/>
            <p:cNvSpPr/>
            <p:nvPr/>
          </p:nvSpPr>
          <p:spPr>
            <a:xfrm>
              <a:off x="0" y="6684918"/>
              <a:ext cx="3049905" cy="3658870"/>
            </a:xfrm>
            <a:custGeom>
              <a:avLst/>
              <a:gdLst/>
              <a:ahLst/>
              <a:cxnLst/>
              <a:rect l="l" t="t" r="r" b="b"/>
              <a:pathLst>
                <a:path w="3049905" h="3658870">
                  <a:moveTo>
                    <a:pt x="1220473" y="3658666"/>
                  </a:moveTo>
                  <a:lnTo>
                    <a:pt x="0" y="3658666"/>
                  </a:lnTo>
                </a:path>
                <a:path w="3049905" h="3658870">
                  <a:moveTo>
                    <a:pt x="0" y="0"/>
                  </a:moveTo>
                  <a:lnTo>
                    <a:pt x="1220473" y="0"/>
                  </a:lnTo>
                  <a:lnTo>
                    <a:pt x="1268364" y="617"/>
                  </a:lnTo>
                  <a:lnTo>
                    <a:pt x="1315955" y="2460"/>
                  </a:lnTo>
                  <a:lnTo>
                    <a:pt x="1363231" y="5514"/>
                  </a:lnTo>
                  <a:lnTo>
                    <a:pt x="1410177" y="9762"/>
                  </a:lnTo>
                  <a:lnTo>
                    <a:pt x="1456779" y="15190"/>
                  </a:lnTo>
                  <a:lnTo>
                    <a:pt x="1503020" y="21783"/>
                  </a:lnTo>
                  <a:lnTo>
                    <a:pt x="1548885" y="29525"/>
                  </a:lnTo>
                  <a:lnTo>
                    <a:pt x="1594361" y="38402"/>
                  </a:lnTo>
                  <a:lnTo>
                    <a:pt x="1639430" y="48398"/>
                  </a:lnTo>
                  <a:lnTo>
                    <a:pt x="1684079" y="59497"/>
                  </a:lnTo>
                  <a:lnTo>
                    <a:pt x="1728291" y="71686"/>
                  </a:lnTo>
                  <a:lnTo>
                    <a:pt x="1772053" y="84948"/>
                  </a:lnTo>
                  <a:lnTo>
                    <a:pt x="1815347" y="99268"/>
                  </a:lnTo>
                  <a:lnTo>
                    <a:pt x="1858160" y="114632"/>
                  </a:lnTo>
                  <a:lnTo>
                    <a:pt x="1900477" y="131024"/>
                  </a:lnTo>
                  <a:lnTo>
                    <a:pt x="1942281" y="148429"/>
                  </a:lnTo>
                  <a:lnTo>
                    <a:pt x="1983558" y="166831"/>
                  </a:lnTo>
                  <a:lnTo>
                    <a:pt x="2024293" y="186216"/>
                  </a:lnTo>
                  <a:lnTo>
                    <a:pt x="2064470" y="206568"/>
                  </a:lnTo>
                  <a:lnTo>
                    <a:pt x="2104075" y="227873"/>
                  </a:lnTo>
                  <a:lnTo>
                    <a:pt x="2143092" y="250114"/>
                  </a:lnTo>
                  <a:lnTo>
                    <a:pt x="2181505" y="273278"/>
                  </a:lnTo>
                  <a:lnTo>
                    <a:pt x="2219301" y="297347"/>
                  </a:lnTo>
                  <a:lnTo>
                    <a:pt x="2256462" y="322309"/>
                  </a:lnTo>
                  <a:lnTo>
                    <a:pt x="2292976" y="348147"/>
                  </a:lnTo>
                  <a:lnTo>
                    <a:pt x="2328825" y="374845"/>
                  </a:lnTo>
                  <a:lnTo>
                    <a:pt x="2363996" y="402390"/>
                  </a:lnTo>
                  <a:lnTo>
                    <a:pt x="2398472" y="430766"/>
                  </a:lnTo>
                  <a:lnTo>
                    <a:pt x="2432239" y="459957"/>
                  </a:lnTo>
                  <a:lnTo>
                    <a:pt x="2465282" y="489948"/>
                  </a:lnTo>
                  <a:lnTo>
                    <a:pt x="2497585" y="520725"/>
                  </a:lnTo>
                  <a:lnTo>
                    <a:pt x="2529133" y="552272"/>
                  </a:lnTo>
                  <a:lnTo>
                    <a:pt x="2559911" y="584573"/>
                  </a:lnTo>
                  <a:lnTo>
                    <a:pt x="2589903" y="617615"/>
                  </a:lnTo>
                  <a:lnTo>
                    <a:pt x="2619096" y="651381"/>
                  </a:lnTo>
                  <a:lnTo>
                    <a:pt x="2647472" y="685856"/>
                  </a:lnTo>
                  <a:lnTo>
                    <a:pt x="2675018" y="721025"/>
                  </a:lnTo>
                  <a:lnTo>
                    <a:pt x="2701718" y="756873"/>
                  </a:lnTo>
                  <a:lnTo>
                    <a:pt x="2727557" y="793386"/>
                  </a:lnTo>
                  <a:lnTo>
                    <a:pt x="2752520" y="830546"/>
                  </a:lnTo>
                  <a:lnTo>
                    <a:pt x="2776591" y="868341"/>
                  </a:lnTo>
                  <a:lnTo>
                    <a:pt x="2799755" y="906753"/>
                  </a:lnTo>
                  <a:lnTo>
                    <a:pt x="2821998" y="945769"/>
                  </a:lnTo>
                  <a:lnTo>
                    <a:pt x="2843303" y="985372"/>
                  </a:lnTo>
                  <a:lnTo>
                    <a:pt x="2863656" y="1025549"/>
                  </a:lnTo>
                  <a:lnTo>
                    <a:pt x="2883042" y="1066282"/>
                  </a:lnTo>
                  <a:lnTo>
                    <a:pt x="2901446" y="1107559"/>
                  </a:lnTo>
                  <a:lnTo>
                    <a:pt x="2918851" y="1149362"/>
                  </a:lnTo>
                  <a:lnTo>
                    <a:pt x="2935244" y="1191678"/>
                  </a:lnTo>
                  <a:lnTo>
                    <a:pt x="2950608" y="1234490"/>
                  </a:lnTo>
                  <a:lnTo>
                    <a:pt x="2964930" y="1277784"/>
                  </a:lnTo>
                  <a:lnTo>
                    <a:pt x="2978192" y="1321544"/>
                  </a:lnTo>
                  <a:lnTo>
                    <a:pt x="2990382" y="1365756"/>
                  </a:lnTo>
                  <a:lnTo>
                    <a:pt x="3001482" y="1410404"/>
                  </a:lnTo>
                  <a:lnTo>
                    <a:pt x="3011478" y="1455473"/>
                  </a:lnTo>
                  <a:lnTo>
                    <a:pt x="3020355" y="1500948"/>
                  </a:lnTo>
                  <a:lnTo>
                    <a:pt x="3028098" y="1546813"/>
                  </a:lnTo>
                  <a:lnTo>
                    <a:pt x="3034691" y="1593054"/>
                  </a:lnTo>
                  <a:lnTo>
                    <a:pt x="3040120" y="1639655"/>
                  </a:lnTo>
                  <a:lnTo>
                    <a:pt x="3044368" y="1686601"/>
                  </a:lnTo>
                  <a:lnTo>
                    <a:pt x="3047422" y="1733877"/>
                  </a:lnTo>
                  <a:lnTo>
                    <a:pt x="3049265" y="1781468"/>
                  </a:lnTo>
                  <a:lnTo>
                    <a:pt x="3049883" y="1829358"/>
                  </a:lnTo>
                  <a:lnTo>
                    <a:pt x="3049265" y="1877246"/>
                  </a:lnTo>
                  <a:lnTo>
                    <a:pt x="3047422" y="1924835"/>
                  </a:lnTo>
                  <a:lnTo>
                    <a:pt x="3044368" y="1972108"/>
                  </a:lnTo>
                  <a:lnTo>
                    <a:pt x="3040120" y="2019052"/>
                  </a:lnTo>
                  <a:lnTo>
                    <a:pt x="3034691" y="2065651"/>
                  </a:lnTo>
                  <a:lnTo>
                    <a:pt x="3028098" y="2111890"/>
                  </a:lnTo>
                  <a:lnTo>
                    <a:pt x="3020355" y="2157754"/>
                  </a:lnTo>
                  <a:lnTo>
                    <a:pt x="3011478" y="2203226"/>
                  </a:lnTo>
                  <a:lnTo>
                    <a:pt x="3001482" y="2248294"/>
                  </a:lnTo>
                  <a:lnTo>
                    <a:pt x="2990382" y="2292940"/>
                  </a:lnTo>
                  <a:lnTo>
                    <a:pt x="2978192" y="2337150"/>
                  </a:lnTo>
                  <a:lnTo>
                    <a:pt x="2964930" y="2380909"/>
                  </a:lnTo>
                  <a:lnTo>
                    <a:pt x="2950608" y="2424201"/>
                  </a:lnTo>
                  <a:lnTo>
                    <a:pt x="2935244" y="2467012"/>
                  </a:lnTo>
                  <a:lnTo>
                    <a:pt x="2918851" y="2509326"/>
                  </a:lnTo>
                  <a:lnTo>
                    <a:pt x="2901446" y="2551128"/>
                  </a:lnTo>
                  <a:lnTo>
                    <a:pt x="2883042" y="2592403"/>
                  </a:lnTo>
                  <a:lnTo>
                    <a:pt x="2863656" y="2633136"/>
                  </a:lnTo>
                  <a:lnTo>
                    <a:pt x="2843303" y="2673311"/>
                  </a:lnTo>
                  <a:lnTo>
                    <a:pt x="2821998" y="2712913"/>
                  </a:lnTo>
                  <a:lnTo>
                    <a:pt x="2799755" y="2751928"/>
                  </a:lnTo>
                  <a:lnTo>
                    <a:pt x="2776591" y="2790339"/>
                  </a:lnTo>
                  <a:lnTo>
                    <a:pt x="2752520" y="2828132"/>
                  </a:lnTo>
                  <a:lnTo>
                    <a:pt x="2727557" y="2865292"/>
                  </a:lnTo>
                  <a:lnTo>
                    <a:pt x="2701718" y="2901803"/>
                  </a:lnTo>
                  <a:lnTo>
                    <a:pt x="2675018" y="2937651"/>
                  </a:lnTo>
                  <a:lnTo>
                    <a:pt x="2647472" y="2972819"/>
                  </a:lnTo>
                  <a:lnTo>
                    <a:pt x="2619096" y="3007294"/>
                  </a:lnTo>
                  <a:lnTo>
                    <a:pt x="2589903" y="3041059"/>
                  </a:lnTo>
                  <a:lnTo>
                    <a:pt x="2559911" y="3074100"/>
                  </a:lnTo>
                  <a:lnTo>
                    <a:pt x="2529133" y="3106401"/>
                  </a:lnTo>
                  <a:lnTo>
                    <a:pt x="2497585" y="3137947"/>
                  </a:lnTo>
                  <a:lnTo>
                    <a:pt x="2465282" y="3168723"/>
                  </a:lnTo>
                  <a:lnTo>
                    <a:pt x="2432239" y="3198714"/>
                  </a:lnTo>
                  <a:lnTo>
                    <a:pt x="2398472" y="3227905"/>
                  </a:lnTo>
                  <a:lnTo>
                    <a:pt x="2363996" y="3256280"/>
                  </a:lnTo>
                  <a:lnTo>
                    <a:pt x="2328825" y="3283824"/>
                  </a:lnTo>
                  <a:lnTo>
                    <a:pt x="2292976" y="3310522"/>
                  </a:lnTo>
                  <a:lnTo>
                    <a:pt x="2256462" y="3336360"/>
                  </a:lnTo>
                  <a:lnTo>
                    <a:pt x="2219301" y="3361321"/>
                  </a:lnTo>
                  <a:lnTo>
                    <a:pt x="2181505" y="3385390"/>
                  </a:lnTo>
                  <a:lnTo>
                    <a:pt x="2143092" y="3408553"/>
                  </a:lnTo>
                  <a:lnTo>
                    <a:pt x="2104075" y="3430795"/>
                  </a:lnTo>
                  <a:lnTo>
                    <a:pt x="2064470" y="3452099"/>
                  </a:lnTo>
                  <a:lnTo>
                    <a:pt x="2024293" y="3472451"/>
                  </a:lnTo>
                  <a:lnTo>
                    <a:pt x="1983558" y="3491836"/>
                  </a:lnTo>
                  <a:lnTo>
                    <a:pt x="1942281" y="3510238"/>
                  </a:lnTo>
                  <a:lnTo>
                    <a:pt x="1900477" y="3527643"/>
                  </a:lnTo>
                  <a:lnTo>
                    <a:pt x="1858160" y="3544034"/>
                  </a:lnTo>
                  <a:lnTo>
                    <a:pt x="1815347" y="3559398"/>
                  </a:lnTo>
                  <a:lnTo>
                    <a:pt x="1772053" y="3573718"/>
                  </a:lnTo>
                  <a:lnTo>
                    <a:pt x="1728291" y="3586980"/>
                  </a:lnTo>
                  <a:lnTo>
                    <a:pt x="1684079" y="3599169"/>
                  </a:lnTo>
                  <a:lnTo>
                    <a:pt x="1639430" y="3610268"/>
                  </a:lnTo>
                  <a:lnTo>
                    <a:pt x="1594361" y="3620264"/>
                  </a:lnTo>
                  <a:lnTo>
                    <a:pt x="1548885" y="3629141"/>
                  </a:lnTo>
                  <a:lnTo>
                    <a:pt x="1503020" y="3636883"/>
                  </a:lnTo>
                  <a:lnTo>
                    <a:pt x="1456779" y="3643476"/>
                  </a:lnTo>
                  <a:lnTo>
                    <a:pt x="1410177" y="3648904"/>
                  </a:lnTo>
                  <a:lnTo>
                    <a:pt x="1363231" y="3653152"/>
                  </a:lnTo>
                  <a:lnTo>
                    <a:pt x="1315955" y="3656205"/>
                  </a:lnTo>
                  <a:lnTo>
                    <a:pt x="1268364" y="3658049"/>
                  </a:lnTo>
                  <a:lnTo>
                    <a:pt x="1220473" y="3658666"/>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5" name="object 25"/>
            <p:cNvSpPr/>
            <p:nvPr/>
          </p:nvSpPr>
          <p:spPr>
            <a:xfrm>
              <a:off x="0" y="6927979"/>
              <a:ext cx="2807335" cy="3173095"/>
            </a:xfrm>
            <a:custGeom>
              <a:avLst/>
              <a:gdLst/>
              <a:ahLst/>
              <a:cxnLst/>
              <a:rect l="l" t="t" r="r" b="b"/>
              <a:pathLst>
                <a:path w="2807335" h="3173095">
                  <a:moveTo>
                    <a:pt x="1220473" y="3172587"/>
                  </a:moveTo>
                  <a:lnTo>
                    <a:pt x="0" y="3172587"/>
                  </a:lnTo>
                </a:path>
                <a:path w="2807335" h="3173095">
                  <a:moveTo>
                    <a:pt x="0" y="0"/>
                  </a:moveTo>
                  <a:lnTo>
                    <a:pt x="1220473" y="0"/>
                  </a:lnTo>
                  <a:lnTo>
                    <a:pt x="1268897" y="728"/>
                  </a:lnTo>
                  <a:lnTo>
                    <a:pt x="1316964" y="2900"/>
                  </a:lnTo>
                  <a:lnTo>
                    <a:pt x="1364654" y="6495"/>
                  </a:lnTo>
                  <a:lnTo>
                    <a:pt x="1411946" y="11491"/>
                  </a:lnTo>
                  <a:lnTo>
                    <a:pt x="1458818" y="17868"/>
                  </a:lnTo>
                  <a:lnTo>
                    <a:pt x="1505250" y="25604"/>
                  </a:lnTo>
                  <a:lnTo>
                    <a:pt x="1551221" y="34679"/>
                  </a:lnTo>
                  <a:lnTo>
                    <a:pt x="1596710" y="45073"/>
                  </a:lnTo>
                  <a:lnTo>
                    <a:pt x="1641696" y="56763"/>
                  </a:lnTo>
                  <a:lnTo>
                    <a:pt x="1686159" y="69730"/>
                  </a:lnTo>
                  <a:lnTo>
                    <a:pt x="1730077" y="83951"/>
                  </a:lnTo>
                  <a:lnTo>
                    <a:pt x="1773429" y="99408"/>
                  </a:lnTo>
                  <a:lnTo>
                    <a:pt x="1816195" y="116077"/>
                  </a:lnTo>
                  <a:lnTo>
                    <a:pt x="1858354" y="133939"/>
                  </a:lnTo>
                  <a:lnTo>
                    <a:pt x="1899884" y="152973"/>
                  </a:lnTo>
                  <a:lnTo>
                    <a:pt x="1940766" y="173157"/>
                  </a:lnTo>
                  <a:lnTo>
                    <a:pt x="1980977" y="194471"/>
                  </a:lnTo>
                  <a:lnTo>
                    <a:pt x="2020498" y="216894"/>
                  </a:lnTo>
                  <a:lnTo>
                    <a:pt x="2059306" y="240405"/>
                  </a:lnTo>
                  <a:lnTo>
                    <a:pt x="2097382" y="264984"/>
                  </a:lnTo>
                  <a:lnTo>
                    <a:pt x="2134705" y="290608"/>
                  </a:lnTo>
                  <a:lnTo>
                    <a:pt x="2171253" y="317257"/>
                  </a:lnTo>
                  <a:lnTo>
                    <a:pt x="2207005" y="344911"/>
                  </a:lnTo>
                  <a:lnTo>
                    <a:pt x="2241941" y="373549"/>
                  </a:lnTo>
                  <a:lnTo>
                    <a:pt x="2276040" y="403149"/>
                  </a:lnTo>
                  <a:lnTo>
                    <a:pt x="2309282" y="433690"/>
                  </a:lnTo>
                  <a:lnTo>
                    <a:pt x="2341644" y="465153"/>
                  </a:lnTo>
                  <a:lnTo>
                    <a:pt x="2373106" y="497515"/>
                  </a:lnTo>
                  <a:lnTo>
                    <a:pt x="2403647" y="530756"/>
                  </a:lnTo>
                  <a:lnTo>
                    <a:pt x="2433247" y="564856"/>
                  </a:lnTo>
                  <a:lnTo>
                    <a:pt x="2461884" y="599792"/>
                  </a:lnTo>
                  <a:lnTo>
                    <a:pt x="2489538" y="635544"/>
                  </a:lnTo>
                  <a:lnTo>
                    <a:pt x="2516188" y="672092"/>
                  </a:lnTo>
                  <a:lnTo>
                    <a:pt x="2541812" y="709415"/>
                  </a:lnTo>
                  <a:lnTo>
                    <a:pt x="2566390" y="747490"/>
                  </a:lnTo>
                  <a:lnTo>
                    <a:pt x="2589901" y="786299"/>
                  </a:lnTo>
                  <a:lnTo>
                    <a:pt x="2612324" y="825819"/>
                  </a:lnTo>
                  <a:lnTo>
                    <a:pt x="2633639" y="866030"/>
                  </a:lnTo>
                  <a:lnTo>
                    <a:pt x="2653823" y="906911"/>
                  </a:lnTo>
                  <a:lnTo>
                    <a:pt x="2672857" y="948440"/>
                  </a:lnTo>
                  <a:lnTo>
                    <a:pt x="2690720" y="990598"/>
                  </a:lnTo>
                  <a:lnTo>
                    <a:pt x="2707390" y="1033363"/>
                  </a:lnTo>
                  <a:lnTo>
                    <a:pt x="2722847" y="1076714"/>
                  </a:lnTo>
                  <a:lnTo>
                    <a:pt x="2737069" y="1120631"/>
                  </a:lnTo>
                  <a:lnTo>
                    <a:pt x="2750037" y="1165092"/>
                  </a:lnTo>
                  <a:lnTo>
                    <a:pt x="2761728" y="1210077"/>
                  </a:lnTo>
                  <a:lnTo>
                    <a:pt x="2772123" y="1255564"/>
                  </a:lnTo>
                  <a:lnTo>
                    <a:pt x="2781200" y="1301533"/>
                  </a:lnTo>
                  <a:lnTo>
                    <a:pt x="2788938" y="1347963"/>
                  </a:lnTo>
                  <a:lnTo>
                    <a:pt x="2795317" y="1394833"/>
                  </a:lnTo>
                  <a:lnTo>
                    <a:pt x="2800315" y="1442122"/>
                  </a:lnTo>
                  <a:lnTo>
                    <a:pt x="2803912" y="1489808"/>
                  </a:lnTo>
                  <a:lnTo>
                    <a:pt x="2806086" y="1537873"/>
                  </a:lnTo>
                  <a:lnTo>
                    <a:pt x="2806818" y="1586293"/>
                  </a:lnTo>
                  <a:lnTo>
                    <a:pt x="2806089" y="1634714"/>
                  </a:lnTo>
                  <a:lnTo>
                    <a:pt x="2803917" y="1682779"/>
                  </a:lnTo>
                  <a:lnTo>
                    <a:pt x="2800322" y="1730466"/>
                  </a:lnTo>
                  <a:lnTo>
                    <a:pt x="2795326" y="1777756"/>
                  </a:lnTo>
                  <a:lnTo>
                    <a:pt x="2788950" y="1824626"/>
                  </a:lnTo>
                  <a:lnTo>
                    <a:pt x="2781213" y="1871056"/>
                  </a:lnTo>
                  <a:lnTo>
                    <a:pt x="2772138" y="1917026"/>
                  </a:lnTo>
                  <a:lnTo>
                    <a:pt x="2761745" y="1962513"/>
                  </a:lnTo>
                  <a:lnTo>
                    <a:pt x="2750055" y="2007498"/>
                  </a:lnTo>
                  <a:lnTo>
                    <a:pt x="2737088" y="2051960"/>
                  </a:lnTo>
                  <a:lnTo>
                    <a:pt x="2722866" y="2095876"/>
                  </a:lnTo>
                  <a:lnTo>
                    <a:pt x="2707410" y="2139228"/>
                  </a:lnTo>
                  <a:lnTo>
                    <a:pt x="2690741" y="2181993"/>
                  </a:lnTo>
                  <a:lnTo>
                    <a:pt x="2672879" y="2224151"/>
                  </a:lnTo>
                  <a:lnTo>
                    <a:pt x="2653845" y="2265681"/>
                  </a:lnTo>
                  <a:lnTo>
                    <a:pt x="2633661" y="2306562"/>
                  </a:lnTo>
                  <a:lnTo>
                    <a:pt x="2612347" y="2346773"/>
                  </a:lnTo>
                  <a:lnTo>
                    <a:pt x="2589924" y="2386293"/>
                  </a:lnTo>
                  <a:lnTo>
                    <a:pt x="2566413" y="2425101"/>
                  </a:lnTo>
                  <a:lnTo>
                    <a:pt x="2541834" y="2463177"/>
                  </a:lnTo>
                  <a:lnTo>
                    <a:pt x="2516210" y="2500499"/>
                  </a:lnTo>
                  <a:lnTo>
                    <a:pt x="2489560" y="2537047"/>
                  </a:lnTo>
                  <a:lnTo>
                    <a:pt x="2461906" y="2572799"/>
                  </a:lnTo>
                  <a:lnTo>
                    <a:pt x="2433268" y="2607736"/>
                  </a:lnTo>
                  <a:lnTo>
                    <a:pt x="2403668" y="2641835"/>
                  </a:lnTo>
                  <a:lnTo>
                    <a:pt x="2373126" y="2675076"/>
                  </a:lnTo>
                  <a:lnTo>
                    <a:pt x="2341663" y="2707438"/>
                  </a:lnTo>
                  <a:lnTo>
                    <a:pt x="2309300" y="2738900"/>
                  </a:lnTo>
                  <a:lnTo>
                    <a:pt x="2276058" y="2769442"/>
                  </a:lnTo>
                  <a:lnTo>
                    <a:pt x="2241958" y="2799041"/>
                  </a:lnTo>
                  <a:lnTo>
                    <a:pt x="2207021" y="2827679"/>
                  </a:lnTo>
                  <a:lnTo>
                    <a:pt x="2171268" y="2855332"/>
                  </a:lnTo>
                  <a:lnTo>
                    <a:pt x="2134719" y="2881982"/>
                  </a:lnTo>
                  <a:lnTo>
                    <a:pt x="2097395" y="2907606"/>
                  </a:lnTo>
                  <a:lnTo>
                    <a:pt x="2059318" y="2932184"/>
                  </a:lnTo>
                  <a:lnTo>
                    <a:pt x="2020509" y="2955694"/>
                  </a:lnTo>
                  <a:lnTo>
                    <a:pt x="1980987" y="2978117"/>
                  </a:lnTo>
                  <a:lnTo>
                    <a:pt x="1940775" y="2999431"/>
                  </a:lnTo>
                  <a:lnTo>
                    <a:pt x="1899893" y="3019615"/>
                  </a:lnTo>
                  <a:lnTo>
                    <a:pt x="1858362" y="3038649"/>
                  </a:lnTo>
                  <a:lnTo>
                    <a:pt x="1816202" y="3056511"/>
                  </a:lnTo>
                  <a:lnTo>
                    <a:pt x="1773435" y="3073180"/>
                  </a:lnTo>
                  <a:lnTo>
                    <a:pt x="1730082" y="3088636"/>
                  </a:lnTo>
                  <a:lnTo>
                    <a:pt x="1686163" y="3102857"/>
                  </a:lnTo>
                  <a:lnTo>
                    <a:pt x="1641700" y="3115824"/>
                  </a:lnTo>
                  <a:lnTo>
                    <a:pt x="1596713" y="3127514"/>
                  </a:lnTo>
                  <a:lnTo>
                    <a:pt x="1551223" y="3137907"/>
                  </a:lnTo>
                  <a:lnTo>
                    <a:pt x="1505252" y="3146982"/>
                  </a:lnTo>
                  <a:lnTo>
                    <a:pt x="1458819" y="3154719"/>
                  </a:lnTo>
                  <a:lnTo>
                    <a:pt x="1411946" y="3161095"/>
                  </a:lnTo>
                  <a:lnTo>
                    <a:pt x="1364655" y="3166091"/>
                  </a:lnTo>
                  <a:lnTo>
                    <a:pt x="1316965" y="3169686"/>
                  </a:lnTo>
                  <a:lnTo>
                    <a:pt x="1268897" y="3171858"/>
                  </a:lnTo>
                  <a:lnTo>
                    <a:pt x="1220473" y="3172587"/>
                  </a:lnTo>
                </a:path>
              </a:pathLst>
            </a:custGeom>
            <a:ln w="12699">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6" name="object 26"/>
            <p:cNvSpPr/>
            <p:nvPr/>
          </p:nvSpPr>
          <p:spPr>
            <a:xfrm>
              <a:off x="0" y="7171114"/>
              <a:ext cx="2564130" cy="2686685"/>
            </a:xfrm>
            <a:custGeom>
              <a:avLst/>
              <a:gdLst/>
              <a:ahLst/>
              <a:cxnLst/>
              <a:rect l="l" t="t" r="r" b="b"/>
              <a:pathLst>
                <a:path w="2564130" h="2686684">
                  <a:moveTo>
                    <a:pt x="1220473" y="2686329"/>
                  </a:moveTo>
                  <a:lnTo>
                    <a:pt x="0" y="2686329"/>
                  </a:lnTo>
                </a:path>
                <a:path w="2564130" h="2686684">
                  <a:moveTo>
                    <a:pt x="0" y="0"/>
                  </a:moveTo>
                  <a:lnTo>
                    <a:pt x="1220524" y="0"/>
                  </a:lnTo>
                  <a:lnTo>
                    <a:pt x="1268625" y="849"/>
                  </a:lnTo>
                  <a:lnTo>
                    <a:pt x="1316306" y="3378"/>
                  </a:lnTo>
                  <a:lnTo>
                    <a:pt x="1363538" y="7559"/>
                  </a:lnTo>
                  <a:lnTo>
                    <a:pt x="1410293" y="13362"/>
                  </a:lnTo>
                  <a:lnTo>
                    <a:pt x="1456542" y="20760"/>
                  </a:lnTo>
                  <a:lnTo>
                    <a:pt x="1502256" y="29722"/>
                  </a:lnTo>
                  <a:lnTo>
                    <a:pt x="1547406" y="40222"/>
                  </a:lnTo>
                  <a:lnTo>
                    <a:pt x="1591965" y="52229"/>
                  </a:lnTo>
                  <a:lnTo>
                    <a:pt x="1635903" y="65716"/>
                  </a:lnTo>
                  <a:lnTo>
                    <a:pt x="1679192" y="80654"/>
                  </a:lnTo>
                  <a:lnTo>
                    <a:pt x="1721803" y="97014"/>
                  </a:lnTo>
                  <a:lnTo>
                    <a:pt x="1763707" y="114768"/>
                  </a:lnTo>
                  <a:lnTo>
                    <a:pt x="1804877" y="133886"/>
                  </a:lnTo>
                  <a:lnTo>
                    <a:pt x="1845282" y="154341"/>
                  </a:lnTo>
                  <a:lnTo>
                    <a:pt x="1884896" y="176104"/>
                  </a:lnTo>
                  <a:lnTo>
                    <a:pt x="1923688" y="199146"/>
                  </a:lnTo>
                  <a:lnTo>
                    <a:pt x="1961631" y="223438"/>
                  </a:lnTo>
                  <a:lnTo>
                    <a:pt x="1998695" y="248952"/>
                  </a:lnTo>
                  <a:lnTo>
                    <a:pt x="2034853" y="275659"/>
                  </a:lnTo>
                  <a:lnTo>
                    <a:pt x="2070075" y="303531"/>
                  </a:lnTo>
                  <a:lnTo>
                    <a:pt x="2104332" y="332539"/>
                  </a:lnTo>
                  <a:lnTo>
                    <a:pt x="2137597" y="362654"/>
                  </a:lnTo>
                  <a:lnTo>
                    <a:pt x="2169841" y="393847"/>
                  </a:lnTo>
                  <a:lnTo>
                    <a:pt x="2201035" y="426091"/>
                  </a:lnTo>
                  <a:lnTo>
                    <a:pt x="2231150" y="459356"/>
                  </a:lnTo>
                  <a:lnTo>
                    <a:pt x="2260157" y="493614"/>
                  </a:lnTo>
                  <a:lnTo>
                    <a:pt x="2288029" y="528836"/>
                  </a:lnTo>
                  <a:lnTo>
                    <a:pt x="2314736" y="564993"/>
                  </a:lnTo>
                  <a:lnTo>
                    <a:pt x="2340250" y="602058"/>
                  </a:lnTo>
                  <a:lnTo>
                    <a:pt x="2364543" y="640000"/>
                  </a:lnTo>
                  <a:lnTo>
                    <a:pt x="2387584" y="678793"/>
                  </a:lnTo>
                  <a:lnTo>
                    <a:pt x="2409347" y="718406"/>
                  </a:lnTo>
                  <a:lnTo>
                    <a:pt x="2429802" y="758812"/>
                  </a:lnTo>
                  <a:lnTo>
                    <a:pt x="2448921" y="799981"/>
                  </a:lnTo>
                  <a:lnTo>
                    <a:pt x="2466674" y="841886"/>
                  </a:lnTo>
                  <a:lnTo>
                    <a:pt x="2483034" y="884497"/>
                  </a:lnTo>
                  <a:lnTo>
                    <a:pt x="2497972" y="927785"/>
                  </a:lnTo>
                  <a:lnTo>
                    <a:pt x="2511459" y="971723"/>
                  </a:lnTo>
                  <a:lnTo>
                    <a:pt x="2523467" y="1016282"/>
                  </a:lnTo>
                  <a:lnTo>
                    <a:pt x="2533966" y="1061433"/>
                  </a:lnTo>
                  <a:lnTo>
                    <a:pt x="2542929" y="1107147"/>
                  </a:lnTo>
                  <a:lnTo>
                    <a:pt x="2550326" y="1153395"/>
                  </a:lnTo>
                  <a:lnTo>
                    <a:pt x="2556129" y="1200150"/>
                  </a:lnTo>
                  <a:lnTo>
                    <a:pt x="2560310" y="1247382"/>
                  </a:lnTo>
                  <a:lnTo>
                    <a:pt x="2562839" y="1295063"/>
                  </a:lnTo>
                  <a:lnTo>
                    <a:pt x="2563689" y="1343164"/>
                  </a:lnTo>
                  <a:lnTo>
                    <a:pt x="2562839" y="1391265"/>
                  </a:lnTo>
                  <a:lnTo>
                    <a:pt x="2560310" y="1438946"/>
                  </a:lnTo>
                  <a:lnTo>
                    <a:pt x="2556129" y="1486178"/>
                  </a:lnTo>
                  <a:lnTo>
                    <a:pt x="2550326" y="1532933"/>
                  </a:lnTo>
                  <a:lnTo>
                    <a:pt x="2542929" y="1579182"/>
                  </a:lnTo>
                  <a:lnTo>
                    <a:pt x="2533966" y="1624896"/>
                  </a:lnTo>
                  <a:lnTo>
                    <a:pt x="2523467" y="1670046"/>
                  </a:lnTo>
                  <a:lnTo>
                    <a:pt x="2511459" y="1714605"/>
                  </a:lnTo>
                  <a:lnTo>
                    <a:pt x="2497972" y="1758543"/>
                  </a:lnTo>
                  <a:lnTo>
                    <a:pt x="2483034" y="1801832"/>
                  </a:lnTo>
                  <a:lnTo>
                    <a:pt x="2466674" y="1844443"/>
                  </a:lnTo>
                  <a:lnTo>
                    <a:pt x="2448920" y="1886347"/>
                  </a:lnTo>
                  <a:lnTo>
                    <a:pt x="2429801" y="1927517"/>
                  </a:lnTo>
                  <a:lnTo>
                    <a:pt x="2409346" y="1967922"/>
                  </a:lnTo>
                  <a:lnTo>
                    <a:pt x="2387583" y="2007536"/>
                  </a:lnTo>
                  <a:lnTo>
                    <a:pt x="2364540" y="2046328"/>
                  </a:lnTo>
                  <a:lnTo>
                    <a:pt x="2340248" y="2084271"/>
                  </a:lnTo>
                  <a:lnTo>
                    <a:pt x="2314733" y="2121335"/>
                  </a:lnTo>
                  <a:lnTo>
                    <a:pt x="2288026" y="2157493"/>
                  </a:lnTo>
                  <a:lnTo>
                    <a:pt x="2260153" y="2192715"/>
                  </a:lnTo>
                  <a:lnTo>
                    <a:pt x="2231145" y="2226973"/>
                  </a:lnTo>
                  <a:lnTo>
                    <a:pt x="2201029" y="2260238"/>
                  </a:lnTo>
                  <a:lnTo>
                    <a:pt x="2169835" y="2292481"/>
                  </a:lnTo>
                  <a:lnTo>
                    <a:pt x="2137590" y="2323675"/>
                  </a:lnTo>
                  <a:lnTo>
                    <a:pt x="2104324" y="2353790"/>
                  </a:lnTo>
                  <a:lnTo>
                    <a:pt x="2070065" y="2382798"/>
                  </a:lnTo>
                  <a:lnTo>
                    <a:pt x="2034842" y="2410669"/>
                  </a:lnTo>
                  <a:lnTo>
                    <a:pt x="1998684" y="2437376"/>
                  </a:lnTo>
                  <a:lnTo>
                    <a:pt x="1961618" y="2462890"/>
                  </a:lnTo>
                  <a:lnTo>
                    <a:pt x="1923674" y="2487183"/>
                  </a:lnTo>
                  <a:lnTo>
                    <a:pt x="1884880" y="2510224"/>
                  </a:lnTo>
                  <a:lnTo>
                    <a:pt x="1845265" y="2531987"/>
                  </a:lnTo>
                  <a:lnTo>
                    <a:pt x="1804858" y="2552442"/>
                  </a:lnTo>
                  <a:lnTo>
                    <a:pt x="1763687" y="2571561"/>
                  </a:lnTo>
                  <a:lnTo>
                    <a:pt x="1721780" y="2589314"/>
                  </a:lnTo>
                  <a:lnTo>
                    <a:pt x="1679167" y="2605674"/>
                  </a:lnTo>
                  <a:lnTo>
                    <a:pt x="1635877" y="2620612"/>
                  </a:lnTo>
                  <a:lnTo>
                    <a:pt x="1591936" y="2634099"/>
                  </a:lnTo>
                  <a:lnTo>
                    <a:pt x="1547375" y="2646107"/>
                  </a:lnTo>
                  <a:lnTo>
                    <a:pt x="1502222" y="2656606"/>
                  </a:lnTo>
                  <a:lnTo>
                    <a:pt x="1456506" y="2665569"/>
                  </a:lnTo>
                  <a:lnTo>
                    <a:pt x="1410254" y="2672966"/>
                  </a:lnTo>
                  <a:lnTo>
                    <a:pt x="1363497" y="2678769"/>
                  </a:lnTo>
                  <a:lnTo>
                    <a:pt x="1316262" y="2682950"/>
                  </a:lnTo>
                  <a:lnTo>
                    <a:pt x="1268578" y="2685479"/>
                  </a:lnTo>
                  <a:lnTo>
                    <a:pt x="1220473" y="2686329"/>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7" name="object 27"/>
            <p:cNvSpPr/>
            <p:nvPr/>
          </p:nvSpPr>
          <p:spPr>
            <a:xfrm>
              <a:off x="0" y="7414229"/>
              <a:ext cx="2320925" cy="2200275"/>
            </a:xfrm>
            <a:custGeom>
              <a:avLst/>
              <a:gdLst/>
              <a:ahLst/>
              <a:cxnLst/>
              <a:rect l="l" t="t" r="r" b="b"/>
              <a:pathLst>
                <a:path w="2320925" h="2200275">
                  <a:moveTo>
                    <a:pt x="1220523" y="2200097"/>
                  </a:moveTo>
                  <a:lnTo>
                    <a:pt x="0" y="2200097"/>
                  </a:lnTo>
                </a:path>
                <a:path w="2320925" h="2200275">
                  <a:moveTo>
                    <a:pt x="0" y="0"/>
                  </a:moveTo>
                  <a:lnTo>
                    <a:pt x="1220523" y="0"/>
                  </a:lnTo>
                  <a:lnTo>
                    <a:pt x="1268170" y="1018"/>
                  </a:lnTo>
                  <a:lnTo>
                    <a:pt x="1315305" y="4045"/>
                  </a:lnTo>
                  <a:lnTo>
                    <a:pt x="1361886" y="9040"/>
                  </a:lnTo>
                  <a:lnTo>
                    <a:pt x="1407873" y="15960"/>
                  </a:lnTo>
                  <a:lnTo>
                    <a:pt x="1453224" y="24765"/>
                  </a:lnTo>
                  <a:lnTo>
                    <a:pt x="1497896" y="35412"/>
                  </a:lnTo>
                  <a:lnTo>
                    <a:pt x="1541849" y="47861"/>
                  </a:lnTo>
                  <a:lnTo>
                    <a:pt x="1585041" y="62068"/>
                  </a:lnTo>
                  <a:lnTo>
                    <a:pt x="1627430" y="77994"/>
                  </a:lnTo>
                  <a:lnTo>
                    <a:pt x="1668975" y="95595"/>
                  </a:lnTo>
                  <a:lnTo>
                    <a:pt x="1709633" y="114831"/>
                  </a:lnTo>
                  <a:lnTo>
                    <a:pt x="1749365" y="135660"/>
                  </a:lnTo>
                  <a:lnTo>
                    <a:pt x="1788127" y="158041"/>
                  </a:lnTo>
                  <a:lnTo>
                    <a:pt x="1825878" y="181931"/>
                  </a:lnTo>
                  <a:lnTo>
                    <a:pt x="1862577" y="207289"/>
                  </a:lnTo>
                  <a:lnTo>
                    <a:pt x="1898182" y="234074"/>
                  </a:lnTo>
                  <a:lnTo>
                    <a:pt x="1932652" y="262244"/>
                  </a:lnTo>
                  <a:lnTo>
                    <a:pt x="1965944" y="291757"/>
                  </a:lnTo>
                  <a:lnTo>
                    <a:pt x="1998018" y="322572"/>
                  </a:lnTo>
                  <a:lnTo>
                    <a:pt x="2028832" y="354646"/>
                  </a:lnTo>
                  <a:lnTo>
                    <a:pt x="2058344" y="387940"/>
                  </a:lnTo>
                  <a:lnTo>
                    <a:pt x="2086513" y="422410"/>
                  </a:lnTo>
                  <a:lnTo>
                    <a:pt x="2113296" y="458016"/>
                  </a:lnTo>
                  <a:lnTo>
                    <a:pt x="2138653" y="494715"/>
                  </a:lnTo>
                  <a:lnTo>
                    <a:pt x="2162542" y="532467"/>
                  </a:lnTo>
                  <a:lnTo>
                    <a:pt x="2184921" y="571229"/>
                  </a:lnTo>
                  <a:lnTo>
                    <a:pt x="2205749" y="610960"/>
                  </a:lnTo>
                  <a:lnTo>
                    <a:pt x="2224984" y="651618"/>
                  </a:lnTo>
                  <a:lnTo>
                    <a:pt x="2242584" y="693162"/>
                  </a:lnTo>
                  <a:lnTo>
                    <a:pt x="2258508" y="735550"/>
                  </a:lnTo>
                  <a:lnTo>
                    <a:pt x="2272714" y="778740"/>
                  </a:lnTo>
                  <a:lnTo>
                    <a:pt x="2285162" y="822692"/>
                  </a:lnTo>
                  <a:lnTo>
                    <a:pt x="2295808" y="867362"/>
                  </a:lnTo>
                  <a:lnTo>
                    <a:pt x="2304612" y="912710"/>
                  </a:lnTo>
                  <a:lnTo>
                    <a:pt x="2311532" y="958695"/>
                  </a:lnTo>
                  <a:lnTo>
                    <a:pt x="2316526" y="1005274"/>
                  </a:lnTo>
                  <a:lnTo>
                    <a:pt x="2319553" y="1052405"/>
                  </a:lnTo>
                  <a:lnTo>
                    <a:pt x="2320571" y="1100048"/>
                  </a:lnTo>
                  <a:lnTo>
                    <a:pt x="2319553" y="1147691"/>
                  </a:lnTo>
                  <a:lnTo>
                    <a:pt x="2316526" y="1194823"/>
                  </a:lnTo>
                  <a:lnTo>
                    <a:pt x="2311531" y="1241401"/>
                  </a:lnTo>
                  <a:lnTo>
                    <a:pt x="2304610" y="1287386"/>
                  </a:lnTo>
                  <a:lnTo>
                    <a:pt x="2295806" y="1332734"/>
                  </a:lnTo>
                  <a:lnTo>
                    <a:pt x="2285159" y="1377405"/>
                  </a:lnTo>
                  <a:lnTo>
                    <a:pt x="2272710" y="1421356"/>
                  </a:lnTo>
                  <a:lnTo>
                    <a:pt x="2258503" y="1464546"/>
                  </a:lnTo>
                  <a:lnTo>
                    <a:pt x="2242577" y="1506934"/>
                  </a:lnTo>
                  <a:lnTo>
                    <a:pt x="2224976" y="1548478"/>
                  </a:lnTo>
                  <a:lnTo>
                    <a:pt x="2205740" y="1589136"/>
                  </a:lnTo>
                  <a:lnTo>
                    <a:pt x="2184911" y="1628867"/>
                  </a:lnTo>
                  <a:lnTo>
                    <a:pt x="2162530" y="1667629"/>
                  </a:lnTo>
                  <a:lnTo>
                    <a:pt x="2138640" y="1705381"/>
                  </a:lnTo>
                  <a:lnTo>
                    <a:pt x="2113282" y="1742080"/>
                  </a:lnTo>
                  <a:lnTo>
                    <a:pt x="2086497" y="1777686"/>
                  </a:lnTo>
                  <a:lnTo>
                    <a:pt x="2058327" y="1812156"/>
                  </a:lnTo>
                  <a:lnTo>
                    <a:pt x="2028814" y="1845450"/>
                  </a:lnTo>
                  <a:lnTo>
                    <a:pt x="1997999" y="1877525"/>
                  </a:lnTo>
                  <a:lnTo>
                    <a:pt x="1965924" y="1908339"/>
                  </a:lnTo>
                  <a:lnTo>
                    <a:pt x="1932631" y="1937853"/>
                  </a:lnTo>
                  <a:lnTo>
                    <a:pt x="1898161" y="1966022"/>
                  </a:lnTo>
                  <a:lnTo>
                    <a:pt x="1862555" y="1992807"/>
                  </a:lnTo>
                  <a:lnTo>
                    <a:pt x="1825856" y="2018165"/>
                  </a:lnTo>
                  <a:lnTo>
                    <a:pt x="1788104" y="2042055"/>
                  </a:lnTo>
                  <a:lnTo>
                    <a:pt x="1749342" y="2064436"/>
                  </a:lnTo>
                  <a:lnTo>
                    <a:pt x="1709611" y="2085265"/>
                  </a:lnTo>
                  <a:lnTo>
                    <a:pt x="1668953" y="2104501"/>
                  </a:lnTo>
                  <a:lnTo>
                    <a:pt x="1627409" y="2122103"/>
                  </a:lnTo>
                  <a:lnTo>
                    <a:pt x="1585021" y="2138028"/>
                  </a:lnTo>
                  <a:lnTo>
                    <a:pt x="1541831" y="2152236"/>
                  </a:lnTo>
                  <a:lnTo>
                    <a:pt x="1497879" y="2164684"/>
                  </a:lnTo>
                  <a:lnTo>
                    <a:pt x="1453209" y="2175331"/>
                  </a:lnTo>
                  <a:lnTo>
                    <a:pt x="1407861" y="2184136"/>
                  </a:lnTo>
                  <a:lnTo>
                    <a:pt x="1361876" y="2191056"/>
                  </a:lnTo>
                  <a:lnTo>
                    <a:pt x="1315297" y="2196051"/>
                  </a:lnTo>
                  <a:lnTo>
                    <a:pt x="1268166" y="2199078"/>
                  </a:lnTo>
                  <a:lnTo>
                    <a:pt x="1220523" y="2200097"/>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8" name="object 28"/>
            <p:cNvSpPr/>
            <p:nvPr/>
          </p:nvSpPr>
          <p:spPr>
            <a:xfrm>
              <a:off x="0" y="7657401"/>
              <a:ext cx="2077720" cy="1713864"/>
            </a:xfrm>
            <a:custGeom>
              <a:avLst/>
              <a:gdLst/>
              <a:ahLst/>
              <a:cxnLst/>
              <a:rect l="l" t="t" r="r" b="b"/>
              <a:pathLst>
                <a:path w="2077720" h="1713865">
                  <a:moveTo>
                    <a:pt x="1220523" y="1713801"/>
                  </a:moveTo>
                  <a:lnTo>
                    <a:pt x="0" y="1713801"/>
                  </a:lnTo>
                </a:path>
                <a:path w="2077720" h="1713865">
                  <a:moveTo>
                    <a:pt x="0" y="0"/>
                  </a:moveTo>
                  <a:lnTo>
                    <a:pt x="1220472" y="0"/>
                  </a:lnTo>
                  <a:lnTo>
                    <a:pt x="1269030" y="1358"/>
                  </a:lnTo>
                  <a:lnTo>
                    <a:pt x="1316887" y="5387"/>
                  </a:lnTo>
                  <a:lnTo>
                    <a:pt x="1363970" y="12011"/>
                  </a:lnTo>
                  <a:lnTo>
                    <a:pt x="1410204" y="21160"/>
                  </a:lnTo>
                  <a:lnTo>
                    <a:pt x="1455519" y="32759"/>
                  </a:lnTo>
                  <a:lnTo>
                    <a:pt x="1499840" y="46736"/>
                  </a:lnTo>
                  <a:lnTo>
                    <a:pt x="1543096" y="63017"/>
                  </a:lnTo>
                  <a:lnTo>
                    <a:pt x="1585212" y="81531"/>
                  </a:lnTo>
                  <a:lnTo>
                    <a:pt x="1626117" y="102204"/>
                  </a:lnTo>
                  <a:lnTo>
                    <a:pt x="1665736" y="124964"/>
                  </a:lnTo>
                  <a:lnTo>
                    <a:pt x="1703998" y="149737"/>
                  </a:lnTo>
                  <a:lnTo>
                    <a:pt x="1740830" y="176450"/>
                  </a:lnTo>
                  <a:lnTo>
                    <a:pt x="1776158" y="205031"/>
                  </a:lnTo>
                  <a:lnTo>
                    <a:pt x="1809910" y="235407"/>
                  </a:lnTo>
                  <a:lnTo>
                    <a:pt x="1842012" y="267505"/>
                  </a:lnTo>
                  <a:lnTo>
                    <a:pt x="1872392" y="301252"/>
                  </a:lnTo>
                  <a:lnTo>
                    <a:pt x="1900978" y="336575"/>
                  </a:lnTo>
                  <a:lnTo>
                    <a:pt x="1927695" y="373401"/>
                  </a:lnTo>
                  <a:lnTo>
                    <a:pt x="1952472" y="411658"/>
                  </a:lnTo>
                  <a:lnTo>
                    <a:pt x="1975234" y="451273"/>
                  </a:lnTo>
                  <a:lnTo>
                    <a:pt x="1995911" y="492172"/>
                  </a:lnTo>
                  <a:lnTo>
                    <a:pt x="2014427" y="534283"/>
                  </a:lnTo>
                  <a:lnTo>
                    <a:pt x="2030712" y="577533"/>
                  </a:lnTo>
                  <a:lnTo>
                    <a:pt x="2044691" y="621848"/>
                  </a:lnTo>
                  <a:lnTo>
                    <a:pt x="2056292" y="667158"/>
                  </a:lnTo>
                  <a:lnTo>
                    <a:pt x="2065441" y="713387"/>
                  </a:lnTo>
                  <a:lnTo>
                    <a:pt x="2072067" y="760464"/>
                  </a:lnTo>
                  <a:lnTo>
                    <a:pt x="2076096" y="808315"/>
                  </a:lnTo>
                  <a:lnTo>
                    <a:pt x="2077455" y="856869"/>
                  </a:lnTo>
                  <a:lnTo>
                    <a:pt x="2076096" y="905427"/>
                  </a:lnTo>
                  <a:lnTo>
                    <a:pt x="2072067" y="953283"/>
                  </a:lnTo>
                  <a:lnTo>
                    <a:pt x="2065441" y="1000365"/>
                  </a:lnTo>
                  <a:lnTo>
                    <a:pt x="2056292" y="1046598"/>
                  </a:lnTo>
                  <a:lnTo>
                    <a:pt x="2044691" y="1091912"/>
                  </a:lnTo>
                  <a:lnTo>
                    <a:pt x="2030712" y="1136231"/>
                  </a:lnTo>
                  <a:lnTo>
                    <a:pt x="2014428" y="1179485"/>
                  </a:lnTo>
                  <a:lnTo>
                    <a:pt x="1995912" y="1221599"/>
                  </a:lnTo>
                  <a:lnTo>
                    <a:pt x="1975236" y="1262501"/>
                  </a:lnTo>
                  <a:lnTo>
                    <a:pt x="1952474" y="1302119"/>
                  </a:lnTo>
                  <a:lnTo>
                    <a:pt x="1927698" y="1340378"/>
                  </a:lnTo>
                  <a:lnTo>
                    <a:pt x="1900981" y="1377207"/>
                  </a:lnTo>
                  <a:lnTo>
                    <a:pt x="1872397" y="1412533"/>
                  </a:lnTo>
                  <a:lnTo>
                    <a:pt x="1842018" y="1446282"/>
                  </a:lnTo>
                  <a:lnTo>
                    <a:pt x="1809917" y="1478382"/>
                  </a:lnTo>
                  <a:lnTo>
                    <a:pt x="1776166" y="1508760"/>
                  </a:lnTo>
                  <a:lnTo>
                    <a:pt x="1740840" y="1537342"/>
                  </a:lnTo>
                  <a:lnTo>
                    <a:pt x="1704011" y="1564057"/>
                  </a:lnTo>
                  <a:lnTo>
                    <a:pt x="1665751" y="1588831"/>
                  </a:lnTo>
                  <a:lnTo>
                    <a:pt x="1626133" y="1611592"/>
                  </a:lnTo>
                  <a:lnTo>
                    <a:pt x="1585231" y="1632266"/>
                  </a:lnTo>
                  <a:lnTo>
                    <a:pt x="1543118" y="1650781"/>
                  </a:lnTo>
                  <a:lnTo>
                    <a:pt x="1499866" y="1667063"/>
                  </a:lnTo>
                  <a:lnTo>
                    <a:pt x="1455548" y="1681040"/>
                  </a:lnTo>
                  <a:lnTo>
                    <a:pt x="1410237" y="1692640"/>
                  </a:lnTo>
                  <a:lnTo>
                    <a:pt x="1364006" y="1701789"/>
                  </a:lnTo>
                  <a:lnTo>
                    <a:pt x="1316928" y="1708414"/>
                  </a:lnTo>
                  <a:lnTo>
                    <a:pt x="1269076" y="1712442"/>
                  </a:lnTo>
                  <a:lnTo>
                    <a:pt x="1220523" y="1713801"/>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9" name="object 29"/>
            <p:cNvSpPr/>
            <p:nvPr/>
          </p:nvSpPr>
          <p:spPr>
            <a:xfrm>
              <a:off x="0" y="7900467"/>
              <a:ext cx="1834514" cy="1228090"/>
            </a:xfrm>
            <a:custGeom>
              <a:avLst/>
              <a:gdLst/>
              <a:ahLst/>
              <a:cxnLst/>
              <a:rect l="l" t="t" r="r" b="b"/>
              <a:pathLst>
                <a:path w="1834514" h="1228090">
                  <a:moveTo>
                    <a:pt x="1220523" y="1227620"/>
                  </a:moveTo>
                  <a:lnTo>
                    <a:pt x="0" y="1227655"/>
                  </a:lnTo>
                </a:path>
                <a:path w="1834514" h="1228090">
                  <a:moveTo>
                    <a:pt x="0" y="0"/>
                  </a:moveTo>
                  <a:lnTo>
                    <a:pt x="1220523" y="0"/>
                  </a:lnTo>
                  <a:lnTo>
                    <a:pt x="1268423" y="1850"/>
                  </a:lnTo>
                  <a:lnTo>
                    <a:pt x="1315327" y="7310"/>
                  </a:lnTo>
                  <a:lnTo>
                    <a:pt x="1361097" y="16241"/>
                  </a:lnTo>
                  <a:lnTo>
                    <a:pt x="1405596" y="28506"/>
                  </a:lnTo>
                  <a:lnTo>
                    <a:pt x="1448686" y="43968"/>
                  </a:lnTo>
                  <a:lnTo>
                    <a:pt x="1490230" y="62488"/>
                  </a:lnTo>
                  <a:lnTo>
                    <a:pt x="1530091" y="83930"/>
                  </a:lnTo>
                  <a:lnTo>
                    <a:pt x="1568129" y="108156"/>
                  </a:lnTo>
                  <a:lnTo>
                    <a:pt x="1604210" y="135027"/>
                  </a:lnTo>
                  <a:lnTo>
                    <a:pt x="1638194" y="164407"/>
                  </a:lnTo>
                  <a:lnTo>
                    <a:pt x="1669944" y="196158"/>
                  </a:lnTo>
                  <a:lnTo>
                    <a:pt x="1699323" y="230143"/>
                  </a:lnTo>
                  <a:lnTo>
                    <a:pt x="1726193" y="266223"/>
                  </a:lnTo>
                  <a:lnTo>
                    <a:pt x="1750417" y="304261"/>
                  </a:lnTo>
                  <a:lnTo>
                    <a:pt x="1771857" y="344120"/>
                  </a:lnTo>
                  <a:lnTo>
                    <a:pt x="1790376" y="385663"/>
                  </a:lnTo>
                  <a:lnTo>
                    <a:pt x="1805836" y="428750"/>
                  </a:lnTo>
                  <a:lnTo>
                    <a:pt x="1818100" y="473245"/>
                  </a:lnTo>
                  <a:lnTo>
                    <a:pt x="1827030" y="519011"/>
                  </a:lnTo>
                  <a:lnTo>
                    <a:pt x="1832489" y="565910"/>
                  </a:lnTo>
                  <a:lnTo>
                    <a:pt x="1834339" y="613803"/>
                  </a:lnTo>
                  <a:lnTo>
                    <a:pt x="1832489" y="661704"/>
                  </a:lnTo>
                  <a:lnTo>
                    <a:pt x="1827030" y="708609"/>
                  </a:lnTo>
                  <a:lnTo>
                    <a:pt x="1818100" y="754380"/>
                  </a:lnTo>
                  <a:lnTo>
                    <a:pt x="1805836" y="798881"/>
                  </a:lnTo>
                  <a:lnTo>
                    <a:pt x="1790376" y="841973"/>
                  </a:lnTo>
                  <a:lnTo>
                    <a:pt x="1771857" y="883520"/>
                  </a:lnTo>
                  <a:lnTo>
                    <a:pt x="1750417" y="923382"/>
                  </a:lnTo>
                  <a:lnTo>
                    <a:pt x="1726193" y="961423"/>
                  </a:lnTo>
                  <a:lnTo>
                    <a:pt x="1699323" y="997506"/>
                  </a:lnTo>
                  <a:lnTo>
                    <a:pt x="1669944" y="1031492"/>
                  </a:lnTo>
                  <a:lnTo>
                    <a:pt x="1638194" y="1063244"/>
                  </a:lnTo>
                  <a:lnTo>
                    <a:pt x="1604210" y="1092624"/>
                  </a:lnTo>
                  <a:lnTo>
                    <a:pt x="1568129" y="1119495"/>
                  </a:lnTo>
                  <a:lnTo>
                    <a:pt x="1530091" y="1143720"/>
                  </a:lnTo>
                  <a:lnTo>
                    <a:pt x="1490230" y="1165159"/>
                  </a:lnTo>
                  <a:lnTo>
                    <a:pt x="1448686" y="1183677"/>
                  </a:lnTo>
                  <a:lnTo>
                    <a:pt x="1405596" y="1199135"/>
                  </a:lnTo>
                  <a:lnTo>
                    <a:pt x="1361097" y="1211396"/>
                  </a:lnTo>
                  <a:lnTo>
                    <a:pt x="1315327" y="1220322"/>
                  </a:lnTo>
                  <a:lnTo>
                    <a:pt x="1268423" y="1225776"/>
                  </a:lnTo>
                  <a:lnTo>
                    <a:pt x="1220523" y="1227620"/>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30" name="object 30"/>
            <p:cNvSpPr/>
            <p:nvPr/>
          </p:nvSpPr>
          <p:spPr>
            <a:xfrm>
              <a:off x="0" y="8143593"/>
              <a:ext cx="1591310" cy="741680"/>
            </a:xfrm>
            <a:custGeom>
              <a:avLst/>
              <a:gdLst/>
              <a:ahLst/>
              <a:cxnLst/>
              <a:rect l="l" t="t" r="r" b="b"/>
              <a:pathLst>
                <a:path w="1591310" h="741679">
                  <a:moveTo>
                    <a:pt x="1220523" y="741425"/>
                  </a:moveTo>
                  <a:lnTo>
                    <a:pt x="0" y="741425"/>
                  </a:lnTo>
                </a:path>
                <a:path w="1591310" h="741679">
                  <a:moveTo>
                    <a:pt x="0" y="0"/>
                  </a:moveTo>
                  <a:lnTo>
                    <a:pt x="1220472" y="0"/>
                  </a:lnTo>
                  <a:lnTo>
                    <a:pt x="1266924" y="2893"/>
                  </a:lnTo>
                  <a:lnTo>
                    <a:pt x="1311671" y="11341"/>
                  </a:lnTo>
                  <a:lnTo>
                    <a:pt x="1354363" y="24992"/>
                  </a:lnTo>
                  <a:lnTo>
                    <a:pt x="1394650" y="43497"/>
                  </a:lnTo>
                  <a:lnTo>
                    <a:pt x="1432181" y="66505"/>
                  </a:lnTo>
                  <a:lnTo>
                    <a:pt x="1466608" y="93667"/>
                  </a:lnTo>
                  <a:lnTo>
                    <a:pt x="1497580" y="124632"/>
                  </a:lnTo>
                  <a:lnTo>
                    <a:pt x="1524747" y="159050"/>
                  </a:lnTo>
                  <a:lnTo>
                    <a:pt x="1547759" y="196572"/>
                  </a:lnTo>
                  <a:lnTo>
                    <a:pt x="1566266" y="236846"/>
                  </a:lnTo>
                  <a:lnTo>
                    <a:pt x="1579919" y="279524"/>
                  </a:lnTo>
                  <a:lnTo>
                    <a:pt x="1588367" y="324254"/>
                  </a:lnTo>
                  <a:lnTo>
                    <a:pt x="1591261" y="370687"/>
                  </a:lnTo>
                  <a:lnTo>
                    <a:pt x="1588367" y="417129"/>
                  </a:lnTo>
                  <a:lnTo>
                    <a:pt x="1579919" y="461866"/>
                  </a:lnTo>
                  <a:lnTo>
                    <a:pt x="1566267" y="504551"/>
                  </a:lnTo>
                  <a:lnTo>
                    <a:pt x="1547760" y="544831"/>
                  </a:lnTo>
                  <a:lnTo>
                    <a:pt x="1524750" y="582358"/>
                  </a:lnTo>
                  <a:lnTo>
                    <a:pt x="1497585" y="616780"/>
                  </a:lnTo>
                  <a:lnTo>
                    <a:pt x="1466616" y="647749"/>
                  </a:lnTo>
                  <a:lnTo>
                    <a:pt x="1432193" y="674914"/>
                  </a:lnTo>
                  <a:lnTo>
                    <a:pt x="1394667" y="697925"/>
                  </a:lnTo>
                  <a:lnTo>
                    <a:pt x="1354386" y="716431"/>
                  </a:lnTo>
                  <a:lnTo>
                    <a:pt x="1311702" y="730084"/>
                  </a:lnTo>
                  <a:lnTo>
                    <a:pt x="1266964" y="738532"/>
                  </a:lnTo>
                  <a:lnTo>
                    <a:pt x="1220523" y="741425"/>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31" name="object 31"/>
            <p:cNvSpPr/>
            <p:nvPr/>
          </p:nvSpPr>
          <p:spPr>
            <a:xfrm>
              <a:off x="0" y="8386668"/>
              <a:ext cx="1348740" cy="255270"/>
            </a:xfrm>
            <a:custGeom>
              <a:avLst/>
              <a:gdLst/>
              <a:ahLst/>
              <a:cxnLst/>
              <a:rect l="l" t="t" r="r" b="b"/>
              <a:pathLst>
                <a:path w="1348740" h="255270">
                  <a:moveTo>
                    <a:pt x="1348144" y="127606"/>
                  </a:moveTo>
                  <a:lnTo>
                    <a:pt x="1338111" y="177289"/>
                  </a:lnTo>
                  <a:lnTo>
                    <a:pt x="1310755" y="217854"/>
                  </a:lnTo>
                  <a:lnTo>
                    <a:pt x="1270188" y="245202"/>
                  </a:lnTo>
                  <a:lnTo>
                    <a:pt x="1220522" y="255229"/>
                  </a:lnTo>
                  <a:lnTo>
                    <a:pt x="0" y="255229"/>
                  </a:lnTo>
                </a:path>
                <a:path w="1348740" h="255270">
                  <a:moveTo>
                    <a:pt x="0" y="0"/>
                  </a:moveTo>
                  <a:lnTo>
                    <a:pt x="1220522" y="35"/>
                  </a:lnTo>
                  <a:lnTo>
                    <a:pt x="1270188" y="10040"/>
                  </a:lnTo>
                  <a:lnTo>
                    <a:pt x="1310755" y="37384"/>
                  </a:lnTo>
                  <a:lnTo>
                    <a:pt x="1338111" y="77946"/>
                  </a:lnTo>
                  <a:lnTo>
                    <a:pt x="1348144" y="127606"/>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grpSp>
      <p:sp>
        <p:nvSpPr>
          <p:cNvPr id="53" name="文本框 52"/>
          <p:cNvSpPr txBox="1"/>
          <p:nvPr/>
        </p:nvSpPr>
        <p:spPr>
          <a:xfrm>
            <a:off x="559447" y="4548208"/>
            <a:ext cx="6569485" cy="307777"/>
          </a:xfrm>
          <a:prstGeom prst="rect">
            <a:avLst/>
          </a:prstGeom>
          <a:noFill/>
        </p:spPr>
        <p:txBody>
          <a:bodyPr wrap="square">
            <a:spAutoFit/>
          </a:bodyPr>
          <a:lstStyle/>
          <a:p>
            <a:pPr defTabSz="371475"/>
            <a:r>
              <a:rPr kumimoji="1" lang="en-GB" altLang="zh-CN" sz="1400" b="1" spc="81" dirty="0">
                <a:solidFill>
                  <a:prstClr val="black">
                    <a:lumMod val="75000"/>
                    <a:lumOff val="25000"/>
                  </a:prstClr>
                </a:solidFill>
                <a:latin typeface="Arial" panose="020B0604020202020204" pitchFamily="34" charset="0"/>
                <a:ea typeface="微软雅黑" panose="020B0503020204020204" pitchFamily="34" charset="-122"/>
              </a:rPr>
              <a:t>Performance and Trend Analysis of the Apparel Category</a:t>
            </a:r>
            <a:endParaRPr kumimoji="1" lang="en-GB" altLang="zh-CN" sz="1400" b="1" spc="81" dirty="0">
              <a:solidFill>
                <a:prstClr val="black">
                  <a:lumMod val="75000"/>
                  <a:lumOff val="25000"/>
                </a:prstClr>
              </a:solidFill>
              <a:latin typeface="Arial" panose="020B0604020202020204" pitchFamily="34" charset="0"/>
              <a:ea typeface="微软雅黑" panose="020B0503020204020204" pitchFamily="34" charset="-122"/>
            </a:endParaRPr>
          </a:p>
        </p:txBody>
      </p:sp>
      <p:sp>
        <p:nvSpPr>
          <p:cNvPr id="61" name="文本框 60"/>
          <p:cNvSpPr txBox="1"/>
          <p:nvPr/>
        </p:nvSpPr>
        <p:spPr>
          <a:xfrm>
            <a:off x="4085197" y="8645016"/>
            <a:ext cx="2281733" cy="292388"/>
          </a:xfrm>
          <a:prstGeom prst="rect">
            <a:avLst/>
          </a:prstGeom>
          <a:noFill/>
        </p:spPr>
        <p:txBody>
          <a:bodyPr wrap="square">
            <a:spAutoFit/>
          </a:bodyPr>
          <a:lstStyle/>
          <a:p>
            <a:pPr algn="r" defTabSz="371475"/>
            <a:r>
              <a:rPr kumimoji="1" lang="en-GB" altLang="zh-CN"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rPr>
              <a:t>CHAPTER </a:t>
            </a:r>
            <a:r>
              <a:rPr kumimoji="1" lang="en-US" altLang="zh-CN"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rPr>
              <a:t>TWO</a:t>
            </a:r>
            <a:endParaRPr kumimoji="1" lang="zh-CN" altLang="en-US"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文本框 56"/>
          <p:cNvSpPr txBox="1"/>
          <p:nvPr/>
        </p:nvSpPr>
        <p:spPr>
          <a:xfrm>
            <a:off x="524429" y="3253335"/>
            <a:ext cx="5827065" cy="1077218"/>
          </a:xfrm>
          <a:prstGeom prst="rect">
            <a:avLst/>
          </a:prstGeom>
          <a:noFill/>
        </p:spPr>
        <p:txBody>
          <a:bodyPr wrap="square">
            <a:spAutoFit/>
          </a:bodyPr>
          <a:lstStyle/>
          <a:p>
            <a:pPr defTabSz="371475"/>
            <a:r>
              <a:rPr kumimoji="1" lang="en-GB" altLang="zh-CN" sz="3200"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THE AMERICAN MARKET</a:t>
            </a:r>
            <a:endParaRPr kumimoji="1" lang="en-GB" altLang="zh-CN" sz="3200"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pic>
        <p:nvPicPr>
          <p:cNvPr id="63" name="图形 62"/>
          <p:cNvPicPr>
            <a:picLocks noChangeAspect="1"/>
          </p:cNvPicPr>
          <p:nvPr/>
        </p:nvPicPr>
        <p:blipFill>
          <a:blip r:embed="rId1"/>
          <a:stretch>
            <a:fillRect/>
          </a:stretch>
        </p:blipFill>
        <p:spPr>
          <a:xfrm>
            <a:off x="4353032" y="0"/>
            <a:ext cx="2504968" cy="268968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492909"/>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American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Occupies the dominant position in TikTok e-commerce, and the US market point</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total GMV of clothing ranks in the TOP2 position. </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grpSp>
        <p:nvGrpSpPr>
          <p:cNvPr id="30" name="组合 29"/>
          <p:cNvGrpSpPr/>
          <p:nvPr/>
        </p:nvGrpSpPr>
        <p:grpSpPr>
          <a:xfrm>
            <a:off x="692150" y="2219201"/>
            <a:ext cx="5507038" cy="854385"/>
            <a:chOff x="692150" y="2223957"/>
            <a:chExt cx="5507038" cy="854385"/>
          </a:xfrm>
        </p:grpSpPr>
        <p:sp>
          <p:nvSpPr>
            <p:cNvPr id="18" name="iṡľîďê"/>
            <p:cNvSpPr/>
            <p:nvPr/>
          </p:nvSpPr>
          <p:spPr>
            <a:xfrm flipV="1">
              <a:off x="692150" y="2223958"/>
              <a:ext cx="5473700" cy="854384"/>
            </a:xfrm>
            <a:prstGeom prst="round2SameRect">
              <a:avLst/>
            </a:prstGeom>
            <a:solidFill>
              <a:srgbClr val="F0E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Number"/>
            <p:cNvSpPr txBox="1"/>
            <p:nvPr/>
          </p:nvSpPr>
          <p:spPr>
            <a:xfrm>
              <a:off x="797438" y="2381818"/>
              <a:ext cx="465830" cy="538661"/>
            </a:xfrm>
            <a:prstGeom prst="roundRect">
              <a:avLst/>
            </a:prstGeom>
            <a:solidFill>
              <a:srgbClr val="6859F4"/>
            </a:solidFill>
            <a:ln w="25400" cap="flat">
              <a:noFill/>
              <a:prstDash val="solid"/>
              <a:miter/>
            </a:ln>
            <a:effectLst/>
          </p:spPr>
          <p:txBody>
            <a:bodyPr wrap="none" rtlCol="0" anchor="ctr"/>
            <a:lstStyle>
              <a:defPPr>
                <a:defRPr lang="zh-CN"/>
              </a:defPPr>
              <a:lvl1pPr algn="ctr">
                <a:defRPr b="1">
                  <a:solidFill>
                    <a:schemeClr val="lt1">
                      <a:lumMod val="100000"/>
                    </a:schemeClr>
                  </a:solidFill>
                </a:defRPr>
              </a:lvl1pPr>
            </a:lstStyle>
            <a:p>
              <a:r>
                <a:rPr lang="en-US" altLang="zh-CN" dirty="0">
                  <a:latin typeface="Arial Black" panose="020B0A04020102020204" pitchFamily="34" charset="0"/>
                  <a:cs typeface="Arial Black" panose="020B0A04020102020204" pitchFamily="34" charset="0"/>
                </a:rPr>
                <a:t>01</a:t>
              </a:r>
              <a:endParaRPr lang="zh-CN" altLang="en-US" dirty="0">
                <a:latin typeface="Arial Black" panose="020B0A04020102020204" pitchFamily="34" charset="0"/>
                <a:cs typeface="Arial Black" panose="020B0A04020102020204" pitchFamily="34" charset="0"/>
              </a:endParaRPr>
            </a:p>
          </p:txBody>
        </p:sp>
        <p:sp>
          <p:nvSpPr>
            <p:cNvPr id="21" name="Bullet"/>
            <p:cNvSpPr/>
            <p:nvPr/>
          </p:nvSpPr>
          <p:spPr>
            <a:xfrm>
              <a:off x="1425787" y="2223957"/>
              <a:ext cx="4773401" cy="854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noAutofit/>
            </a:bodyPr>
            <a:lstStyle/>
            <a:p>
              <a:pPr>
                <a:lnSpc>
                  <a:spcPct val="125000"/>
                </a:lnSpc>
                <a:defRPr/>
              </a:pPr>
              <a:r>
                <a:rPr lang="en-GB" altLang="zh-CN" sz="800" b="1" spc="100" dirty="0">
                  <a:solidFill>
                    <a:schemeClr val="tx1"/>
                  </a:solidFill>
                  <a:latin typeface="Arial" panose="020B0604020202020204" pitchFamily="34" charset="0"/>
                  <a:ea typeface="微软雅黑" panose="020B0503020204020204" pitchFamily="34" charset="-122"/>
                  <a:cs typeface="Arial" panose="020B0604020202020204" pitchFamily="34" charset="0"/>
                </a:rPr>
                <a:t>The annual sales threshold of the top 5 GMV categories in the US market point exceeds 100 million US dollars, and the GMV of clothing remains firmly in the TOP2. According to Echo Tik data, it is predicted that clothing will remain in the second place based on the growth trend; </a:t>
              </a:r>
              <a:endParaRPr lang="en-US" altLang="zh-CN" sz="800" b="1" spc="100" dirty="0">
                <a:solidFill>
                  <a:srgbClr val="8177F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2" name="îṧḻíďê"/>
            <p:cNvCxnSpPr/>
            <p:nvPr/>
          </p:nvCxnSpPr>
          <p:spPr>
            <a:xfrm>
              <a:off x="692150" y="2223962"/>
              <a:ext cx="5473700" cy="0"/>
            </a:xfrm>
            <a:prstGeom prst="line">
              <a:avLst/>
            </a:prstGeom>
            <a:ln w="25400" cap="flat">
              <a:solidFill>
                <a:srgbClr val="6859F4"/>
              </a:solidFill>
            </a:ln>
            <a:effectLst/>
          </p:spPr>
          <p:style>
            <a:lnRef idx="1">
              <a:schemeClr val="accent1"/>
            </a:lnRef>
            <a:fillRef idx="0">
              <a:schemeClr val="accent1"/>
            </a:fillRef>
            <a:effectRef idx="0">
              <a:schemeClr val="accent1"/>
            </a:effectRef>
            <a:fontRef idx="minor">
              <a:schemeClr val="tx1"/>
            </a:fontRef>
          </p:style>
        </p:cxnSp>
      </p:grpSp>
      <p:sp>
        <p:nvSpPr>
          <p:cNvPr id="31" name="文本框 30"/>
          <p:cNvSpPr txBox="1"/>
          <p:nvPr/>
        </p:nvSpPr>
        <p:spPr>
          <a:xfrm>
            <a:off x="630044" y="1710368"/>
            <a:ext cx="5616575" cy="384977"/>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According to the "distribution of GMV by category in the US released in the recent year" released by EchoTik from Q2 2023 to Q1 2024:</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pSp>
        <p:nvGrpSpPr>
          <p:cNvPr id="38" name="组合 37"/>
          <p:cNvGrpSpPr/>
          <p:nvPr/>
        </p:nvGrpSpPr>
        <p:grpSpPr>
          <a:xfrm>
            <a:off x="692150" y="3266397"/>
            <a:ext cx="5507038" cy="854385"/>
            <a:chOff x="692150" y="2223957"/>
            <a:chExt cx="5507038" cy="854385"/>
          </a:xfrm>
        </p:grpSpPr>
        <p:sp>
          <p:nvSpPr>
            <p:cNvPr id="39" name="iṡľîďê"/>
            <p:cNvSpPr/>
            <p:nvPr/>
          </p:nvSpPr>
          <p:spPr>
            <a:xfrm flipV="1">
              <a:off x="692150" y="2223958"/>
              <a:ext cx="5473700" cy="854384"/>
            </a:xfrm>
            <a:prstGeom prst="round2SameRect">
              <a:avLst/>
            </a:prstGeom>
            <a:solidFill>
              <a:srgbClr val="F0E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Number"/>
            <p:cNvSpPr txBox="1"/>
            <p:nvPr/>
          </p:nvSpPr>
          <p:spPr>
            <a:xfrm>
              <a:off x="797438" y="2381818"/>
              <a:ext cx="465830" cy="538661"/>
            </a:xfrm>
            <a:prstGeom prst="roundRect">
              <a:avLst/>
            </a:prstGeom>
            <a:solidFill>
              <a:srgbClr val="6859F4"/>
            </a:solidFill>
            <a:ln w="25400" cap="flat">
              <a:noFill/>
              <a:prstDash val="solid"/>
              <a:miter/>
            </a:ln>
            <a:effectLst/>
          </p:spPr>
          <p:txBody>
            <a:bodyPr wrap="none" rtlCol="0" anchor="ctr"/>
            <a:lstStyle>
              <a:defPPr>
                <a:defRPr lang="zh-CN"/>
              </a:defPPr>
              <a:lvl1pPr algn="ctr">
                <a:defRPr b="1">
                  <a:solidFill>
                    <a:schemeClr val="lt1">
                      <a:lumMod val="100000"/>
                    </a:schemeClr>
                  </a:solidFill>
                </a:defRPr>
              </a:lvl1pPr>
            </a:lstStyle>
            <a:p>
              <a:r>
                <a:rPr lang="en-US" altLang="zh-CN" dirty="0">
                  <a:latin typeface="Arial Black" panose="020B0A04020102020204" pitchFamily="34" charset="0"/>
                  <a:cs typeface="Arial Black" panose="020B0A04020102020204" pitchFamily="34" charset="0"/>
                </a:rPr>
                <a:t>02</a:t>
              </a:r>
              <a:endParaRPr lang="zh-CN" altLang="en-US" dirty="0">
                <a:latin typeface="Arial Black" panose="020B0A04020102020204" pitchFamily="34" charset="0"/>
                <a:cs typeface="Arial Black" panose="020B0A04020102020204" pitchFamily="34" charset="0"/>
              </a:endParaRPr>
            </a:p>
          </p:txBody>
        </p:sp>
        <p:sp>
          <p:nvSpPr>
            <p:cNvPr id="41" name="Bullet"/>
            <p:cNvSpPr/>
            <p:nvPr/>
          </p:nvSpPr>
          <p:spPr>
            <a:xfrm>
              <a:off x="1425787" y="2223957"/>
              <a:ext cx="4773401" cy="854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noAutofit/>
            </a:bodyPr>
            <a:lstStyle/>
            <a:p>
              <a:pPr>
                <a:lnSpc>
                  <a:spcPct val="125000"/>
                </a:lnSpc>
                <a:defRPr/>
              </a:pPr>
              <a:r>
                <a:rPr lang="en-GB" altLang="zh-CN" sz="800" b="1" spc="100" dirty="0">
                  <a:solidFill>
                    <a:schemeClr val="tx1"/>
                  </a:solidFill>
                  <a:latin typeface="Arial" panose="020B0604020202020204" pitchFamily="34" charset="0"/>
                  <a:ea typeface="微软雅黑" panose="020B0503020204020204" pitchFamily="34" charset="-122"/>
                  <a:cs typeface="Arial" panose="020B0604020202020204" pitchFamily="34" charset="0"/>
                </a:rPr>
                <a:t>From the perspective of the proportion of each category, the GMV in the US market is relatively concentrated, and the top three categories in terms of sales have exceeded 50%, among which  Beauty &amp; Personal Care, and Apparel  have a leading share.</a:t>
              </a:r>
              <a:endParaRPr lang="en-US" altLang="zh-CN" sz="800" b="1" spc="100" dirty="0">
                <a:solidFill>
                  <a:srgbClr val="8177F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42" name="îṧḻíďê"/>
            <p:cNvCxnSpPr/>
            <p:nvPr/>
          </p:nvCxnSpPr>
          <p:spPr>
            <a:xfrm flipV="1">
              <a:off x="692150" y="2223957"/>
              <a:ext cx="5473700" cy="5"/>
            </a:xfrm>
            <a:prstGeom prst="line">
              <a:avLst/>
            </a:prstGeom>
            <a:ln w="25400" cap="flat">
              <a:solidFill>
                <a:srgbClr val="6859F4"/>
              </a:solidFill>
            </a:ln>
            <a:effectLst/>
          </p:spPr>
          <p:style>
            <a:lnRef idx="1">
              <a:schemeClr val="accent1"/>
            </a:lnRef>
            <a:fillRef idx="0">
              <a:schemeClr val="accent1"/>
            </a:fillRef>
            <a:effectRef idx="0">
              <a:schemeClr val="accent1"/>
            </a:effectRef>
            <a:fontRef idx="minor">
              <a:schemeClr val="tx1"/>
            </a:fontRef>
          </p:style>
        </p:cxnSp>
      </p:grpSp>
      <p:sp>
        <p:nvSpPr>
          <p:cNvPr id="43" name="圆角矩形 13"/>
          <p:cNvSpPr/>
          <p:nvPr>
            <p:custDataLst>
              <p:tags r:id="rId3"/>
            </p:custDataLst>
          </p:nvPr>
        </p:nvSpPr>
        <p:spPr>
          <a:xfrm>
            <a:off x="692150" y="4278637"/>
            <a:ext cx="5473700"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Distribution of GMV categories in the US market in the past year</a:t>
            </a:r>
            <a:endParaRPr lang="en-GB" altLang="zh-CN" sz="1200" b="1" dirty="0">
              <a:latin typeface="Arial" panose="020B0604020202020204" pitchFamily="34" charset="0"/>
              <a:ea typeface="微软雅黑" panose="020B0503020204020204" pitchFamily="34" charset="-122"/>
              <a:sym typeface="+mn-ea"/>
            </a:endParaRPr>
          </a:p>
          <a:p>
            <a:pPr algn="ctr"/>
            <a:r>
              <a:rPr lang="en-GB" altLang="zh-CN" sz="1200" b="1" dirty="0">
                <a:latin typeface="Arial" panose="020B0604020202020204" pitchFamily="34" charset="0"/>
                <a:ea typeface="微软雅黑" panose="020B0503020204020204" pitchFamily="34" charset="-122"/>
                <a:sym typeface="+mn-ea"/>
              </a:rPr>
              <a:t> (in billions of dollars)</a:t>
            </a:r>
            <a:endParaRPr lang="en-GB" altLang="zh-CN" sz="1200" b="1" dirty="0">
              <a:latin typeface="Arial" panose="020B0604020202020204" pitchFamily="34" charset="0"/>
              <a:ea typeface="微软雅黑" panose="020B0503020204020204" pitchFamily="34" charset="-122"/>
              <a:sym typeface="+mn-ea"/>
            </a:endParaRPr>
          </a:p>
        </p:txBody>
      </p:sp>
      <p:graphicFrame>
        <p:nvGraphicFramePr>
          <p:cNvPr id="45" name="图表 44"/>
          <p:cNvGraphicFramePr/>
          <p:nvPr/>
        </p:nvGraphicFramePr>
        <p:xfrm>
          <a:off x="633787" y="4804929"/>
          <a:ext cx="6433763" cy="242484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7" name="图表 46"/>
          <p:cNvGraphicFramePr/>
          <p:nvPr/>
        </p:nvGraphicFramePr>
        <p:xfrm>
          <a:off x="1" y="7239994"/>
          <a:ext cx="6246618" cy="222328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457322"/>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In the US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t</a:t>
            </a: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he growth trend of various categories is the main trend.</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GMV of apparel has slightly declined after reaching a peak in the past six months.</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31" name="文本框 30"/>
          <p:cNvSpPr txBox="1"/>
          <p:nvPr/>
        </p:nvSpPr>
        <p:spPr>
          <a:xfrm>
            <a:off x="630044" y="1935109"/>
            <a:ext cx="5616575" cy="538865"/>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terms of overall sales, the top three categories are Beauty &amp; Personal Care, Womenswear and Underwear, and Collections. However, looking at the overall growth rate:</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4" name="文本框 3"/>
          <p:cNvSpPr txBox="1"/>
          <p:nvPr/>
        </p:nvSpPr>
        <p:spPr>
          <a:xfrm>
            <a:off x="630044" y="2518537"/>
            <a:ext cx="5616575" cy="1616083"/>
          </a:xfrm>
          <a:prstGeom prst="rect">
            <a:avLst/>
          </a:prstGeom>
          <a:noFill/>
        </p:spPr>
        <p:txBody>
          <a:bodyPr wrap="square">
            <a:spAutoFit/>
          </a:bodyPr>
          <a:lstStyle/>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Beauty &amp; Personal Care has the largest base and has maintained rapid growth in the past year. As of the first quarter of 2024, sales stability is at a high level of $80 million.</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Womenswear and Underwear in the US market reached a peak of $45 million in early 2024, and has experienced a small decline in the past six months. However, the average monthly sales remain at the level of $40 million to $45 million.</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Collections has seen a rapid growth since January this year, surpassing mobile phones and sports and outdoor, and jumping to the third place.</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Health, Phones &amp; Electronics, and Sports &amp; Outdoor remain stable at 4th to 6th place, without significant changes or jumps.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7" name="圆角矩形 13"/>
          <p:cNvSpPr/>
          <p:nvPr>
            <p:custDataLst>
              <p:tags r:id="rId2"/>
            </p:custDataLst>
          </p:nvPr>
        </p:nvSpPr>
        <p:spPr>
          <a:xfrm>
            <a:off x="692150" y="4278637"/>
            <a:ext cx="5473700"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GMV trends of various categories in the US market</a:t>
            </a:r>
            <a:endParaRPr lang="en-GB" altLang="zh-CN" sz="1200" b="1" dirty="0">
              <a:latin typeface="Arial" panose="020B0604020202020204" pitchFamily="34" charset="0"/>
              <a:ea typeface="微软雅黑" panose="020B0503020204020204" pitchFamily="34" charset="-122"/>
              <a:sym typeface="+mn-ea"/>
            </a:endParaRPr>
          </a:p>
          <a:p>
            <a:pPr algn="ctr"/>
            <a:r>
              <a:rPr lang="en-GB" altLang="zh-CN" sz="1200" b="1" dirty="0">
                <a:latin typeface="Arial" panose="020B0604020202020204" pitchFamily="34" charset="0"/>
                <a:ea typeface="微软雅黑" panose="020B0503020204020204" pitchFamily="34" charset="-122"/>
                <a:sym typeface="+mn-ea"/>
              </a:rPr>
              <a:t> (Unit:ten thousand dollars)</a:t>
            </a:r>
            <a:endParaRPr lang="en-GB" altLang="zh-CN" sz="1200" b="1" dirty="0">
              <a:latin typeface="Arial" panose="020B0604020202020204" pitchFamily="34" charset="0"/>
              <a:ea typeface="微软雅黑" panose="020B0503020204020204" pitchFamily="34" charset="-122"/>
              <a:sym typeface="+mn-ea"/>
            </a:endParaRPr>
          </a:p>
        </p:txBody>
      </p:sp>
      <p:graphicFrame>
        <p:nvGraphicFramePr>
          <p:cNvPr id="9" name="图表 8"/>
          <p:cNvGraphicFramePr/>
          <p:nvPr/>
        </p:nvGraphicFramePr>
        <p:xfrm>
          <a:off x="645076" y="4729054"/>
          <a:ext cx="5511883" cy="4699160"/>
        </p:xfrm>
        <a:graphic>
          <a:graphicData uri="http://schemas.openxmlformats.org/drawingml/2006/chart">
            <c:chart xmlns:c="http://schemas.openxmlformats.org/drawingml/2006/chart" xmlns:r="http://schemas.openxmlformats.org/officeDocument/2006/relationships" r:id="rId1"/>
          </a:graphicData>
        </a:graphic>
      </p:graphicFrame>
      <p:sp>
        <p:nvSpPr>
          <p:cNvPr id="11" name="矩形 10"/>
          <p:cNvSpPr/>
          <p:nvPr/>
        </p:nvSpPr>
        <p:spPr>
          <a:xfrm>
            <a:off x="1373966" y="4862065"/>
            <a:ext cx="1915160"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373965" y="5721002"/>
            <a:ext cx="3379617"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373965" y="6569125"/>
            <a:ext cx="3697387"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373965" y="7436468"/>
            <a:ext cx="4242137"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457322"/>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American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threshold for the top 10 clothing stores in terms of GMV is around 5 million.</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mainstream unit price is concentrated in the range of 20-45 dollars.</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11" name="Bullet"/>
          <p:cNvSpPr txBox="1"/>
          <p:nvPr/>
        </p:nvSpPr>
        <p:spPr>
          <a:xfrm>
            <a:off x="692150" y="2160317"/>
            <a:ext cx="2672456" cy="450416"/>
          </a:xfrm>
          <a:prstGeom prst="roundRect">
            <a:avLst>
              <a:gd name="adj" fmla="val 9006"/>
            </a:avLst>
          </a:prstGeom>
          <a:solidFill>
            <a:srgbClr val="6559ED">
              <a:alpha val="14266"/>
            </a:srgbClr>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The sales threshold is relatively high.</a:t>
            </a:r>
            <a:endParaRPr lang="en-US" altLang="zh-CN" sz="900"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endParaRPr>
          </a:p>
        </p:txBody>
      </p:sp>
      <p:sp>
        <p:nvSpPr>
          <p:cNvPr id="13" name="Bullet"/>
          <p:cNvSpPr txBox="1"/>
          <p:nvPr/>
        </p:nvSpPr>
        <p:spPr>
          <a:xfrm>
            <a:off x="3493397" y="2160317"/>
            <a:ext cx="2672454" cy="450416"/>
          </a:xfrm>
          <a:prstGeom prst="roundRect">
            <a:avLst>
              <a:gd name="adj" fmla="val 9006"/>
            </a:avLst>
          </a:prstGeom>
          <a:solidFill>
            <a:srgbClr val="6559ED">
              <a:alpha val="14266"/>
            </a:srgbClr>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Sales data is concentrated above 100,000 dollars</a:t>
            </a:r>
            <a:r>
              <a:rPr lang="en-US" altLang="zh-CN" sz="900" kern="100" dirty="0">
                <a:solidFill>
                  <a:srgbClr val="6559ED"/>
                </a:solidFill>
                <a:latin typeface="Arial" panose="020B0604020202020204" pitchFamily="34" charset="0"/>
                <a:ea typeface="等线" panose="02010600030101010101" pitchFamily="2" charset="-122"/>
                <a:cs typeface="Times New Roman" panose="02020603050405020304" pitchFamily="18" charset="0"/>
              </a:rPr>
              <a:t>.</a:t>
            </a:r>
            <a:endPar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endParaRPr>
          </a:p>
        </p:txBody>
      </p:sp>
      <p:sp>
        <p:nvSpPr>
          <p:cNvPr id="15" name="文本框 14"/>
          <p:cNvSpPr txBox="1"/>
          <p:nvPr/>
        </p:nvSpPr>
        <p:spPr>
          <a:xfrm>
            <a:off x="620713" y="2724347"/>
            <a:ext cx="2755005" cy="1462195"/>
          </a:xfrm>
          <a:prstGeom prst="rect">
            <a:avLst/>
          </a:prstGeom>
          <a:noFill/>
        </p:spPr>
        <p:txBody>
          <a:bodyPr wrap="square">
            <a:spAutoFit/>
          </a:bodyPr>
          <a:lstStyle/>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If a store's sales exceed 10 million US dollars, it can be shortlisted as one of the top 3 stores, and the leading advantage is obvious.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stores ranked from TOP4 to TOP10 are concentrated in the range of 4 million to 6 million US dollars, with little difference, and there is a high probability of being overtaken.</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7" name="文本框 16"/>
          <p:cNvSpPr txBox="1"/>
          <p:nvPr/>
        </p:nvSpPr>
        <p:spPr>
          <a:xfrm>
            <a:off x="3493396" y="2724347"/>
            <a:ext cx="2743891" cy="1462195"/>
          </a:xfrm>
          <a:prstGeom prst="rect">
            <a:avLst/>
          </a:prstGeom>
          <a:noFill/>
        </p:spPr>
        <p:txBody>
          <a:bodyPr wrap="square">
            <a:spAutoFit/>
          </a:bodyPr>
          <a:lstStyle/>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terms of product sales, it is basically proportional to the sales amount. The OQQ store ranked first with an absolute quantitative advantage.</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terms of the number of products listed in the store, the TOP2 to TOP5 stores all win by having a large number of products.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aphicFrame>
        <p:nvGraphicFramePr>
          <p:cNvPr id="3" name="表格 2"/>
          <p:cNvGraphicFramePr>
            <a:graphicFrameLocks noGrp="1"/>
          </p:cNvGraphicFramePr>
          <p:nvPr/>
        </p:nvGraphicFramePr>
        <p:xfrm>
          <a:off x="692149" y="4871145"/>
          <a:ext cx="5473701" cy="4459672"/>
        </p:xfrm>
        <a:graphic>
          <a:graphicData uri="http://schemas.openxmlformats.org/drawingml/2006/table">
            <a:tbl>
              <a:tblPr>
                <a:tableStyleId>{0E3FDE45-AF77-4B5C-9715-49D594BDF05E}</a:tableStyleId>
              </a:tblPr>
              <a:tblGrid>
                <a:gridCol w="1002847"/>
                <a:gridCol w="1282832"/>
                <a:gridCol w="1025594"/>
                <a:gridCol w="1025594"/>
                <a:gridCol w="1136834"/>
              </a:tblGrid>
              <a:tr h="424582">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ctr"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Store name</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no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Sales (in US dollars)</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Sales volume</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Number of products</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Average price ($)</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r>
              <a:tr h="40350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sz="900" u="none" strike="noStrike" dirty="0">
                          <a:effectLst/>
                          <a:latin typeface="Arial" panose="020B0604020202020204" pitchFamily="34" charset="0"/>
                          <a:cs typeface="Arial" panose="020B0604020202020204" pitchFamily="34" charset="0"/>
                        </a:rPr>
                        <a:t>O QQ</a:t>
                      </a:r>
                      <a:endParaRPr 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18-20 million</a:t>
                      </a:r>
                      <a:endParaRPr lang="en-US" altLang="zh-CN" sz="1000" u="none" strike="noStrike" dirty="0">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749</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148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26.32</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sz="900" u="none" strike="noStrike" dirty="0">
                          <a:effectLst/>
                          <a:latin typeface="Arial" panose="020B0604020202020204" pitchFamily="34" charset="0"/>
                          <a:cs typeface="Arial" panose="020B0604020202020204" pitchFamily="34" charset="0"/>
                        </a:rPr>
                        <a:t>Freckled Poppy</a:t>
                      </a:r>
                      <a:endParaRPr 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16-17 million</a:t>
                      </a:r>
                      <a:endParaRPr lang="zh-CN"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330</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1744</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44.38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sz="900" u="none" strike="noStrike" dirty="0">
                          <a:effectLst/>
                          <a:latin typeface="Arial" panose="020B0604020202020204" pitchFamily="34" charset="0"/>
                          <a:cs typeface="Arial" panose="020B0604020202020204" pitchFamily="34" charset="0"/>
                        </a:rPr>
                        <a:t>Cider</a:t>
                      </a:r>
                      <a:endParaRPr 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11-12 million</a:t>
                      </a:r>
                      <a:endParaRPr lang="zh-CN"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542</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1233</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25.78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sz="900" u="none" strike="noStrike" dirty="0">
                          <a:effectLst/>
                          <a:latin typeface="Arial" panose="020B0604020202020204" pitchFamily="34" charset="0"/>
                          <a:cs typeface="Arial" panose="020B0604020202020204" pitchFamily="34" charset="0"/>
                        </a:rPr>
                        <a:t>Alexander Jane</a:t>
                      </a:r>
                      <a:endParaRPr 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5-6 million</a:t>
                      </a:r>
                      <a:endParaRPr lang="zh-CN"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297</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1098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42.27</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sz="900" u="none" strike="noStrike" dirty="0" err="1">
                          <a:effectLst/>
                          <a:latin typeface="Arial" panose="020B0604020202020204" pitchFamily="34" charset="0"/>
                          <a:cs typeface="Arial" panose="020B0604020202020204" pitchFamily="34" charset="0"/>
                        </a:rPr>
                        <a:t>FeelinGirl</a:t>
                      </a:r>
                      <a:r>
                        <a:rPr lang="en-US" sz="900" u="none" strike="noStrike" dirty="0">
                          <a:effectLst/>
                          <a:latin typeface="Arial" panose="020B0604020202020204" pitchFamily="34" charset="0"/>
                          <a:cs typeface="Arial" panose="020B0604020202020204" pitchFamily="34" charset="0"/>
                        </a:rPr>
                        <a:t> LLC</a:t>
                      </a:r>
                      <a:endParaRPr 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5-6 million</a:t>
                      </a:r>
                      <a:endParaRPr lang="zh-CN"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236</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147</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35.3</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sz="900" u="none" strike="noStrike" dirty="0">
                          <a:effectLst/>
                          <a:latin typeface="Arial" panose="020B0604020202020204" pitchFamily="34" charset="0"/>
                          <a:cs typeface="Arial" panose="020B0604020202020204" pitchFamily="34" charset="0"/>
                        </a:rPr>
                        <a:t>Soo Slick.</a:t>
                      </a:r>
                      <a:endParaRPr 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5-6 million</a:t>
                      </a:r>
                      <a:endParaRPr lang="zh-CN"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260</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60</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28.05</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sz="900" u="none" strike="noStrike" dirty="0" err="1">
                          <a:effectLst/>
                          <a:latin typeface="Arial" panose="020B0604020202020204" pitchFamily="34" charset="0"/>
                          <a:cs typeface="Arial" panose="020B0604020202020204" pitchFamily="34" charset="0"/>
                        </a:rPr>
                        <a:t>Halara</a:t>
                      </a:r>
                      <a:r>
                        <a:rPr lang="en-US"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Workleisure</a:t>
                      </a:r>
                      <a:endParaRPr 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4-5 million</a:t>
                      </a:r>
                      <a:endParaRPr lang="zh-CN"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183</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115</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39.2</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sz="900" u="none" strike="noStrike" dirty="0" err="1">
                          <a:effectLst/>
                          <a:latin typeface="Arial" panose="020B0604020202020204" pitchFamily="34" charset="0"/>
                          <a:cs typeface="Arial" panose="020B0604020202020204" pitchFamily="34" charset="0"/>
                        </a:rPr>
                        <a:t>LovelyWholesale</a:t>
                      </a:r>
                      <a:endParaRPr 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4-5 million</a:t>
                      </a:r>
                      <a:endParaRPr lang="zh-CN"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464</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269</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7.07</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sz="900" u="none" strike="noStrike" dirty="0">
                          <a:effectLst/>
                          <a:latin typeface="Arial" panose="020B0604020202020204" pitchFamily="34" charset="0"/>
                          <a:cs typeface="Arial" panose="020B0604020202020204" pitchFamily="34" charset="0"/>
                        </a:rPr>
                        <a:t>Blue Waters</a:t>
                      </a:r>
                      <a:endParaRPr 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4-5 million</a:t>
                      </a:r>
                      <a:endParaRPr lang="zh-CN"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208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1798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25.2</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sz="900" u="none" strike="noStrike" dirty="0">
                          <a:effectLst/>
                          <a:latin typeface="Arial" panose="020B0604020202020204" pitchFamily="34" charset="0"/>
                          <a:cs typeface="Arial" panose="020B0604020202020204" pitchFamily="34" charset="0"/>
                        </a:rPr>
                        <a:t>Willow Boutique</a:t>
                      </a:r>
                      <a:endParaRPr 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4-5 million</a:t>
                      </a:r>
                      <a:endParaRPr lang="zh-CN"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109</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1505</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43.98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4" name="圆角矩形 13"/>
          <p:cNvSpPr/>
          <p:nvPr>
            <p:custDataLst>
              <p:tags r:id="rId1"/>
            </p:custDataLst>
          </p:nvPr>
        </p:nvSpPr>
        <p:spPr>
          <a:xfrm>
            <a:off x="692149" y="4420729"/>
            <a:ext cx="5473701"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Top 10 sales and unit prices of clothing stores in Q1 2024</a:t>
            </a:r>
            <a:endParaRPr lang="en-GB" altLang="zh-CN" sz="1200" b="1" dirty="0">
              <a:latin typeface="Arial" panose="020B0604020202020204" pitchFamily="34" charset="0"/>
              <a:ea typeface="微软雅黑" panose="020B0503020204020204" pitchFamily="3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188018"/>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American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top 1 best-selling store in the past year mainly focuses on fashionable women's clothing, driving overall sales with hot products.</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4" name="Bullet"/>
          <p:cNvSpPr>
            <a:spLocks noChangeAspect="1"/>
          </p:cNvSpPr>
          <p:nvPr/>
        </p:nvSpPr>
        <p:spPr>
          <a:xfrm>
            <a:off x="1306749" y="1841314"/>
            <a:ext cx="4859101" cy="549829"/>
          </a:xfrm>
          <a:prstGeom prst="roundRect">
            <a:avLst>
              <a:gd name="adj" fmla="val 16000"/>
            </a:avLst>
          </a:prstGeom>
          <a:solidFill>
            <a:srgbClr val="6559ED"/>
          </a:solidFill>
          <a:ln w="12700" cap="flat" cmpd="sng" algn="ctr">
            <a:solidFill>
              <a:srgbClr val="5646EA"/>
            </a:solidFill>
            <a:prstDash val="solid"/>
            <a:miter lim="800000"/>
          </a:ln>
          <a:effectLst/>
        </p:spPr>
        <p:txBody>
          <a:bodyPr wrap="square" lIns="91440" tIns="45720" rIns="91440" bIns="4572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TOP1</a:t>
            </a:r>
            <a:r>
              <a:rPr kumimoji="1" lang="zh-CN" altLang="en-US"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OQQ Store</a:t>
            </a:r>
            <a:endPar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5" name="图片 4"/>
          <p:cNvPicPr>
            <a:picLocks noChangeAspect="1"/>
          </p:cNvPicPr>
          <p:nvPr/>
        </p:nvPicPr>
        <p:blipFill>
          <a:blip r:embed="rId2"/>
          <a:stretch>
            <a:fillRect/>
          </a:stretch>
        </p:blipFill>
        <p:spPr>
          <a:xfrm>
            <a:off x="692150" y="1831578"/>
            <a:ext cx="724302" cy="567974"/>
          </a:xfrm>
          <a:prstGeom prst="rect">
            <a:avLst/>
          </a:prstGeom>
        </p:spPr>
      </p:pic>
      <p:sp>
        <p:nvSpPr>
          <p:cNvPr id="6" name="文本框 5"/>
          <p:cNvSpPr txBox="1"/>
          <p:nvPr/>
        </p:nvSpPr>
        <p:spPr>
          <a:xfrm>
            <a:off x="630044" y="2548036"/>
            <a:ext cx="5616575" cy="1000530"/>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product prices range from $11.45 to $45.99, with an average price of $35.10. The total number of followers is 9.7K. It mainly promotes products through videos, and the store mainly sells Womenswear &amp; Underwear, which belongs to the mid-range level among similar stores. The total number of videos is as high as 24.5K, relying on 1-2 hot products to continuously supply sales. Among them, women's pyjamas have been selling well for nearly 7 months, mainly focusing on women's tops.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aphicFrame>
        <p:nvGraphicFramePr>
          <p:cNvPr id="7" name="图表 6"/>
          <p:cNvGraphicFramePr/>
          <p:nvPr/>
        </p:nvGraphicFramePr>
        <p:xfrm>
          <a:off x="641835" y="3797494"/>
          <a:ext cx="5586121" cy="1476064"/>
        </p:xfrm>
        <a:graphic>
          <a:graphicData uri="http://schemas.openxmlformats.org/drawingml/2006/chart">
            <c:chart xmlns:c="http://schemas.openxmlformats.org/drawingml/2006/chart" xmlns:r="http://schemas.openxmlformats.org/officeDocument/2006/relationships" r:id="rId1"/>
          </a:graphicData>
        </a:graphic>
      </p:graphicFrame>
      <p:sp>
        <p:nvSpPr>
          <p:cNvPr id="9" name="矩形 8"/>
          <p:cNvSpPr/>
          <p:nvPr/>
        </p:nvSpPr>
        <p:spPr>
          <a:xfrm>
            <a:off x="692150" y="5281967"/>
            <a:ext cx="5473700" cy="288000"/>
          </a:xfrm>
          <a:prstGeom prst="rect">
            <a:avLst/>
          </a:prstGeom>
          <a:solidFill>
            <a:srgbClr val="6559E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Top 3 best-selling products</a:t>
            </a:r>
            <a:endPar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0" name="图片 9"/>
          <p:cNvPicPr>
            <a:picLocks noChangeAspect="1"/>
          </p:cNvPicPr>
          <p:nvPr/>
        </p:nvPicPr>
        <p:blipFill>
          <a:blip r:embed="rId3"/>
          <a:stretch>
            <a:fillRect/>
          </a:stretch>
        </p:blipFill>
        <p:spPr>
          <a:xfrm>
            <a:off x="692150" y="5787181"/>
            <a:ext cx="1205430" cy="1101115"/>
          </a:xfrm>
          <a:prstGeom prst="rect">
            <a:avLst/>
          </a:prstGeom>
        </p:spPr>
      </p:pic>
      <p:sp>
        <p:nvSpPr>
          <p:cNvPr id="16" name="Text"/>
          <p:cNvSpPr/>
          <p:nvPr/>
        </p:nvSpPr>
        <p:spPr>
          <a:xfrm flipH="1">
            <a:off x="1897575" y="5787181"/>
            <a:ext cx="4267951" cy="1101116"/>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pajamas</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$29.47</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volume: </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93.8K</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863</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market for a long time and has maintained high sales for 7 consecutive months.</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18" name="图片 17"/>
          <p:cNvPicPr>
            <a:picLocks noChangeAspect="1"/>
          </p:cNvPicPr>
          <p:nvPr/>
        </p:nvPicPr>
        <p:blipFill>
          <a:blip r:embed="rId4"/>
          <a:stretch>
            <a:fillRect/>
          </a:stretch>
        </p:blipFill>
        <p:spPr>
          <a:xfrm>
            <a:off x="692149" y="7008445"/>
            <a:ext cx="1209651" cy="1065487"/>
          </a:xfrm>
          <a:prstGeom prst="rect">
            <a:avLst/>
          </a:prstGeom>
        </p:spPr>
      </p:pic>
      <p:sp>
        <p:nvSpPr>
          <p:cNvPr id="19" name="Text"/>
          <p:cNvSpPr/>
          <p:nvPr/>
        </p:nvSpPr>
        <p:spPr>
          <a:xfrm flipH="1">
            <a:off x="1901800" y="7016367"/>
            <a:ext cx="4263760" cy="1057565"/>
          </a:xfrm>
          <a:prstGeom prst="rect">
            <a:avLst/>
          </a:prstGeom>
          <a:solidFill>
            <a:sysClr val="window" lastClr="FFFFFF">
              <a:lumMod val="95000"/>
            </a:sysClr>
          </a:solidFill>
          <a:ln>
            <a:noFill/>
          </a:ln>
        </p:spPr>
        <p:txBody>
          <a:bodyPr wrap="square" lIns="91440" tIns="45720" rIns="91440" bIns="45720" anchor="t">
            <a:normAutofit fontScale="92500"/>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roduct name: Women's pajamas </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$28.69</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volume: </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27.7K</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337</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Similar to the hot product, it uses related popularity as a sales supplement.</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20" name="图片 19"/>
          <p:cNvPicPr>
            <a:picLocks noChangeAspect="1"/>
          </p:cNvPicPr>
          <p:nvPr/>
        </p:nvPicPr>
        <p:blipFill>
          <a:blip r:embed="rId5"/>
          <a:stretch>
            <a:fillRect/>
          </a:stretch>
        </p:blipFill>
        <p:spPr>
          <a:xfrm>
            <a:off x="692150" y="8192690"/>
            <a:ext cx="1205425" cy="1086264"/>
          </a:xfrm>
          <a:prstGeom prst="rect">
            <a:avLst/>
          </a:prstGeom>
        </p:spPr>
      </p:pic>
      <p:sp>
        <p:nvSpPr>
          <p:cNvPr id="21" name="Text"/>
          <p:cNvSpPr/>
          <p:nvPr/>
        </p:nvSpPr>
        <p:spPr>
          <a:xfrm flipH="1">
            <a:off x="1897575" y="8192690"/>
            <a:ext cx="4268275" cy="1086264"/>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Outdoor yoga pants</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$27.53</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volume : </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22.3K</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a:t>
            </a: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652</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The sales volume remains between 150 and 300, and continuous shipments are maintained.</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1345015" y="3608200"/>
            <a:ext cx="3960742" cy="298351"/>
          </a:xfrm>
          <a:prstGeom prst="rect">
            <a:avLst/>
          </a:prstGeom>
          <a:noFill/>
        </p:spPr>
        <p:txBody>
          <a:bodyPr wrap="square">
            <a:spAutoFit/>
          </a:bodyPr>
          <a:lstStyle/>
          <a:p>
            <a:pPr algn="ctr">
              <a:lnSpc>
                <a:spcPct val="120000"/>
              </a:lnSpc>
              <a:spcBef>
                <a:spcPts val="600"/>
              </a:spcBef>
              <a:spcAft>
                <a:spcPts val="600"/>
              </a:spcAft>
            </a:pPr>
            <a:r>
              <a:rPr lang="en-US" altLang="zh-CN" sz="1200" b="1"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Proportion of sales in each category</a:t>
            </a:r>
            <a:endParaRPr lang="zh-CN" altLang="zh-CN" sz="1100" b="1" kern="10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188018"/>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American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top 2 best-selling store in the past year mainly focuses on women's bottoms, driving overall sales with a rich variety of categories. </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6" name="文本框 5"/>
          <p:cNvSpPr txBox="1"/>
          <p:nvPr/>
        </p:nvSpPr>
        <p:spPr>
          <a:xfrm>
            <a:off x="630044" y="2548036"/>
            <a:ext cx="5616575" cy="1308307"/>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product prices range from $0.99 to $999.00, with an average price of $43.91. The total number of followers is 926. It mainly promotes products through videos, and the store mainly sells women's clothing, but the quantity of products is relatively large, with a quantity of 1.2K. It wins in the same category of stores by having a large number of products listed. The total number of videos is as high as 4.9K, and the sales methods are diverse. In addition to videos and live broadcasts, the sales proportion in the mall and other channels accounts for more than half. The best-selling items are mainly women's bottoms, linking super products to increase sales.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9" name="矩形 8"/>
          <p:cNvSpPr/>
          <p:nvPr/>
        </p:nvSpPr>
        <p:spPr>
          <a:xfrm>
            <a:off x="692150" y="5281967"/>
            <a:ext cx="5473700" cy="288000"/>
          </a:xfrm>
          <a:prstGeom prst="rect">
            <a:avLst/>
          </a:prstGeom>
          <a:solidFill>
            <a:srgbClr val="6559E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Top 3 best-selling products</a:t>
            </a:r>
            <a:endParaRPr kumimoji="0" lang="en-GB"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Text"/>
          <p:cNvSpPr/>
          <p:nvPr/>
        </p:nvSpPr>
        <p:spPr>
          <a:xfrm flipH="1">
            <a:off x="1897576" y="5785019"/>
            <a:ext cx="4268274" cy="1101116"/>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denim shorts</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$43.92</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volume: 5.6K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101</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Recently, out-of-season products have been listed, and the popularity is continuing.</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9" name="Text"/>
          <p:cNvSpPr/>
          <p:nvPr/>
        </p:nvSpPr>
        <p:spPr>
          <a:xfrm flipH="1">
            <a:off x="1901799" y="7016367"/>
            <a:ext cx="4264083" cy="1057565"/>
          </a:xfrm>
          <a:prstGeom prst="rect">
            <a:avLst/>
          </a:prstGeom>
          <a:solidFill>
            <a:sysClr val="window" lastClr="FFFFFF">
              <a:lumMod val="95000"/>
            </a:sysClr>
          </a:solidFill>
          <a:ln>
            <a:noFill/>
          </a:ln>
        </p:spPr>
        <p:txBody>
          <a:bodyPr wrap="square" lIns="91440" tIns="45720" rIns="91440" bIns="45720" anchor="t">
            <a:normAutofit/>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1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denim shorts </a:t>
            </a:r>
            <a:endParaRPr kumimoji="0" lang="en-GB" altLang="zh-CN" sz="11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$43.92</a:t>
            </a:r>
            <a:endPar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volume: 3.7K</a:t>
            </a:r>
            <a:endPar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39</a:t>
            </a:r>
            <a:endPar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Similar products, with fewer influencers and videos promoting.</a:t>
            </a:r>
            <a:endPar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1" name="Text"/>
          <p:cNvSpPr/>
          <p:nvPr/>
        </p:nvSpPr>
        <p:spPr>
          <a:xfrm flipH="1">
            <a:off x="1897575" y="8192327"/>
            <a:ext cx="4268275" cy="1086264"/>
          </a:xfrm>
          <a:prstGeom prst="rect">
            <a:avLst/>
          </a:prstGeom>
          <a:solidFill>
            <a:sysClr val="window" lastClr="FFFFFF">
              <a:lumMod val="95000"/>
            </a:sysClr>
          </a:solidFill>
          <a:ln>
            <a:noFill/>
          </a:ln>
        </p:spPr>
        <p:txBody>
          <a:bodyPr wrap="square" lIns="91440" tIns="45720" rIns="91440" bIns="45720" anchor="t">
            <a:normAutofit/>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1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denim shorts</a:t>
            </a:r>
            <a:endParaRPr kumimoji="0" lang="en-GB" altLang="zh-CN" sz="11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$68.92</a:t>
            </a:r>
            <a:endPar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volume: 4.3K</a:t>
            </a:r>
            <a:endPar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48</a:t>
            </a:r>
            <a:endPar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Classic products, with the peak sales gradually flattening out.</a:t>
            </a:r>
            <a:endParaRPr kumimoji="0" lang="en-GB" altLang="zh-CN"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aphicFrame>
        <p:nvGraphicFramePr>
          <p:cNvPr id="15" name="图表 14"/>
          <p:cNvGraphicFramePr/>
          <p:nvPr/>
        </p:nvGraphicFramePr>
        <p:xfrm>
          <a:off x="620712" y="3971775"/>
          <a:ext cx="5625907" cy="1378336"/>
        </p:xfrm>
        <a:graphic>
          <a:graphicData uri="http://schemas.openxmlformats.org/drawingml/2006/chart">
            <c:chart xmlns:c="http://schemas.openxmlformats.org/drawingml/2006/chart" xmlns:r="http://schemas.openxmlformats.org/officeDocument/2006/relationships" r:id="rId1"/>
          </a:graphicData>
        </a:graphic>
      </p:graphicFrame>
      <p:sp>
        <p:nvSpPr>
          <p:cNvPr id="17" name="文本框 16"/>
          <p:cNvSpPr txBox="1"/>
          <p:nvPr/>
        </p:nvSpPr>
        <p:spPr>
          <a:xfrm>
            <a:off x="1448629" y="3824518"/>
            <a:ext cx="3960742" cy="298351"/>
          </a:xfrm>
          <a:prstGeom prst="rect">
            <a:avLst/>
          </a:prstGeom>
          <a:noFill/>
        </p:spPr>
        <p:txBody>
          <a:bodyPr wrap="square">
            <a:spAutoFit/>
          </a:bodyPr>
          <a:lstStyle/>
          <a:p>
            <a:pPr algn="ctr">
              <a:lnSpc>
                <a:spcPct val="120000"/>
              </a:lnSpc>
              <a:spcBef>
                <a:spcPts val="600"/>
              </a:spcBef>
              <a:spcAft>
                <a:spcPts val="600"/>
              </a:spcAft>
            </a:pPr>
            <a:r>
              <a:rPr lang="en-US" altLang="zh-CN" sz="1200" b="1"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Proportion of sales in each category</a:t>
            </a:r>
            <a:endParaRPr lang="zh-CN" altLang="zh-CN" sz="1100" b="1" kern="10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6" name="图片 25"/>
          <p:cNvPicPr>
            <a:picLocks noChangeAspect="1"/>
          </p:cNvPicPr>
          <p:nvPr/>
        </p:nvPicPr>
        <p:blipFill rotWithShape="1">
          <a:blip r:embed="rId2"/>
          <a:srcRect l="314" t="-849" r="-314" b="4407"/>
          <a:stretch>
            <a:fillRect/>
          </a:stretch>
        </p:blipFill>
        <p:spPr>
          <a:xfrm>
            <a:off x="662687" y="5785018"/>
            <a:ext cx="1234889" cy="1101116"/>
          </a:xfrm>
          <a:prstGeom prst="rect">
            <a:avLst/>
          </a:prstGeom>
        </p:spPr>
      </p:pic>
      <p:pic>
        <p:nvPicPr>
          <p:cNvPr id="27" name="图片 26"/>
          <p:cNvPicPr>
            <a:picLocks noChangeAspect="1"/>
          </p:cNvPicPr>
          <p:nvPr/>
        </p:nvPicPr>
        <p:blipFill rotWithShape="1">
          <a:blip r:embed="rId3"/>
          <a:srcRect l="3873" t="2752" r="1850" b="3865"/>
          <a:stretch>
            <a:fillRect/>
          </a:stretch>
        </p:blipFill>
        <p:spPr>
          <a:xfrm>
            <a:off x="679124" y="6995589"/>
            <a:ext cx="1218452" cy="1078343"/>
          </a:xfrm>
          <a:prstGeom prst="rect">
            <a:avLst/>
          </a:prstGeom>
        </p:spPr>
      </p:pic>
      <p:pic>
        <p:nvPicPr>
          <p:cNvPr id="28" name="图片 27"/>
          <p:cNvPicPr>
            <a:picLocks noChangeAspect="1"/>
          </p:cNvPicPr>
          <p:nvPr/>
        </p:nvPicPr>
        <p:blipFill rotWithShape="1">
          <a:blip r:embed="rId4"/>
          <a:srcRect t="32623" r="2772" b="605"/>
          <a:stretch>
            <a:fillRect/>
          </a:stretch>
        </p:blipFill>
        <p:spPr>
          <a:xfrm>
            <a:off x="679124" y="8192327"/>
            <a:ext cx="1218452" cy="1086683"/>
          </a:xfrm>
          <a:prstGeom prst="rect">
            <a:avLst/>
          </a:prstGeom>
        </p:spPr>
      </p:pic>
      <p:sp>
        <p:nvSpPr>
          <p:cNvPr id="2" name="Bullet"/>
          <p:cNvSpPr>
            <a:spLocks noChangeAspect="1"/>
          </p:cNvSpPr>
          <p:nvPr/>
        </p:nvSpPr>
        <p:spPr>
          <a:xfrm>
            <a:off x="1306749" y="1841314"/>
            <a:ext cx="4859101" cy="549829"/>
          </a:xfrm>
          <a:prstGeom prst="roundRect">
            <a:avLst>
              <a:gd name="adj" fmla="val 16000"/>
            </a:avLst>
          </a:prstGeom>
          <a:solidFill>
            <a:srgbClr val="6559ED"/>
          </a:solidFill>
          <a:ln w="12700" cap="flat" cmpd="sng" algn="ctr">
            <a:solidFill>
              <a:srgbClr val="5646EA"/>
            </a:solidFill>
            <a:prstDash val="solid"/>
            <a:miter lim="800000"/>
          </a:ln>
          <a:effectLst/>
        </p:spPr>
        <p:txBody>
          <a:bodyPr wrap="square" lIns="91440" tIns="45720" rIns="91440" bIns="45720" rtlCol="0" anchor="ctr" anchorCtr="0">
            <a:normAutofit/>
          </a:bodyPr>
          <a:lstStyle/>
          <a:p>
            <a:pPr algn="ctr" defTabSz="914400">
              <a:defRPr/>
            </a:pP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TOP2</a:t>
            </a:r>
            <a:r>
              <a:rPr kumimoji="1" lang="zh-CN" altLang="en-US"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Freckled Poppy </a:t>
            </a:r>
            <a:endPar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22" name="图片 21"/>
          <p:cNvPicPr>
            <a:picLocks noChangeAspect="1"/>
          </p:cNvPicPr>
          <p:nvPr/>
        </p:nvPicPr>
        <p:blipFill rotWithShape="1">
          <a:blip r:embed="rId5"/>
          <a:srcRect l="10996" t="15368" r="16448" b="24761"/>
          <a:stretch>
            <a:fillRect/>
          </a:stretch>
        </p:blipFill>
        <p:spPr>
          <a:xfrm>
            <a:off x="692151" y="1831578"/>
            <a:ext cx="724302" cy="56797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188018"/>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American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The top 3 best-selling stores in the past year have a wide variety of women's clothing categories, driving overall sales with overall cost performance.</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4" name="Bullet"/>
          <p:cNvSpPr>
            <a:spLocks noChangeAspect="1"/>
          </p:cNvSpPr>
          <p:nvPr/>
        </p:nvSpPr>
        <p:spPr>
          <a:xfrm>
            <a:off x="1306749" y="1841314"/>
            <a:ext cx="4859101" cy="549829"/>
          </a:xfrm>
          <a:prstGeom prst="roundRect">
            <a:avLst>
              <a:gd name="adj" fmla="val 16000"/>
            </a:avLst>
          </a:prstGeom>
          <a:solidFill>
            <a:srgbClr val="6559ED"/>
          </a:solidFill>
          <a:ln w="12700" cap="flat" cmpd="sng" algn="ctr">
            <a:solidFill>
              <a:srgbClr val="5646EA"/>
            </a:solidFill>
            <a:prstDash val="solid"/>
            <a:miter lim="800000"/>
          </a:ln>
          <a:effectLst/>
        </p:spPr>
        <p:txBody>
          <a:bodyPr wrap="square" lIns="91440" tIns="45720" rIns="91440" bIns="4572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TOP3</a:t>
            </a:r>
            <a:r>
              <a:rPr kumimoji="1" lang="zh-CN" altLang="en-US"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Cider Shop </a:t>
            </a:r>
            <a:endPar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5"/>
          <p:cNvSpPr txBox="1"/>
          <p:nvPr/>
        </p:nvSpPr>
        <p:spPr>
          <a:xfrm>
            <a:off x="630044" y="2548036"/>
            <a:ext cx="5616575" cy="1154419"/>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product prices range from $3.60 to $78.00, with an average price of $26.01. The total number of influencers is 3.4K. It mainly relies on influencers' videos to promote sales. The shop mainly sells womenswear, and it belongs to the mid-to-low end in similar shops. It adopts a strategy of exchanging quantity for price. The total number of videos reaches 9.8K. It is a relatively pure women's clothing shop, with womenswear accounting for more than 90%, and the variety of womenswear is rich, with many women's suits. </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9" name="矩形 8"/>
          <p:cNvSpPr/>
          <p:nvPr/>
        </p:nvSpPr>
        <p:spPr>
          <a:xfrm>
            <a:off x="692150" y="5281967"/>
            <a:ext cx="5473700" cy="288000"/>
          </a:xfrm>
          <a:prstGeom prst="rect">
            <a:avLst/>
          </a:prstGeom>
          <a:solidFill>
            <a:srgbClr val="6559E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Top 3 best-selling products</a:t>
            </a:r>
            <a:endPar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 name="Text"/>
          <p:cNvSpPr/>
          <p:nvPr/>
        </p:nvSpPr>
        <p:spPr>
          <a:xfrm flipH="1">
            <a:off x="1887484" y="5802580"/>
            <a:ext cx="4301611" cy="1101116"/>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cargo pants</a:t>
            </a:r>
            <a:endParaRPr kumimoji="0" lang="en-US"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$11.61 </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78.1K </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The number of influencers: 623 </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shelves for a long time, and the recent daily sales are maintained at around 300 pieces.</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9" name="Text"/>
          <p:cNvSpPr/>
          <p:nvPr/>
        </p:nvSpPr>
        <p:spPr>
          <a:xfrm flipH="1">
            <a:off x="1894837" y="7016367"/>
            <a:ext cx="4304350" cy="1057565"/>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roduct name: </a:t>
            </a:r>
            <a:r>
              <a:rPr kumimoji="0" lang="en-US"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Women's casual pants</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$13.43 </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22.4K </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The number of influencers: 139 </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is associated with more than 242 videos, and the product continues to be sold. </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1" name="Text"/>
          <p:cNvSpPr/>
          <p:nvPr/>
        </p:nvSpPr>
        <p:spPr>
          <a:xfrm flipH="1">
            <a:off x="1894835" y="8192327"/>
            <a:ext cx="4304350" cy="1086264"/>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a:t>
            </a:r>
            <a:r>
              <a:rPr kumimoji="0" lang="en-US"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Bodycon dress</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$23.07 </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15.1K </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The number of influencers: 354 </a:t>
            </a:r>
            <a:endPar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US"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is a classic product, and the sales volume gradually declines after reaching the peak.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1345015" y="3720207"/>
            <a:ext cx="3960742" cy="298351"/>
          </a:xfrm>
          <a:prstGeom prst="rect">
            <a:avLst/>
          </a:prstGeom>
          <a:noFill/>
        </p:spPr>
        <p:txBody>
          <a:bodyPr wrap="square">
            <a:spAutoFit/>
          </a:bodyPr>
          <a:lstStyle/>
          <a:p>
            <a:pPr algn="ctr">
              <a:lnSpc>
                <a:spcPct val="120000"/>
              </a:lnSpc>
              <a:spcBef>
                <a:spcPts val="600"/>
              </a:spcBef>
              <a:spcAft>
                <a:spcPts val="600"/>
              </a:spcAft>
            </a:pPr>
            <a:r>
              <a:rPr lang="en-US" altLang="zh-CN" sz="1200" b="1"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Proportion of sales in each category</a:t>
            </a:r>
            <a:endParaRPr lang="zh-CN" altLang="zh-CN" sz="1100" b="1" kern="100" dirty="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graphicFrame>
        <p:nvGraphicFramePr>
          <p:cNvPr id="2" name="图表 1"/>
          <p:cNvGraphicFramePr/>
          <p:nvPr/>
        </p:nvGraphicFramePr>
        <p:xfrm>
          <a:off x="620713" y="3950062"/>
          <a:ext cx="5625906" cy="1279985"/>
        </p:xfrm>
        <a:graphic>
          <a:graphicData uri="http://schemas.openxmlformats.org/drawingml/2006/chart">
            <c:chart xmlns:c="http://schemas.openxmlformats.org/drawingml/2006/chart" xmlns:r="http://schemas.openxmlformats.org/officeDocument/2006/relationships" r:id="rId1"/>
          </a:graphicData>
        </a:graphic>
      </p:graphicFrame>
      <p:pic>
        <p:nvPicPr>
          <p:cNvPr id="11" name="Picture 2" descr="shop-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134" b="20911"/>
          <a:stretch>
            <a:fillRect/>
          </a:stretch>
        </p:blipFill>
        <p:spPr bwMode="auto">
          <a:xfrm>
            <a:off x="692150" y="1830524"/>
            <a:ext cx="724303" cy="57876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rotWithShape="1">
          <a:blip r:embed="rId3"/>
          <a:srcRect t="6411" b="7568"/>
          <a:stretch>
            <a:fillRect/>
          </a:stretch>
        </p:blipFill>
        <p:spPr>
          <a:xfrm>
            <a:off x="682058" y="5802578"/>
            <a:ext cx="1202687" cy="1101115"/>
          </a:xfrm>
          <a:prstGeom prst="rect">
            <a:avLst/>
          </a:prstGeom>
        </p:spPr>
      </p:pic>
      <p:pic>
        <p:nvPicPr>
          <p:cNvPr id="17" name="图片 16"/>
          <p:cNvPicPr>
            <a:picLocks noChangeAspect="1"/>
          </p:cNvPicPr>
          <p:nvPr/>
        </p:nvPicPr>
        <p:blipFill rotWithShape="1">
          <a:blip r:embed="rId4"/>
          <a:srcRect t="6345" b="3405"/>
          <a:stretch>
            <a:fillRect/>
          </a:stretch>
        </p:blipFill>
        <p:spPr>
          <a:xfrm>
            <a:off x="660388" y="7016367"/>
            <a:ext cx="1234449" cy="1059109"/>
          </a:xfrm>
          <a:prstGeom prst="rect">
            <a:avLst/>
          </a:prstGeom>
        </p:spPr>
      </p:pic>
      <p:pic>
        <p:nvPicPr>
          <p:cNvPr id="23" name="图片 22"/>
          <p:cNvPicPr>
            <a:picLocks noChangeAspect="1"/>
          </p:cNvPicPr>
          <p:nvPr/>
        </p:nvPicPr>
        <p:blipFill rotWithShape="1">
          <a:blip r:embed="rId5"/>
          <a:srcRect l="-1" r="12812"/>
          <a:stretch>
            <a:fillRect/>
          </a:stretch>
        </p:blipFill>
        <p:spPr>
          <a:xfrm>
            <a:off x="682058" y="8190783"/>
            <a:ext cx="1212778" cy="108780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918713"/>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American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Top 5 best-selling items of women's clothing in March 2024</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13514462" y="8412480"/>
            <a:ext cx="184731" cy="369332"/>
          </a:xfrm>
          <a:prstGeom prst="rect">
            <a:avLst/>
          </a:prstGeom>
          <a:noFill/>
        </p:spPr>
        <p:txBody>
          <a:bodyPr wrap="none" rtlCol="0">
            <a:spAutoFit/>
          </a:bodyPr>
          <a:lstStyle/>
          <a:p>
            <a:endParaRPr kumimoji="1" lang="zh-CN" altLang="en-US"/>
          </a:p>
        </p:txBody>
      </p:sp>
      <p:sp>
        <p:nvSpPr>
          <p:cNvPr id="2" name="Bullet"/>
          <p:cNvSpPr txBox="1"/>
          <p:nvPr/>
        </p:nvSpPr>
        <p:spPr>
          <a:xfrm>
            <a:off x="2461476" y="1696338"/>
            <a:ext cx="3704373" cy="327532"/>
          </a:xfrm>
          <a:prstGeom prst="roundRect">
            <a:avLst>
              <a:gd name="adj" fmla="val 0"/>
            </a:avLst>
          </a:prstGeom>
          <a:solidFill>
            <a:srgbClr val="6559ED"/>
          </a:solidFill>
          <a:ln w="12700" cap="flat">
            <a:noFill/>
            <a:prstDash val="solid"/>
            <a:miter/>
          </a:ln>
          <a:effectLst/>
        </p:spPr>
        <p:txBody>
          <a:bodyPr wrap="square" rtlCol="0" anchor="ctr">
            <a:norm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200" dirty="0">
                <a:latin typeface="Arial" panose="020B0604020202020204" pitchFamily="34" charset="0"/>
                <a:ea typeface="微软雅黑" panose="020B0503020204020204" pitchFamily="34" charset="-122"/>
              </a:rPr>
              <a:t>Women's cargo pants</a:t>
            </a:r>
            <a:endParaRPr lang="en-US" altLang="zh-CN" sz="1200" dirty="0">
              <a:latin typeface="Arial" panose="020B0604020202020204" pitchFamily="34" charset="0"/>
              <a:ea typeface="微软雅黑" panose="020B0503020204020204" pitchFamily="34" charset="-122"/>
            </a:endParaRPr>
          </a:p>
        </p:txBody>
      </p:sp>
      <p:pic>
        <p:nvPicPr>
          <p:cNvPr id="3" name="图片 2"/>
          <p:cNvPicPr>
            <a:picLocks noChangeAspect="1"/>
          </p:cNvPicPr>
          <p:nvPr/>
        </p:nvPicPr>
        <p:blipFill rotWithShape="1">
          <a:blip r:embed="rId1"/>
          <a:srcRect l="4900" t="710" r="5952" b="8418"/>
          <a:stretch>
            <a:fillRect/>
          </a:stretch>
        </p:blipFill>
        <p:spPr>
          <a:xfrm>
            <a:off x="692150" y="1696338"/>
            <a:ext cx="1769327" cy="2015703"/>
          </a:xfrm>
          <a:prstGeom prst="rect">
            <a:avLst/>
          </a:prstGeom>
        </p:spPr>
      </p:pic>
      <p:sp>
        <p:nvSpPr>
          <p:cNvPr id="5" name="prize-badge-with-star-and-ribbon_822"/>
          <p:cNvSpPr/>
          <p:nvPr/>
        </p:nvSpPr>
        <p:spPr>
          <a:xfrm>
            <a:off x="692150" y="1692499"/>
            <a:ext cx="366124" cy="452779"/>
          </a:xfrm>
          <a:custGeom>
            <a:avLst/>
            <a:gdLst>
              <a:gd name="connsiteX0" fmla="*/ 376707 w 465255"/>
              <a:gd name="connsiteY0" fmla="*/ 359911 h 575372"/>
              <a:gd name="connsiteX1" fmla="*/ 465255 w 465255"/>
              <a:gd name="connsiteY1" fmla="*/ 521967 h 575372"/>
              <a:gd name="connsiteX2" fmla="*/ 396999 w 465255"/>
              <a:gd name="connsiteY2" fmla="*/ 512759 h 575372"/>
              <a:gd name="connsiteX3" fmla="*/ 373018 w 465255"/>
              <a:gd name="connsiteY3" fmla="*/ 575372 h 575372"/>
              <a:gd name="connsiteX4" fmla="*/ 275246 w 465255"/>
              <a:gd name="connsiteY4" fmla="*/ 407791 h 575372"/>
              <a:gd name="connsiteX5" fmla="*/ 312141 w 465255"/>
              <a:gd name="connsiteY5" fmla="*/ 393059 h 575372"/>
              <a:gd name="connsiteX6" fmla="*/ 376707 w 465255"/>
              <a:gd name="connsiteY6" fmla="*/ 359911 h 575372"/>
              <a:gd name="connsiteX7" fmla="*/ 86735 w 465255"/>
              <a:gd name="connsiteY7" fmla="*/ 352512 h 575372"/>
              <a:gd name="connsiteX8" fmla="*/ 112571 w 465255"/>
              <a:gd name="connsiteY8" fmla="*/ 363570 h 575372"/>
              <a:gd name="connsiteX9" fmla="*/ 188233 w 465255"/>
              <a:gd name="connsiteY9" fmla="*/ 405957 h 575372"/>
              <a:gd name="connsiteX10" fmla="*/ 107034 w 465255"/>
              <a:gd name="connsiteY10" fmla="*/ 571821 h 575372"/>
              <a:gd name="connsiteX11" fmla="*/ 70126 w 465255"/>
              <a:gd name="connsiteY11" fmla="*/ 514690 h 575372"/>
              <a:gd name="connsiteX12" fmla="*/ 0 w 465255"/>
              <a:gd name="connsiteY12" fmla="*/ 522062 h 575372"/>
              <a:gd name="connsiteX13" fmla="*/ 232628 w 465255"/>
              <a:gd name="connsiteY13" fmla="*/ 121956 h 575372"/>
              <a:gd name="connsiteX14" fmla="*/ 256629 w 465255"/>
              <a:gd name="connsiteY14" fmla="*/ 169858 h 575372"/>
              <a:gd name="connsiteX15" fmla="*/ 310170 w 465255"/>
              <a:gd name="connsiteY15" fmla="*/ 177227 h 575372"/>
              <a:gd name="connsiteX16" fmla="*/ 271399 w 465255"/>
              <a:gd name="connsiteY16" fmla="*/ 215917 h 575372"/>
              <a:gd name="connsiteX17" fmla="*/ 280630 w 465255"/>
              <a:gd name="connsiteY17" fmla="*/ 269346 h 575372"/>
              <a:gd name="connsiteX18" fmla="*/ 232628 w 465255"/>
              <a:gd name="connsiteY18" fmla="*/ 243553 h 575372"/>
              <a:gd name="connsiteX19" fmla="*/ 184625 w 465255"/>
              <a:gd name="connsiteY19" fmla="*/ 269346 h 575372"/>
              <a:gd name="connsiteX20" fmla="*/ 193856 w 465255"/>
              <a:gd name="connsiteY20" fmla="*/ 215917 h 575372"/>
              <a:gd name="connsiteX21" fmla="*/ 155085 w 465255"/>
              <a:gd name="connsiteY21" fmla="*/ 177227 h 575372"/>
              <a:gd name="connsiteX22" fmla="*/ 208626 w 465255"/>
              <a:gd name="connsiteY22" fmla="*/ 169858 h 575372"/>
              <a:gd name="connsiteX23" fmla="*/ 232663 w 465255"/>
              <a:gd name="connsiteY23" fmla="*/ 81359 h 575372"/>
              <a:gd name="connsiteX24" fmla="*/ 118167 w 465255"/>
              <a:gd name="connsiteY24" fmla="*/ 195685 h 575372"/>
              <a:gd name="connsiteX25" fmla="*/ 232663 w 465255"/>
              <a:gd name="connsiteY25" fmla="*/ 310011 h 575372"/>
              <a:gd name="connsiteX26" fmla="*/ 347159 w 465255"/>
              <a:gd name="connsiteY26" fmla="*/ 195685 h 575372"/>
              <a:gd name="connsiteX27" fmla="*/ 232663 w 465255"/>
              <a:gd name="connsiteY27" fmla="*/ 81359 h 575372"/>
              <a:gd name="connsiteX28" fmla="*/ 180032 w 465255"/>
              <a:gd name="connsiteY28" fmla="*/ 916 h 575372"/>
              <a:gd name="connsiteX29" fmla="*/ 204962 w 465255"/>
              <a:gd name="connsiteY29" fmla="*/ 5756 h 575372"/>
              <a:gd name="connsiteX30" fmla="*/ 260364 w 465255"/>
              <a:gd name="connsiteY30" fmla="*/ 5756 h 575372"/>
              <a:gd name="connsiteX31" fmla="*/ 302838 w 465255"/>
              <a:gd name="connsiteY31" fmla="*/ 16820 h 575372"/>
              <a:gd name="connsiteX32" fmla="*/ 350852 w 465255"/>
              <a:gd name="connsiteY32" fmla="*/ 44479 h 575372"/>
              <a:gd name="connsiteX33" fmla="*/ 384093 w 465255"/>
              <a:gd name="connsiteY33" fmla="*/ 77671 h 575372"/>
              <a:gd name="connsiteX34" fmla="*/ 409947 w 465255"/>
              <a:gd name="connsiteY34" fmla="*/ 123770 h 575372"/>
              <a:gd name="connsiteX35" fmla="*/ 422874 w 465255"/>
              <a:gd name="connsiteY35" fmla="*/ 168025 h 575372"/>
              <a:gd name="connsiteX36" fmla="*/ 422874 w 465255"/>
              <a:gd name="connsiteY36" fmla="*/ 223345 h 575372"/>
              <a:gd name="connsiteX37" fmla="*/ 409947 w 465255"/>
              <a:gd name="connsiteY37" fmla="*/ 265756 h 575372"/>
              <a:gd name="connsiteX38" fmla="*/ 384093 w 465255"/>
              <a:gd name="connsiteY38" fmla="*/ 313699 h 575372"/>
              <a:gd name="connsiteX39" fmla="*/ 350852 w 465255"/>
              <a:gd name="connsiteY39" fmla="*/ 346891 h 575372"/>
              <a:gd name="connsiteX40" fmla="*/ 302838 w 465255"/>
              <a:gd name="connsiteY40" fmla="*/ 372706 h 575372"/>
              <a:gd name="connsiteX41" fmla="*/ 260364 w 465255"/>
              <a:gd name="connsiteY41" fmla="*/ 385614 h 575372"/>
              <a:gd name="connsiteX42" fmla="*/ 204962 w 465255"/>
              <a:gd name="connsiteY42" fmla="*/ 385614 h 575372"/>
              <a:gd name="connsiteX43" fmla="*/ 160641 w 465255"/>
              <a:gd name="connsiteY43" fmla="*/ 372706 h 575372"/>
              <a:gd name="connsiteX44" fmla="*/ 114474 w 465255"/>
              <a:gd name="connsiteY44" fmla="*/ 346891 h 575372"/>
              <a:gd name="connsiteX45" fmla="*/ 81233 w 465255"/>
              <a:gd name="connsiteY45" fmla="*/ 313699 h 575372"/>
              <a:gd name="connsiteX46" fmla="*/ 53532 w 465255"/>
              <a:gd name="connsiteY46" fmla="*/ 265756 h 575372"/>
              <a:gd name="connsiteX47" fmla="*/ 42452 w 465255"/>
              <a:gd name="connsiteY47" fmla="*/ 223345 h 575372"/>
              <a:gd name="connsiteX48" fmla="*/ 42452 w 465255"/>
              <a:gd name="connsiteY48" fmla="*/ 168025 h 575372"/>
              <a:gd name="connsiteX49" fmla="*/ 53532 w 465255"/>
              <a:gd name="connsiteY49" fmla="*/ 123770 h 575372"/>
              <a:gd name="connsiteX50" fmla="*/ 81233 w 465255"/>
              <a:gd name="connsiteY50" fmla="*/ 77671 h 575372"/>
              <a:gd name="connsiteX51" fmla="*/ 114474 w 465255"/>
              <a:gd name="connsiteY51" fmla="*/ 44479 h 575372"/>
              <a:gd name="connsiteX52" fmla="*/ 160641 w 465255"/>
              <a:gd name="connsiteY52" fmla="*/ 16820 h 575372"/>
              <a:gd name="connsiteX53" fmla="*/ 180032 w 465255"/>
              <a:gd name="connsiteY53" fmla="*/ 916 h 5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65255" h="575372">
                <a:moveTo>
                  <a:pt x="376707" y="359911"/>
                </a:moveTo>
                <a:lnTo>
                  <a:pt x="465255" y="521967"/>
                </a:lnTo>
                <a:lnTo>
                  <a:pt x="396999" y="512759"/>
                </a:lnTo>
                <a:lnTo>
                  <a:pt x="373018" y="575372"/>
                </a:lnTo>
                <a:lnTo>
                  <a:pt x="275246" y="407791"/>
                </a:lnTo>
                <a:cubicBezTo>
                  <a:pt x="275246" y="407791"/>
                  <a:pt x="295538" y="411474"/>
                  <a:pt x="312141" y="393059"/>
                </a:cubicBezTo>
                <a:cubicBezTo>
                  <a:pt x="326899" y="382010"/>
                  <a:pt x="313986" y="365436"/>
                  <a:pt x="376707" y="359911"/>
                </a:cubicBezTo>
                <a:close/>
                <a:moveTo>
                  <a:pt x="86735" y="352512"/>
                </a:moveTo>
                <a:cubicBezTo>
                  <a:pt x="86735" y="352512"/>
                  <a:pt x="90426" y="363570"/>
                  <a:pt x="112571" y="363570"/>
                </a:cubicBezTo>
                <a:cubicBezTo>
                  <a:pt x="162397" y="363570"/>
                  <a:pt x="145788" y="405957"/>
                  <a:pt x="188233" y="405957"/>
                </a:cubicBezTo>
                <a:cubicBezTo>
                  <a:pt x="188233" y="405957"/>
                  <a:pt x="107034" y="571821"/>
                  <a:pt x="107034" y="571821"/>
                </a:cubicBezTo>
                <a:lnTo>
                  <a:pt x="70126" y="514690"/>
                </a:lnTo>
                <a:lnTo>
                  <a:pt x="0" y="522062"/>
                </a:lnTo>
                <a:close/>
                <a:moveTo>
                  <a:pt x="232628" y="121956"/>
                </a:moveTo>
                <a:lnTo>
                  <a:pt x="256629" y="169858"/>
                </a:lnTo>
                <a:lnTo>
                  <a:pt x="310170" y="177227"/>
                </a:lnTo>
                <a:lnTo>
                  <a:pt x="271399" y="215917"/>
                </a:lnTo>
                <a:lnTo>
                  <a:pt x="280630" y="269346"/>
                </a:lnTo>
                <a:lnTo>
                  <a:pt x="232628" y="243553"/>
                </a:lnTo>
                <a:lnTo>
                  <a:pt x="184625" y="269346"/>
                </a:lnTo>
                <a:lnTo>
                  <a:pt x="193856" y="215917"/>
                </a:lnTo>
                <a:lnTo>
                  <a:pt x="155085" y="177227"/>
                </a:lnTo>
                <a:lnTo>
                  <a:pt x="208626" y="169858"/>
                </a:lnTo>
                <a:close/>
                <a:moveTo>
                  <a:pt x="232663" y="81359"/>
                </a:moveTo>
                <a:cubicBezTo>
                  <a:pt x="168028" y="81359"/>
                  <a:pt x="118167" y="131146"/>
                  <a:pt x="118167" y="195685"/>
                </a:cubicBezTo>
                <a:cubicBezTo>
                  <a:pt x="118167" y="258380"/>
                  <a:pt x="168028" y="310011"/>
                  <a:pt x="232663" y="310011"/>
                </a:cubicBezTo>
                <a:cubicBezTo>
                  <a:pt x="295451" y="310011"/>
                  <a:pt x="347159" y="258380"/>
                  <a:pt x="347159" y="195685"/>
                </a:cubicBezTo>
                <a:cubicBezTo>
                  <a:pt x="347159" y="131146"/>
                  <a:pt x="295451" y="81359"/>
                  <a:pt x="232663" y="81359"/>
                </a:cubicBezTo>
                <a:close/>
                <a:moveTo>
                  <a:pt x="180032" y="916"/>
                </a:moveTo>
                <a:cubicBezTo>
                  <a:pt x="187419" y="-1159"/>
                  <a:pt x="195729" y="224"/>
                  <a:pt x="204962" y="5756"/>
                </a:cubicBezTo>
                <a:cubicBezTo>
                  <a:pt x="223429" y="16820"/>
                  <a:pt x="241897" y="16820"/>
                  <a:pt x="260364" y="5756"/>
                </a:cubicBezTo>
                <a:cubicBezTo>
                  <a:pt x="278831" y="-5308"/>
                  <a:pt x="293604" y="224"/>
                  <a:pt x="302838" y="16820"/>
                </a:cubicBezTo>
                <a:cubicBezTo>
                  <a:pt x="313918" y="35259"/>
                  <a:pt x="330538" y="44479"/>
                  <a:pt x="350852" y="44479"/>
                </a:cubicBezTo>
                <a:cubicBezTo>
                  <a:pt x="373013" y="44479"/>
                  <a:pt x="382246" y="55543"/>
                  <a:pt x="384093" y="77671"/>
                </a:cubicBezTo>
                <a:cubicBezTo>
                  <a:pt x="384093" y="97954"/>
                  <a:pt x="393326" y="114550"/>
                  <a:pt x="409947" y="123770"/>
                </a:cubicBezTo>
                <a:cubicBezTo>
                  <a:pt x="428414" y="134834"/>
                  <a:pt x="432107" y="149586"/>
                  <a:pt x="422874" y="168025"/>
                </a:cubicBezTo>
                <a:cubicBezTo>
                  <a:pt x="411793" y="186465"/>
                  <a:pt x="411793" y="204905"/>
                  <a:pt x="422874" y="223345"/>
                </a:cubicBezTo>
                <a:cubicBezTo>
                  <a:pt x="432107" y="241784"/>
                  <a:pt x="428414" y="256536"/>
                  <a:pt x="409947" y="265756"/>
                </a:cubicBezTo>
                <a:cubicBezTo>
                  <a:pt x="393326" y="276820"/>
                  <a:pt x="384093" y="293416"/>
                  <a:pt x="384093" y="313699"/>
                </a:cubicBezTo>
                <a:cubicBezTo>
                  <a:pt x="382246" y="335827"/>
                  <a:pt x="373013" y="345047"/>
                  <a:pt x="350852" y="346891"/>
                </a:cubicBezTo>
                <a:cubicBezTo>
                  <a:pt x="330538" y="346891"/>
                  <a:pt x="313918" y="356111"/>
                  <a:pt x="302838" y="372706"/>
                </a:cubicBezTo>
                <a:cubicBezTo>
                  <a:pt x="293604" y="391146"/>
                  <a:pt x="278831" y="394834"/>
                  <a:pt x="260364" y="385614"/>
                </a:cubicBezTo>
                <a:cubicBezTo>
                  <a:pt x="241897" y="374550"/>
                  <a:pt x="223429" y="374550"/>
                  <a:pt x="204962" y="385614"/>
                </a:cubicBezTo>
                <a:cubicBezTo>
                  <a:pt x="186495" y="394834"/>
                  <a:pt x="171722" y="391146"/>
                  <a:pt x="160641" y="372706"/>
                </a:cubicBezTo>
                <a:cubicBezTo>
                  <a:pt x="151408" y="356111"/>
                  <a:pt x="134787" y="346891"/>
                  <a:pt x="114474" y="346891"/>
                </a:cubicBezTo>
                <a:cubicBezTo>
                  <a:pt x="92313" y="345047"/>
                  <a:pt x="81233" y="335827"/>
                  <a:pt x="81233" y="313699"/>
                </a:cubicBezTo>
                <a:cubicBezTo>
                  <a:pt x="81233" y="293416"/>
                  <a:pt x="71999" y="276820"/>
                  <a:pt x="53532" y="265756"/>
                </a:cubicBezTo>
                <a:cubicBezTo>
                  <a:pt x="36912" y="256536"/>
                  <a:pt x="31372" y="241784"/>
                  <a:pt x="42452" y="223345"/>
                </a:cubicBezTo>
                <a:cubicBezTo>
                  <a:pt x="53532" y="204905"/>
                  <a:pt x="53532" y="186465"/>
                  <a:pt x="42452" y="168025"/>
                </a:cubicBezTo>
                <a:cubicBezTo>
                  <a:pt x="31372" y="149586"/>
                  <a:pt x="36912" y="134834"/>
                  <a:pt x="53532" y="123770"/>
                </a:cubicBezTo>
                <a:cubicBezTo>
                  <a:pt x="71999" y="114550"/>
                  <a:pt x="81233" y="97954"/>
                  <a:pt x="81233" y="77671"/>
                </a:cubicBezTo>
                <a:cubicBezTo>
                  <a:pt x="81233" y="55543"/>
                  <a:pt x="92313" y="44479"/>
                  <a:pt x="114474" y="44479"/>
                </a:cubicBezTo>
                <a:cubicBezTo>
                  <a:pt x="134787" y="44479"/>
                  <a:pt x="151408" y="35259"/>
                  <a:pt x="160641" y="16820"/>
                </a:cubicBezTo>
                <a:cubicBezTo>
                  <a:pt x="166182" y="8522"/>
                  <a:pt x="172645" y="2990"/>
                  <a:pt x="180032" y="916"/>
                </a:cubicBezTo>
                <a:close/>
              </a:path>
            </a:pathLst>
          </a:cu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小店：Goddesskin by Athena…"/>
          <p:cNvSpPr/>
          <p:nvPr/>
        </p:nvSpPr>
        <p:spPr>
          <a:xfrm>
            <a:off x="2461477" y="2023870"/>
            <a:ext cx="3704373" cy="1688171"/>
          </a:xfrm>
          <a:prstGeom prst="rect">
            <a:avLst/>
          </a:prstGeom>
          <a:gradFill flip="none" rotWithShape="1">
            <a:gsLst>
              <a:gs pos="0">
                <a:srgbClr val="B9BEDA">
                  <a:tint val="66000"/>
                  <a:satMod val="160000"/>
                </a:srgbClr>
              </a:gs>
              <a:gs pos="50000">
                <a:srgbClr val="B9BEDA">
                  <a:tint val="44500"/>
                  <a:satMod val="160000"/>
                </a:srgbClr>
              </a:gs>
              <a:gs pos="100000">
                <a:srgbClr val="B9BEDA">
                  <a:tint val="23500"/>
                  <a:satMod val="160000"/>
                </a:srgbClr>
              </a:gs>
            </a:gsLst>
            <a:lin ang="2700000" scaled="1"/>
            <a:tileRect/>
          </a:gradFill>
          <a:ln w="12700">
            <a:miter lim="400000"/>
          </a:ln>
        </p:spPr>
        <p:txBody>
          <a:bodyPr lIns="152400" tIns="152400" rIns="152400" bIns="152400" anchor="ctr"/>
          <a:lstStyle/>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Shop: </a:t>
            </a:r>
            <a:r>
              <a:rPr lang="en-US" sz="1200" b="1" dirty="0" err="1">
                <a:latin typeface="Arial" panose="020B0604020202020204" pitchFamily="34" charset="0"/>
                <a:ea typeface="微软雅黑" panose="020B0503020204020204" pitchFamily="34" charset="-122"/>
                <a:cs typeface="Arial" panose="020B0604020202020204" pitchFamily="34" charset="0"/>
              </a:rPr>
              <a:t>HalaraWorkleisure</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Price: $31.45</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Sales volume: 124.1K</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GMV: $2.478M</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Total number of followers: 957</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Total number of videos: 1.5K</a:t>
            </a:r>
            <a:endParaRPr sz="1200" b="1" dirty="0">
              <a:latin typeface="Arial" panose="020B0604020202020204" pitchFamily="34" charset="0"/>
              <a:ea typeface="微软雅黑" panose="020B0503020204020204" pitchFamily="34" charset="-122"/>
              <a:cs typeface="Arial" panose="020B0604020202020204" pitchFamily="34" charset="0"/>
            </a:endParaRPr>
          </a:p>
        </p:txBody>
      </p:sp>
      <p:sp>
        <p:nvSpPr>
          <p:cNvPr id="10" name="Bullet"/>
          <p:cNvSpPr txBox="1"/>
          <p:nvPr/>
        </p:nvSpPr>
        <p:spPr>
          <a:xfrm>
            <a:off x="2094668" y="3885394"/>
            <a:ext cx="4071185"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dirty="0"/>
              <a:t>Women's jumpsuits</a:t>
            </a:r>
            <a:endParaRPr lang="en-US" altLang="zh-CN" dirty="0"/>
          </a:p>
        </p:txBody>
      </p:sp>
      <p:sp>
        <p:nvSpPr>
          <p:cNvPr id="11" name="Text"/>
          <p:cNvSpPr/>
          <p:nvPr/>
        </p:nvSpPr>
        <p:spPr>
          <a:xfrm flipH="1">
            <a:off x="2094662" y="4187409"/>
            <a:ext cx="4071188"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Shop: OQQ</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$29.47</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222.9K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$5.79M</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pic>
        <p:nvPicPr>
          <p:cNvPr id="12" name="图片 11"/>
          <p:cNvPicPr>
            <a:picLocks noChangeAspect="1"/>
          </p:cNvPicPr>
          <p:nvPr/>
        </p:nvPicPr>
        <p:blipFill rotWithShape="1">
          <a:blip r:embed="rId2"/>
          <a:srcRect t="1802" r="1511" b="11913"/>
          <a:stretch>
            <a:fillRect/>
          </a:stretch>
        </p:blipFill>
        <p:spPr>
          <a:xfrm>
            <a:off x="692150" y="3885395"/>
            <a:ext cx="1398553" cy="1140701"/>
          </a:xfrm>
          <a:prstGeom prst="rect">
            <a:avLst/>
          </a:prstGeom>
        </p:spPr>
      </p:pic>
      <p:pic>
        <p:nvPicPr>
          <p:cNvPr id="24" name="图片 23"/>
          <p:cNvPicPr>
            <a:picLocks noChangeAspect="1"/>
          </p:cNvPicPr>
          <p:nvPr/>
        </p:nvPicPr>
        <p:blipFill rotWithShape="1">
          <a:blip r:embed="rId3"/>
          <a:srcRect t="4920" b="14491"/>
          <a:stretch>
            <a:fillRect/>
          </a:stretch>
        </p:blipFill>
        <p:spPr>
          <a:xfrm>
            <a:off x="689117" y="5204858"/>
            <a:ext cx="1396567" cy="1135292"/>
          </a:xfrm>
          <a:prstGeom prst="rect">
            <a:avLst/>
          </a:prstGeom>
        </p:spPr>
      </p:pic>
      <p:sp>
        <p:nvSpPr>
          <p:cNvPr id="34" name="Bullet"/>
          <p:cNvSpPr txBox="1"/>
          <p:nvPr/>
        </p:nvSpPr>
        <p:spPr>
          <a:xfrm>
            <a:off x="2094668" y="5199449"/>
            <a:ext cx="4071185"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dirty="0"/>
              <a:t>Women's shapewear</a:t>
            </a:r>
            <a:endParaRPr lang="en-US" altLang="zh-CN" dirty="0"/>
          </a:p>
        </p:txBody>
      </p:sp>
      <p:sp>
        <p:nvSpPr>
          <p:cNvPr id="35" name="Text"/>
          <p:cNvSpPr/>
          <p:nvPr/>
        </p:nvSpPr>
        <p:spPr>
          <a:xfrm flipH="1">
            <a:off x="2094662" y="5501464"/>
            <a:ext cx="4071188"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Shop: </a:t>
            </a:r>
            <a:r>
              <a:rPr kumimoji="0" lang="en-US" altLang="zh-CN" sz="1000" b="1" u="none" strike="noStrike" kern="1200" cap="none" spc="0" normalizeH="0" baseline="0" noProof="0" dirty="0" err="1">
                <a:ln>
                  <a:noFill/>
                </a:ln>
                <a:effectLst/>
                <a:uLnTx/>
                <a:uFillTx/>
                <a:latin typeface="Arial" panose="020B0604020202020204" pitchFamily="34" charset="0"/>
                <a:ea typeface="微软雅黑" panose="020B0503020204020204" pitchFamily="34" charset="-122"/>
              </a:rPr>
              <a:t>FeelinGirlLLC</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$26.36</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129.3k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$2.71M</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pic>
        <p:nvPicPr>
          <p:cNvPr id="30" name="图片 29"/>
          <p:cNvPicPr>
            <a:picLocks noChangeAspect="1"/>
          </p:cNvPicPr>
          <p:nvPr/>
        </p:nvPicPr>
        <p:blipFill rotWithShape="1">
          <a:blip r:embed="rId4"/>
          <a:srcRect l="910" t="1346" r="771" b="7778"/>
          <a:stretch>
            <a:fillRect/>
          </a:stretch>
        </p:blipFill>
        <p:spPr>
          <a:xfrm>
            <a:off x="689116" y="6513505"/>
            <a:ext cx="1396569" cy="1135293"/>
          </a:xfrm>
          <a:prstGeom prst="rect">
            <a:avLst/>
          </a:prstGeom>
        </p:spPr>
      </p:pic>
      <p:sp>
        <p:nvSpPr>
          <p:cNvPr id="38" name="Bullet"/>
          <p:cNvSpPr txBox="1"/>
          <p:nvPr/>
        </p:nvSpPr>
        <p:spPr>
          <a:xfrm>
            <a:off x="2094668" y="6513506"/>
            <a:ext cx="4071185"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dirty="0"/>
              <a:t>Women's casual sets</a:t>
            </a:r>
            <a:endParaRPr lang="en-US" altLang="zh-CN" dirty="0"/>
          </a:p>
        </p:txBody>
      </p:sp>
      <p:sp>
        <p:nvSpPr>
          <p:cNvPr id="39" name="Text"/>
          <p:cNvSpPr/>
          <p:nvPr/>
        </p:nvSpPr>
        <p:spPr>
          <a:xfrm flipH="1">
            <a:off x="2094662" y="6815521"/>
            <a:ext cx="4071188"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Shop: </a:t>
            </a:r>
            <a:r>
              <a:rPr kumimoji="0" lang="en-US" altLang="zh-CN" sz="1000" b="1" u="none" strike="noStrike" kern="1200" cap="none" spc="0" normalizeH="0" baseline="0" noProof="0" dirty="0" err="1">
                <a:ln>
                  <a:noFill/>
                </a:ln>
                <a:effectLst/>
                <a:uLnTx/>
                <a:uFillTx/>
                <a:latin typeface="Arial" panose="020B0604020202020204" pitchFamily="34" charset="0"/>
                <a:ea typeface="微软雅黑" panose="020B0503020204020204" pitchFamily="34" charset="-122"/>
              </a:rPr>
              <a:t>Heresh</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$19.25</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52.8K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$1.02M</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pic>
        <p:nvPicPr>
          <p:cNvPr id="31" name="图片 30"/>
          <p:cNvPicPr>
            <a:picLocks noChangeAspect="1"/>
          </p:cNvPicPr>
          <p:nvPr/>
        </p:nvPicPr>
        <p:blipFill rotWithShape="1">
          <a:blip r:embed="rId5"/>
          <a:srcRect t="5388" r="5342" b="-2773"/>
          <a:stretch>
            <a:fillRect/>
          </a:stretch>
        </p:blipFill>
        <p:spPr>
          <a:xfrm>
            <a:off x="689116" y="7827563"/>
            <a:ext cx="1405546" cy="1169833"/>
          </a:xfrm>
          <a:prstGeom prst="rect">
            <a:avLst/>
          </a:prstGeom>
        </p:spPr>
      </p:pic>
      <p:sp>
        <p:nvSpPr>
          <p:cNvPr id="42" name="Bullet"/>
          <p:cNvSpPr txBox="1"/>
          <p:nvPr/>
        </p:nvSpPr>
        <p:spPr>
          <a:xfrm>
            <a:off x="2094668" y="7827564"/>
            <a:ext cx="4071185"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dirty="0"/>
              <a:t>Women's rompers</a:t>
            </a:r>
            <a:endParaRPr lang="en-US" altLang="zh-CN" dirty="0"/>
          </a:p>
        </p:txBody>
      </p:sp>
      <p:sp>
        <p:nvSpPr>
          <p:cNvPr id="43" name="Text"/>
          <p:cNvSpPr/>
          <p:nvPr/>
        </p:nvSpPr>
        <p:spPr>
          <a:xfrm flipH="1">
            <a:off x="2094662" y="8129579"/>
            <a:ext cx="4071188"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Shop: </a:t>
            </a:r>
            <a:r>
              <a:rPr kumimoji="0" lang="en-US" altLang="zh-CN" sz="1000" b="1" u="none" strike="noStrike" kern="1200" cap="none" spc="0" normalizeH="0" baseline="0" noProof="0" dirty="0" err="1">
                <a:ln>
                  <a:noFill/>
                </a:ln>
                <a:effectLst/>
                <a:uLnTx/>
                <a:uFillTx/>
                <a:latin typeface="Arial" panose="020B0604020202020204" pitchFamily="34" charset="0"/>
                <a:ea typeface="微软雅黑" panose="020B0503020204020204" pitchFamily="34" charset="-122"/>
              </a:rPr>
              <a:t>OQQfitness</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$32.29</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38.1K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927.42K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文本框 57"/>
          <p:cNvSpPr txBox="1"/>
          <p:nvPr/>
        </p:nvSpPr>
        <p:spPr>
          <a:xfrm>
            <a:off x="5072529" y="7004149"/>
            <a:ext cx="1028460" cy="1862048"/>
          </a:xfrm>
          <a:prstGeom prst="rect">
            <a:avLst/>
          </a:prstGeom>
          <a:noFill/>
        </p:spPr>
        <p:txBody>
          <a:bodyPr wrap="square" anchor="ctr">
            <a:spAutoFit/>
          </a:bodyPr>
          <a:lstStyle/>
          <a:p>
            <a:pPr algn="r" defTabSz="371475"/>
            <a:r>
              <a:rPr kumimoji="1" lang="en-US" altLang="zh-CN" sz="11500" spc="81" dirty="0">
                <a:solidFill>
                  <a:srgbClr val="EEEFFF"/>
                </a:solidFill>
                <a:latin typeface="Arial Black" panose="020B0A04020102020204" pitchFamily="34" charset="0"/>
                <a:ea typeface="等线" panose="02010600030101010101" pitchFamily="2" charset="-122"/>
                <a:cs typeface="Arial Black" panose="020B0A04020102020204" pitchFamily="34" charset="0"/>
              </a:rPr>
              <a:t>3</a:t>
            </a:r>
            <a:endParaRPr kumimoji="1" lang="zh-CN" altLang="en-US" sz="11500" spc="81" dirty="0">
              <a:solidFill>
                <a:srgbClr val="EEEFFF"/>
              </a:solidFill>
              <a:latin typeface="Arial Black" panose="020B0A04020102020204" pitchFamily="34" charset="0"/>
              <a:ea typeface="等线" panose="02010600030101010101" pitchFamily="2" charset="-122"/>
              <a:cs typeface="Arial Black" panose="020B0A04020102020204" pitchFamily="34" charset="0"/>
            </a:endParaRPr>
          </a:p>
        </p:txBody>
      </p:sp>
      <p:sp>
        <p:nvSpPr>
          <p:cNvPr id="50" name="矩形 49"/>
          <p:cNvSpPr/>
          <p:nvPr/>
        </p:nvSpPr>
        <p:spPr>
          <a:xfrm>
            <a:off x="636001" y="4307471"/>
            <a:ext cx="2155101" cy="189379"/>
          </a:xfrm>
          <a:prstGeom prst="rect">
            <a:avLst/>
          </a:prstGeom>
          <a:gradFill flip="none" rotWithShape="1">
            <a:gsLst>
              <a:gs pos="0">
                <a:schemeClr val="bg1"/>
              </a:gs>
              <a:gs pos="100000">
                <a:srgbClr val="A49A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endParaRPr kumimoji="1" lang="zh-CN" altLang="en-US" sz="1600" spc="81">
              <a:solidFill>
                <a:prstClr val="white"/>
              </a:solidFill>
              <a:latin typeface="Calibri" panose="020F0502020204030204"/>
              <a:ea typeface="等线" panose="02010600030101010101" pitchFamily="2" charset="-122"/>
            </a:endParaRPr>
          </a:p>
        </p:txBody>
      </p:sp>
      <p:grpSp>
        <p:nvGrpSpPr>
          <p:cNvPr id="23" name="object 23"/>
          <p:cNvGrpSpPr/>
          <p:nvPr/>
        </p:nvGrpSpPr>
        <p:grpSpPr>
          <a:xfrm>
            <a:off x="0" y="7130507"/>
            <a:ext cx="1536647" cy="1842193"/>
            <a:chOff x="-6350" y="6678568"/>
            <a:chExt cx="3062605" cy="3671570"/>
          </a:xfrm>
        </p:grpSpPr>
        <p:sp>
          <p:nvSpPr>
            <p:cNvPr id="24" name="object 24"/>
            <p:cNvSpPr/>
            <p:nvPr/>
          </p:nvSpPr>
          <p:spPr>
            <a:xfrm>
              <a:off x="0" y="6684918"/>
              <a:ext cx="3049905" cy="3658870"/>
            </a:xfrm>
            <a:custGeom>
              <a:avLst/>
              <a:gdLst/>
              <a:ahLst/>
              <a:cxnLst/>
              <a:rect l="l" t="t" r="r" b="b"/>
              <a:pathLst>
                <a:path w="3049905" h="3658870">
                  <a:moveTo>
                    <a:pt x="1220473" y="3658666"/>
                  </a:moveTo>
                  <a:lnTo>
                    <a:pt x="0" y="3658666"/>
                  </a:lnTo>
                </a:path>
                <a:path w="3049905" h="3658870">
                  <a:moveTo>
                    <a:pt x="0" y="0"/>
                  </a:moveTo>
                  <a:lnTo>
                    <a:pt x="1220473" y="0"/>
                  </a:lnTo>
                  <a:lnTo>
                    <a:pt x="1268364" y="617"/>
                  </a:lnTo>
                  <a:lnTo>
                    <a:pt x="1315955" y="2460"/>
                  </a:lnTo>
                  <a:lnTo>
                    <a:pt x="1363231" y="5514"/>
                  </a:lnTo>
                  <a:lnTo>
                    <a:pt x="1410177" y="9762"/>
                  </a:lnTo>
                  <a:lnTo>
                    <a:pt x="1456779" y="15190"/>
                  </a:lnTo>
                  <a:lnTo>
                    <a:pt x="1503020" y="21783"/>
                  </a:lnTo>
                  <a:lnTo>
                    <a:pt x="1548885" y="29525"/>
                  </a:lnTo>
                  <a:lnTo>
                    <a:pt x="1594361" y="38402"/>
                  </a:lnTo>
                  <a:lnTo>
                    <a:pt x="1639430" y="48398"/>
                  </a:lnTo>
                  <a:lnTo>
                    <a:pt x="1684079" y="59497"/>
                  </a:lnTo>
                  <a:lnTo>
                    <a:pt x="1728291" y="71686"/>
                  </a:lnTo>
                  <a:lnTo>
                    <a:pt x="1772053" y="84948"/>
                  </a:lnTo>
                  <a:lnTo>
                    <a:pt x="1815347" y="99268"/>
                  </a:lnTo>
                  <a:lnTo>
                    <a:pt x="1858160" y="114632"/>
                  </a:lnTo>
                  <a:lnTo>
                    <a:pt x="1900477" y="131024"/>
                  </a:lnTo>
                  <a:lnTo>
                    <a:pt x="1942281" y="148429"/>
                  </a:lnTo>
                  <a:lnTo>
                    <a:pt x="1983558" y="166831"/>
                  </a:lnTo>
                  <a:lnTo>
                    <a:pt x="2024293" y="186216"/>
                  </a:lnTo>
                  <a:lnTo>
                    <a:pt x="2064470" y="206568"/>
                  </a:lnTo>
                  <a:lnTo>
                    <a:pt x="2104075" y="227873"/>
                  </a:lnTo>
                  <a:lnTo>
                    <a:pt x="2143092" y="250114"/>
                  </a:lnTo>
                  <a:lnTo>
                    <a:pt x="2181505" y="273278"/>
                  </a:lnTo>
                  <a:lnTo>
                    <a:pt x="2219301" y="297347"/>
                  </a:lnTo>
                  <a:lnTo>
                    <a:pt x="2256462" y="322309"/>
                  </a:lnTo>
                  <a:lnTo>
                    <a:pt x="2292976" y="348147"/>
                  </a:lnTo>
                  <a:lnTo>
                    <a:pt x="2328825" y="374845"/>
                  </a:lnTo>
                  <a:lnTo>
                    <a:pt x="2363996" y="402390"/>
                  </a:lnTo>
                  <a:lnTo>
                    <a:pt x="2398472" y="430766"/>
                  </a:lnTo>
                  <a:lnTo>
                    <a:pt x="2432239" y="459957"/>
                  </a:lnTo>
                  <a:lnTo>
                    <a:pt x="2465282" y="489948"/>
                  </a:lnTo>
                  <a:lnTo>
                    <a:pt x="2497585" y="520725"/>
                  </a:lnTo>
                  <a:lnTo>
                    <a:pt x="2529133" y="552272"/>
                  </a:lnTo>
                  <a:lnTo>
                    <a:pt x="2559911" y="584573"/>
                  </a:lnTo>
                  <a:lnTo>
                    <a:pt x="2589903" y="617615"/>
                  </a:lnTo>
                  <a:lnTo>
                    <a:pt x="2619096" y="651381"/>
                  </a:lnTo>
                  <a:lnTo>
                    <a:pt x="2647472" y="685856"/>
                  </a:lnTo>
                  <a:lnTo>
                    <a:pt x="2675018" y="721025"/>
                  </a:lnTo>
                  <a:lnTo>
                    <a:pt x="2701718" y="756873"/>
                  </a:lnTo>
                  <a:lnTo>
                    <a:pt x="2727557" y="793386"/>
                  </a:lnTo>
                  <a:lnTo>
                    <a:pt x="2752520" y="830546"/>
                  </a:lnTo>
                  <a:lnTo>
                    <a:pt x="2776591" y="868341"/>
                  </a:lnTo>
                  <a:lnTo>
                    <a:pt x="2799755" y="906753"/>
                  </a:lnTo>
                  <a:lnTo>
                    <a:pt x="2821998" y="945769"/>
                  </a:lnTo>
                  <a:lnTo>
                    <a:pt x="2843303" y="985372"/>
                  </a:lnTo>
                  <a:lnTo>
                    <a:pt x="2863656" y="1025549"/>
                  </a:lnTo>
                  <a:lnTo>
                    <a:pt x="2883042" y="1066282"/>
                  </a:lnTo>
                  <a:lnTo>
                    <a:pt x="2901446" y="1107559"/>
                  </a:lnTo>
                  <a:lnTo>
                    <a:pt x="2918851" y="1149362"/>
                  </a:lnTo>
                  <a:lnTo>
                    <a:pt x="2935244" y="1191678"/>
                  </a:lnTo>
                  <a:lnTo>
                    <a:pt x="2950608" y="1234490"/>
                  </a:lnTo>
                  <a:lnTo>
                    <a:pt x="2964930" y="1277784"/>
                  </a:lnTo>
                  <a:lnTo>
                    <a:pt x="2978192" y="1321544"/>
                  </a:lnTo>
                  <a:lnTo>
                    <a:pt x="2990382" y="1365756"/>
                  </a:lnTo>
                  <a:lnTo>
                    <a:pt x="3001482" y="1410404"/>
                  </a:lnTo>
                  <a:lnTo>
                    <a:pt x="3011478" y="1455473"/>
                  </a:lnTo>
                  <a:lnTo>
                    <a:pt x="3020355" y="1500948"/>
                  </a:lnTo>
                  <a:lnTo>
                    <a:pt x="3028098" y="1546813"/>
                  </a:lnTo>
                  <a:lnTo>
                    <a:pt x="3034691" y="1593054"/>
                  </a:lnTo>
                  <a:lnTo>
                    <a:pt x="3040120" y="1639655"/>
                  </a:lnTo>
                  <a:lnTo>
                    <a:pt x="3044368" y="1686601"/>
                  </a:lnTo>
                  <a:lnTo>
                    <a:pt x="3047422" y="1733877"/>
                  </a:lnTo>
                  <a:lnTo>
                    <a:pt x="3049265" y="1781468"/>
                  </a:lnTo>
                  <a:lnTo>
                    <a:pt x="3049883" y="1829358"/>
                  </a:lnTo>
                  <a:lnTo>
                    <a:pt x="3049265" y="1877246"/>
                  </a:lnTo>
                  <a:lnTo>
                    <a:pt x="3047422" y="1924835"/>
                  </a:lnTo>
                  <a:lnTo>
                    <a:pt x="3044368" y="1972108"/>
                  </a:lnTo>
                  <a:lnTo>
                    <a:pt x="3040120" y="2019052"/>
                  </a:lnTo>
                  <a:lnTo>
                    <a:pt x="3034691" y="2065651"/>
                  </a:lnTo>
                  <a:lnTo>
                    <a:pt x="3028098" y="2111890"/>
                  </a:lnTo>
                  <a:lnTo>
                    <a:pt x="3020355" y="2157754"/>
                  </a:lnTo>
                  <a:lnTo>
                    <a:pt x="3011478" y="2203226"/>
                  </a:lnTo>
                  <a:lnTo>
                    <a:pt x="3001482" y="2248294"/>
                  </a:lnTo>
                  <a:lnTo>
                    <a:pt x="2990382" y="2292940"/>
                  </a:lnTo>
                  <a:lnTo>
                    <a:pt x="2978192" y="2337150"/>
                  </a:lnTo>
                  <a:lnTo>
                    <a:pt x="2964930" y="2380909"/>
                  </a:lnTo>
                  <a:lnTo>
                    <a:pt x="2950608" y="2424201"/>
                  </a:lnTo>
                  <a:lnTo>
                    <a:pt x="2935244" y="2467012"/>
                  </a:lnTo>
                  <a:lnTo>
                    <a:pt x="2918851" y="2509326"/>
                  </a:lnTo>
                  <a:lnTo>
                    <a:pt x="2901446" y="2551128"/>
                  </a:lnTo>
                  <a:lnTo>
                    <a:pt x="2883042" y="2592403"/>
                  </a:lnTo>
                  <a:lnTo>
                    <a:pt x="2863656" y="2633136"/>
                  </a:lnTo>
                  <a:lnTo>
                    <a:pt x="2843303" y="2673311"/>
                  </a:lnTo>
                  <a:lnTo>
                    <a:pt x="2821998" y="2712913"/>
                  </a:lnTo>
                  <a:lnTo>
                    <a:pt x="2799755" y="2751928"/>
                  </a:lnTo>
                  <a:lnTo>
                    <a:pt x="2776591" y="2790339"/>
                  </a:lnTo>
                  <a:lnTo>
                    <a:pt x="2752520" y="2828132"/>
                  </a:lnTo>
                  <a:lnTo>
                    <a:pt x="2727557" y="2865292"/>
                  </a:lnTo>
                  <a:lnTo>
                    <a:pt x="2701718" y="2901803"/>
                  </a:lnTo>
                  <a:lnTo>
                    <a:pt x="2675018" y="2937651"/>
                  </a:lnTo>
                  <a:lnTo>
                    <a:pt x="2647472" y="2972819"/>
                  </a:lnTo>
                  <a:lnTo>
                    <a:pt x="2619096" y="3007294"/>
                  </a:lnTo>
                  <a:lnTo>
                    <a:pt x="2589903" y="3041059"/>
                  </a:lnTo>
                  <a:lnTo>
                    <a:pt x="2559911" y="3074100"/>
                  </a:lnTo>
                  <a:lnTo>
                    <a:pt x="2529133" y="3106401"/>
                  </a:lnTo>
                  <a:lnTo>
                    <a:pt x="2497585" y="3137947"/>
                  </a:lnTo>
                  <a:lnTo>
                    <a:pt x="2465282" y="3168723"/>
                  </a:lnTo>
                  <a:lnTo>
                    <a:pt x="2432239" y="3198714"/>
                  </a:lnTo>
                  <a:lnTo>
                    <a:pt x="2398472" y="3227905"/>
                  </a:lnTo>
                  <a:lnTo>
                    <a:pt x="2363996" y="3256280"/>
                  </a:lnTo>
                  <a:lnTo>
                    <a:pt x="2328825" y="3283824"/>
                  </a:lnTo>
                  <a:lnTo>
                    <a:pt x="2292976" y="3310522"/>
                  </a:lnTo>
                  <a:lnTo>
                    <a:pt x="2256462" y="3336360"/>
                  </a:lnTo>
                  <a:lnTo>
                    <a:pt x="2219301" y="3361321"/>
                  </a:lnTo>
                  <a:lnTo>
                    <a:pt x="2181505" y="3385390"/>
                  </a:lnTo>
                  <a:lnTo>
                    <a:pt x="2143092" y="3408553"/>
                  </a:lnTo>
                  <a:lnTo>
                    <a:pt x="2104075" y="3430795"/>
                  </a:lnTo>
                  <a:lnTo>
                    <a:pt x="2064470" y="3452099"/>
                  </a:lnTo>
                  <a:lnTo>
                    <a:pt x="2024293" y="3472451"/>
                  </a:lnTo>
                  <a:lnTo>
                    <a:pt x="1983558" y="3491836"/>
                  </a:lnTo>
                  <a:lnTo>
                    <a:pt x="1942281" y="3510238"/>
                  </a:lnTo>
                  <a:lnTo>
                    <a:pt x="1900477" y="3527643"/>
                  </a:lnTo>
                  <a:lnTo>
                    <a:pt x="1858160" y="3544034"/>
                  </a:lnTo>
                  <a:lnTo>
                    <a:pt x="1815347" y="3559398"/>
                  </a:lnTo>
                  <a:lnTo>
                    <a:pt x="1772053" y="3573718"/>
                  </a:lnTo>
                  <a:lnTo>
                    <a:pt x="1728291" y="3586980"/>
                  </a:lnTo>
                  <a:lnTo>
                    <a:pt x="1684079" y="3599169"/>
                  </a:lnTo>
                  <a:lnTo>
                    <a:pt x="1639430" y="3610268"/>
                  </a:lnTo>
                  <a:lnTo>
                    <a:pt x="1594361" y="3620264"/>
                  </a:lnTo>
                  <a:lnTo>
                    <a:pt x="1548885" y="3629141"/>
                  </a:lnTo>
                  <a:lnTo>
                    <a:pt x="1503020" y="3636883"/>
                  </a:lnTo>
                  <a:lnTo>
                    <a:pt x="1456779" y="3643476"/>
                  </a:lnTo>
                  <a:lnTo>
                    <a:pt x="1410177" y="3648904"/>
                  </a:lnTo>
                  <a:lnTo>
                    <a:pt x="1363231" y="3653152"/>
                  </a:lnTo>
                  <a:lnTo>
                    <a:pt x="1315955" y="3656205"/>
                  </a:lnTo>
                  <a:lnTo>
                    <a:pt x="1268364" y="3658049"/>
                  </a:lnTo>
                  <a:lnTo>
                    <a:pt x="1220473" y="3658666"/>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5" name="object 25"/>
            <p:cNvSpPr/>
            <p:nvPr/>
          </p:nvSpPr>
          <p:spPr>
            <a:xfrm>
              <a:off x="0" y="6927979"/>
              <a:ext cx="2807335" cy="3173095"/>
            </a:xfrm>
            <a:custGeom>
              <a:avLst/>
              <a:gdLst/>
              <a:ahLst/>
              <a:cxnLst/>
              <a:rect l="l" t="t" r="r" b="b"/>
              <a:pathLst>
                <a:path w="2807335" h="3173095">
                  <a:moveTo>
                    <a:pt x="1220473" y="3172587"/>
                  </a:moveTo>
                  <a:lnTo>
                    <a:pt x="0" y="3172587"/>
                  </a:lnTo>
                </a:path>
                <a:path w="2807335" h="3173095">
                  <a:moveTo>
                    <a:pt x="0" y="0"/>
                  </a:moveTo>
                  <a:lnTo>
                    <a:pt x="1220473" y="0"/>
                  </a:lnTo>
                  <a:lnTo>
                    <a:pt x="1268897" y="728"/>
                  </a:lnTo>
                  <a:lnTo>
                    <a:pt x="1316964" y="2900"/>
                  </a:lnTo>
                  <a:lnTo>
                    <a:pt x="1364654" y="6495"/>
                  </a:lnTo>
                  <a:lnTo>
                    <a:pt x="1411946" y="11491"/>
                  </a:lnTo>
                  <a:lnTo>
                    <a:pt x="1458818" y="17868"/>
                  </a:lnTo>
                  <a:lnTo>
                    <a:pt x="1505250" y="25604"/>
                  </a:lnTo>
                  <a:lnTo>
                    <a:pt x="1551221" y="34679"/>
                  </a:lnTo>
                  <a:lnTo>
                    <a:pt x="1596710" y="45073"/>
                  </a:lnTo>
                  <a:lnTo>
                    <a:pt x="1641696" y="56763"/>
                  </a:lnTo>
                  <a:lnTo>
                    <a:pt x="1686159" y="69730"/>
                  </a:lnTo>
                  <a:lnTo>
                    <a:pt x="1730077" y="83951"/>
                  </a:lnTo>
                  <a:lnTo>
                    <a:pt x="1773429" y="99408"/>
                  </a:lnTo>
                  <a:lnTo>
                    <a:pt x="1816195" y="116077"/>
                  </a:lnTo>
                  <a:lnTo>
                    <a:pt x="1858354" y="133939"/>
                  </a:lnTo>
                  <a:lnTo>
                    <a:pt x="1899884" y="152973"/>
                  </a:lnTo>
                  <a:lnTo>
                    <a:pt x="1940766" y="173157"/>
                  </a:lnTo>
                  <a:lnTo>
                    <a:pt x="1980977" y="194471"/>
                  </a:lnTo>
                  <a:lnTo>
                    <a:pt x="2020498" y="216894"/>
                  </a:lnTo>
                  <a:lnTo>
                    <a:pt x="2059306" y="240405"/>
                  </a:lnTo>
                  <a:lnTo>
                    <a:pt x="2097382" y="264984"/>
                  </a:lnTo>
                  <a:lnTo>
                    <a:pt x="2134705" y="290608"/>
                  </a:lnTo>
                  <a:lnTo>
                    <a:pt x="2171253" y="317257"/>
                  </a:lnTo>
                  <a:lnTo>
                    <a:pt x="2207005" y="344911"/>
                  </a:lnTo>
                  <a:lnTo>
                    <a:pt x="2241941" y="373549"/>
                  </a:lnTo>
                  <a:lnTo>
                    <a:pt x="2276040" y="403149"/>
                  </a:lnTo>
                  <a:lnTo>
                    <a:pt x="2309282" y="433690"/>
                  </a:lnTo>
                  <a:lnTo>
                    <a:pt x="2341644" y="465153"/>
                  </a:lnTo>
                  <a:lnTo>
                    <a:pt x="2373106" y="497515"/>
                  </a:lnTo>
                  <a:lnTo>
                    <a:pt x="2403647" y="530756"/>
                  </a:lnTo>
                  <a:lnTo>
                    <a:pt x="2433247" y="564856"/>
                  </a:lnTo>
                  <a:lnTo>
                    <a:pt x="2461884" y="599792"/>
                  </a:lnTo>
                  <a:lnTo>
                    <a:pt x="2489538" y="635544"/>
                  </a:lnTo>
                  <a:lnTo>
                    <a:pt x="2516188" y="672092"/>
                  </a:lnTo>
                  <a:lnTo>
                    <a:pt x="2541812" y="709415"/>
                  </a:lnTo>
                  <a:lnTo>
                    <a:pt x="2566390" y="747490"/>
                  </a:lnTo>
                  <a:lnTo>
                    <a:pt x="2589901" y="786299"/>
                  </a:lnTo>
                  <a:lnTo>
                    <a:pt x="2612324" y="825819"/>
                  </a:lnTo>
                  <a:lnTo>
                    <a:pt x="2633639" y="866030"/>
                  </a:lnTo>
                  <a:lnTo>
                    <a:pt x="2653823" y="906911"/>
                  </a:lnTo>
                  <a:lnTo>
                    <a:pt x="2672857" y="948440"/>
                  </a:lnTo>
                  <a:lnTo>
                    <a:pt x="2690720" y="990598"/>
                  </a:lnTo>
                  <a:lnTo>
                    <a:pt x="2707390" y="1033363"/>
                  </a:lnTo>
                  <a:lnTo>
                    <a:pt x="2722847" y="1076714"/>
                  </a:lnTo>
                  <a:lnTo>
                    <a:pt x="2737069" y="1120631"/>
                  </a:lnTo>
                  <a:lnTo>
                    <a:pt x="2750037" y="1165092"/>
                  </a:lnTo>
                  <a:lnTo>
                    <a:pt x="2761728" y="1210077"/>
                  </a:lnTo>
                  <a:lnTo>
                    <a:pt x="2772123" y="1255564"/>
                  </a:lnTo>
                  <a:lnTo>
                    <a:pt x="2781200" y="1301533"/>
                  </a:lnTo>
                  <a:lnTo>
                    <a:pt x="2788938" y="1347963"/>
                  </a:lnTo>
                  <a:lnTo>
                    <a:pt x="2795317" y="1394833"/>
                  </a:lnTo>
                  <a:lnTo>
                    <a:pt x="2800315" y="1442122"/>
                  </a:lnTo>
                  <a:lnTo>
                    <a:pt x="2803912" y="1489808"/>
                  </a:lnTo>
                  <a:lnTo>
                    <a:pt x="2806086" y="1537873"/>
                  </a:lnTo>
                  <a:lnTo>
                    <a:pt x="2806818" y="1586293"/>
                  </a:lnTo>
                  <a:lnTo>
                    <a:pt x="2806089" y="1634714"/>
                  </a:lnTo>
                  <a:lnTo>
                    <a:pt x="2803917" y="1682779"/>
                  </a:lnTo>
                  <a:lnTo>
                    <a:pt x="2800322" y="1730466"/>
                  </a:lnTo>
                  <a:lnTo>
                    <a:pt x="2795326" y="1777756"/>
                  </a:lnTo>
                  <a:lnTo>
                    <a:pt x="2788950" y="1824626"/>
                  </a:lnTo>
                  <a:lnTo>
                    <a:pt x="2781213" y="1871056"/>
                  </a:lnTo>
                  <a:lnTo>
                    <a:pt x="2772138" y="1917026"/>
                  </a:lnTo>
                  <a:lnTo>
                    <a:pt x="2761745" y="1962513"/>
                  </a:lnTo>
                  <a:lnTo>
                    <a:pt x="2750055" y="2007498"/>
                  </a:lnTo>
                  <a:lnTo>
                    <a:pt x="2737088" y="2051960"/>
                  </a:lnTo>
                  <a:lnTo>
                    <a:pt x="2722866" y="2095876"/>
                  </a:lnTo>
                  <a:lnTo>
                    <a:pt x="2707410" y="2139228"/>
                  </a:lnTo>
                  <a:lnTo>
                    <a:pt x="2690741" y="2181993"/>
                  </a:lnTo>
                  <a:lnTo>
                    <a:pt x="2672879" y="2224151"/>
                  </a:lnTo>
                  <a:lnTo>
                    <a:pt x="2653845" y="2265681"/>
                  </a:lnTo>
                  <a:lnTo>
                    <a:pt x="2633661" y="2306562"/>
                  </a:lnTo>
                  <a:lnTo>
                    <a:pt x="2612347" y="2346773"/>
                  </a:lnTo>
                  <a:lnTo>
                    <a:pt x="2589924" y="2386293"/>
                  </a:lnTo>
                  <a:lnTo>
                    <a:pt x="2566413" y="2425101"/>
                  </a:lnTo>
                  <a:lnTo>
                    <a:pt x="2541834" y="2463177"/>
                  </a:lnTo>
                  <a:lnTo>
                    <a:pt x="2516210" y="2500499"/>
                  </a:lnTo>
                  <a:lnTo>
                    <a:pt x="2489560" y="2537047"/>
                  </a:lnTo>
                  <a:lnTo>
                    <a:pt x="2461906" y="2572799"/>
                  </a:lnTo>
                  <a:lnTo>
                    <a:pt x="2433268" y="2607736"/>
                  </a:lnTo>
                  <a:lnTo>
                    <a:pt x="2403668" y="2641835"/>
                  </a:lnTo>
                  <a:lnTo>
                    <a:pt x="2373126" y="2675076"/>
                  </a:lnTo>
                  <a:lnTo>
                    <a:pt x="2341663" y="2707438"/>
                  </a:lnTo>
                  <a:lnTo>
                    <a:pt x="2309300" y="2738900"/>
                  </a:lnTo>
                  <a:lnTo>
                    <a:pt x="2276058" y="2769442"/>
                  </a:lnTo>
                  <a:lnTo>
                    <a:pt x="2241958" y="2799041"/>
                  </a:lnTo>
                  <a:lnTo>
                    <a:pt x="2207021" y="2827679"/>
                  </a:lnTo>
                  <a:lnTo>
                    <a:pt x="2171268" y="2855332"/>
                  </a:lnTo>
                  <a:lnTo>
                    <a:pt x="2134719" y="2881982"/>
                  </a:lnTo>
                  <a:lnTo>
                    <a:pt x="2097395" y="2907606"/>
                  </a:lnTo>
                  <a:lnTo>
                    <a:pt x="2059318" y="2932184"/>
                  </a:lnTo>
                  <a:lnTo>
                    <a:pt x="2020509" y="2955694"/>
                  </a:lnTo>
                  <a:lnTo>
                    <a:pt x="1980987" y="2978117"/>
                  </a:lnTo>
                  <a:lnTo>
                    <a:pt x="1940775" y="2999431"/>
                  </a:lnTo>
                  <a:lnTo>
                    <a:pt x="1899893" y="3019615"/>
                  </a:lnTo>
                  <a:lnTo>
                    <a:pt x="1858362" y="3038649"/>
                  </a:lnTo>
                  <a:lnTo>
                    <a:pt x="1816202" y="3056511"/>
                  </a:lnTo>
                  <a:lnTo>
                    <a:pt x="1773435" y="3073180"/>
                  </a:lnTo>
                  <a:lnTo>
                    <a:pt x="1730082" y="3088636"/>
                  </a:lnTo>
                  <a:lnTo>
                    <a:pt x="1686163" y="3102857"/>
                  </a:lnTo>
                  <a:lnTo>
                    <a:pt x="1641700" y="3115824"/>
                  </a:lnTo>
                  <a:lnTo>
                    <a:pt x="1596713" y="3127514"/>
                  </a:lnTo>
                  <a:lnTo>
                    <a:pt x="1551223" y="3137907"/>
                  </a:lnTo>
                  <a:lnTo>
                    <a:pt x="1505252" y="3146982"/>
                  </a:lnTo>
                  <a:lnTo>
                    <a:pt x="1458819" y="3154719"/>
                  </a:lnTo>
                  <a:lnTo>
                    <a:pt x="1411946" y="3161095"/>
                  </a:lnTo>
                  <a:lnTo>
                    <a:pt x="1364655" y="3166091"/>
                  </a:lnTo>
                  <a:lnTo>
                    <a:pt x="1316965" y="3169686"/>
                  </a:lnTo>
                  <a:lnTo>
                    <a:pt x="1268897" y="3171858"/>
                  </a:lnTo>
                  <a:lnTo>
                    <a:pt x="1220473" y="3172587"/>
                  </a:lnTo>
                </a:path>
              </a:pathLst>
            </a:custGeom>
            <a:ln w="12699">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6" name="object 26"/>
            <p:cNvSpPr/>
            <p:nvPr/>
          </p:nvSpPr>
          <p:spPr>
            <a:xfrm>
              <a:off x="0" y="7171114"/>
              <a:ext cx="2564130" cy="2686685"/>
            </a:xfrm>
            <a:custGeom>
              <a:avLst/>
              <a:gdLst/>
              <a:ahLst/>
              <a:cxnLst/>
              <a:rect l="l" t="t" r="r" b="b"/>
              <a:pathLst>
                <a:path w="2564130" h="2686684">
                  <a:moveTo>
                    <a:pt x="1220473" y="2686329"/>
                  </a:moveTo>
                  <a:lnTo>
                    <a:pt x="0" y="2686329"/>
                  </a:lnTo>
                </a:path>
                <a:path w="2564130" h="2686684">
                  <a:moveTo>
                    <a:pt x="0" y="0"/>
                  </a:moveTo>
                  <a:lnTo>
                    <a:pt x="1220524" y="0"/>
                  </a:lnTo>
                  <a:lnTo>
                    <a:pt x="1268625" y="849"/>
                  </a:lnTo>
                  <a:lnTo>
                    <a:pt x="1316306" y="3378"/>
                  </a:lnTo>
                  <a:lnTo>
                    <a:pt x="1363538" y="7559"/>
                  </a:lnTo>
                  <a:lnTo>
                    <a:pt x="1410293" y="13362"/>
                  </a:lnTo>
                  <a:lnTo>
                    <a:pt x="1456542" y="20760"/>
                  </a:lnTo>
                  <a:lnTo>
                    <a:pt x="1502256" y="29722"/>
                  </a:lnTo>
                  <a:lnTo>
                    <a:pt x="1547406" y="40222"/>
                  </a:lnTo>
                  <a:lnTo>
                    <a:pt x="1591965" y="52229"/>
                  </a:lnTo>
                  <a:lnTo>
                    <a:pt x="1635903" y="65716"/>
                  </a:lnTo>
                  <a:lnTo>
                    <a:pt x="1679192" y="80654"/>
                  </a:lnTo>
                  <a:lnTo>
                    <a:pt x="1721803" y="97014"/>
                  </a:lnTo>
                  <a:lnTo>
                    <a:pt x="1763707" y="114768"/>
                  </a:lnTo>
                  <a:lnTo>
                    <a:pt x="1804877" y="133886"/>
                  </a:lnTo>
                  <a:lnTo>
                    <a:pt x="1845282" y="154341"/>
                  </a:lnTo>
                  <a:lnTo>
                    <a:pt x="1884896" y="176104"/>
                  </a:lnTo>
                  <a:lnTo>
                    <a:pt x="1923688" y="199146"/>
                  </a:lnTo>
                  <a:lnTo>
                    <a:pt x="1961631" y="223438"/>
                  </a:lnTo>
                  <a:lnTo>
                    <a:pt x="1998695" y="248952"/>
                  </a:lnTo>
                  <a:lnTo>
                    <a:pt x="2034853" y="275659"/>
                  </a:lnTo>
                  <a:lnTo>
                    <a:pt x="2070075" y="303531"/>
                  </a:lnTo>
                  <a:lnTo>
                    <a:pt x="2104332" y="332539"/>
                  </a:lnTo>
                  <a:lnTo>
                    <a:pt x="2137597" y="362654"/>
                  </a:lnTo>
                  <a:lnTo>
                    <a:pt x="2169841" y="393847"/>
                  </a:lnTo>
                  <a:lnTo>
                    <a:pt x="2201035" y="426091"/>
                  </a:lnTo>
                  <a:lnTo>
                    <a:pt x="2231150" y="459356"/>
                  </a:lnTo>
                  <a:lnTo>
                    <a:pt x="2260157" y="493614"/>
                  </a:lnTo>
                  <a:lnTo>
                    <a:pt x="2288029" y="528836"/>
                  </a:lnTo>
                  <a:lnTo>
                    <a:pt x="2314736" y="564993"/>
                  </a:lnTo>
                  <a:lnTo>
                    <a:pt x="2340250" y="602058"/>
                  </a:lnTo>
                  <a:lnTo>
                    <a:pt x="2364543" y="640000"/>
                  </a:lnTo>
                  <a:lnTo>
                    <a:pt x="2387584" y="678793"/>
                  </a:lnTo>
                  <a:lnTo>
                    <a:pt x="2409347" y="718406"/>
                  </a:lnTo>
                  <a:lnTo>
                    <a:pt x="2429802" y="758812"/>
                  </a:lnTo>
                  <a:lnTo>
                    <a:pt x="2448921" y="799981"/>
                  </a:lnTo>
                  <a:lnTo>
                    <a:pt x="2466674" y="841886"/>
                  </a:lnTo>
                  <a:lnTo>
                    <a:pt x="2483034" y="884497"/>
                  </a:lnTo>
                  <a:lnTo>
                    <a:pt x="2497972" y="927785"/>
                  </a:lnTo>
                  <a:lnTo>
                    <a:pt x="2511459" y="971723"/>
                  </a:lnTo>
                  <a:lnTo>
                    <a:pt x="2523467" y="1016282"/>
                  </a:lnTo>
                  <a:lnTo>
                    <a:pt x="2533966" y="1061433"/>
                  </a:lnTo>
                  <a:lnTo>
                    <a:pt x="2542929" y="1107147"/>
                  </a:lnTo>
                  <a:lnTo>
                    <a:pt x="2550326" y="1153395"/>
                  </a:lnTo>
                  <a:lnTo>
                    <a:pt x="2556129" y="1200150"/>
                  </a:lnTo>
                  <a:lnTo>
                    <a:pt x="2560310" y="1247382"/>
                  </a:lnTo>
                  <a:lnTo>
                    <a:pt x="2562839" y="1295063"/>
                  </a:lnTo>
                  <a:lnTo>
                    <a:pt x="2563689" y="1343164"/>
                  </a:lnTo>
                  <a:lnTo>
                    <a:pt x="2562839" y="1391265"/>
                  </a:lnTo>
                  <a:lnTo>
                    <a:pt x="2560310" y="1438946"/>
                  </a:lnTo>
                  <a:lnTo>
                    <a:pt x="2556129" y="1486178"/>
                  </a:lnTo>
                  <a:lnTo>
                    <a:pt x="2550326" y="1532933"/>
                  </a:lnTo>
                  <a:lnTo>
                    <a:pt x="2542929" y="1579182"/>
                  </a:lnTo>
                  <a:lnTo>
                    <a:pt x="2533966" y="1624896"/>
                  </a:lnTo>
                  <a:lnTo>
                    <a:pt x="2523467" y="1670046"/>
                  </a:lnTo>
                  <a:lnTo>
                    <a:pt x="2511459" y="1714605"/>
                  </a:lnTo>
                  <a:lnTo>
                    <a:pt x="2497972" y="1758543"/>
                  </a:lnTo>
                  <a:lnTo>
                    <a:pt x="2483034" y="1801832"/>
                  </a:lnTo>
                  <a:lnTo>
                    <a:pt x="2466674" y="1844443"/>
                  </a:lnTo>
                  <a:lnTo>
                    <a:pt x="2448920" y="1886347"/>
                  </a:lnTo>
                  <a:lnTo>
                    <a:pt x="2429801" y="1927517"/>
                  </a:lnTo>
                  <a:lnTo>
                    <a:pt x="2409346" y="1967922"/>
                  </a:lnTo>
                  <a:lnTo>
                    <a:pt x="2387583" y="2007536"/>
                  </a:lnTo>
                  <a:lnTo>
                    <a:pt x="2364540" y="2046328"/>
                  </a:lnTo>
                  <a:lnTo>
                    <a:pt x="2340248" y="2084271"/>
                  </a:lnTo>
                  <a:lnTo>
                    <a:pt x="2314733" y="2121335"/>
                  </a:lnTo>
                  <a:lnTo>
                    <a:pt x="2288026" y="2157493"/>
                  </a:lnTo>
                  <a:lnTo>
                    <a:pt x="2260153" y="2192715"/>
                  </a:lnTo>
                  <a:lnTo>
                    <a:pt x="2231145" y="2226973"/>
                  </a:lnTo>
                  <a:lnTo>
                    <a:pt x="2201029" y="2260238"/>
                  </a:lnTo>
                  <a:lnTo>
                    <a:pt x="2169835" y="2292481"/>
                  </a:lnTo>
                  <a:lnTo>
                    <a:pt x="2137590" y="2323675"/>
                  </a:lnTo>
                  <a:lnTo>
                    <a:pt x="2104324" y="2353790"/>
                  </a:lnTo>
                  <a:lnTo>
                    <a:pt x="2070065" y="2382798"/>
                  </a:lnTo>
                  <a:lnTo>
                    <a:pt x="2034842" y="2410669"/>
                  </a:lnTo>
                  <a:lnTo>
                    <a:pt x="1998684" y="2437376"/>
                  </a:lnTo>
                  <a:lnTo>
                    <a:pt x="1961618" y="2462890"/>
                  </a:lnTo>
                  <a:lnTo>
                    <a:pt x="1923674" y="2487183"/>
                  </a:lnTo>
                  <a:lnTo>
                    <a:pt x="1884880" y="2510224"/>
                  </a:lnTo>
                  <a:lnTo>
                    <a:pt x="1845265" y="2531987"/>
                  </a:lnTo>
                  <a:lnTo>
                    <a:pt x="1804858" y="2552442"/>
                  </a:lnTo>
                  <a:lnTo>
                    <a:pt x="1763687" y="2571561"/>
                  </a:lnTo>
                  <a:lnTo>
                    <a:pt x="1721780" y="2589314"/>
                  </a:lnTo>
                  <a:lnTo>
                    <a:pt x="1679167" y="2605674"/>
                  </a:lnTo>
                  <a:lnTo>
                    <a:pt x="1635877" y="2620612"/>
                  </a:lnTo>
                  <a:lnTo>
                    <a:pt x="1591936" y="2634099"/>
                  </a:lnTo>
                  <a:lnTo>
                    <a:pt x="1547375" y="2646107"/>
                  </a:lnTo>
                  <a:lnTo>
                    <a:pt x="1502222" y="2656606"/>
                  </a:lnTo>
                  <a:lnTo>
                    <a:pt x="1456506" y="2665569"/>
                  </a:lnTo>
                  <a:lnTo>
                    <a:pt x="1410254" y="2672966"/>
                  </a:lnTo>
                  <a:lnTo>
                    <a:pt x="1363497" y="2678769"/>
                  </a:lnTo>
                  <a:lnTo>
                    <a:pt x="1316262" y="2682950"/>
                  </a:lnTo>
                  <a:lnTo>
                    <a:pt x="1268578" y="2685479"/>
                  </a:lnTo>
                  <a:lnTo>
                    <a:pt x="1220473" y="2686329"/>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7" name="object 27"/>
            <p:cNvSpPr/>
            <p:nvPr/>
          </p:nvSpPr>
          <p:spPr>
            <a:xfrm>
              <a:off x="0" y="7414229"/>
              <a:ext cx="2320925" cy="2200275"/>
            </a:xfrm>
            <a:custGeom>
              <a:avLst/>
              <a:gdLst/>
              <a:ahLst/>
              <a:cxnLst/>
              <a:rect l="l" t="t" r="r" b="b"/>
              <a:pathLst>
                <a:path w="2320925" h="2200275">
                  <a:moveTo>
                    <a:pt x="1220523" y="2200097"/>
                  </a:moveTo>
                  <a:lnTo>
                    <a:pt x="0" y="2200097"/>
                  </a:lnTo>
                </a:path>
                <a:path w="2320925" h="2200275">
                  <a:moveTo>
                    <a:pt x="0" y="0"/>
                  </a:moveTo>
                  <a:lnTo>
                    <a:pt x="1220523" y="0"/>
                  </a:lnTo>
                  <a:lnTo>
                    <a:pt x="1268170" y="1018"/>
                  </a:lnTo>
                  <a:lnTo>
                    <a:pt x="1315305" y="4045"/>
                  </a:lnTo>
                  <a:lnTo>
                    <a:pt x="1361886" y="9040"/>
                  </a:lnTo>
                  <a:lnTo>
                    <a:pt x="1407873" y="15960"/>
                  </a:lnTo>
                  <a:lnTo>
                    <a:pt x="1453224" y="24765"/>
                  </a:lnTo>
                  <a:lnTo>
                    <a:pt x="1497896" y="35412"/>
                  </a:lnTo>
                  <a:lnTo>
                    <a:pt x="1541849" y="47861"/>
                  </a:lnTo>
                  <a:lnTo>
                    <a:pt x="1585041" y="62068"/>
                  </a:lnTo>
                  <a:lnTo>
                    <a:pt x="1627430" y="77994"/>
                  </a:lnTo>
                  <a:lnTo>
                    <a:pt x="1668975" y="95595"/>
                  </a:lnTo>
                  <a:lnTo>
                    <a:pt x="1709633" y="114831"/>
                  </a:lnTo>
                  <a:lnTo>
                    <a:pt x="1749365" y="135660"/>
                  </a:lnTo>
                  <a:lnTo>
                    <a:pt x="1788127" y="158041"/>
                  </a:lnTo>
                  <a:lnTo>
                    <a:pt x="1825878" y="181931"/>
                  </a:lnTo>
                  <a:lnTo>
                    <a:pt x="1862577" y="207289"/>
                  </a:lnTo>
                  <a:lnTo>
                    <a:pt x="1898182" y="234074"/>
                  </a:lnTo>
                  <a:lnTo>
                    <a:pt x="1932652" y="262244"/>
                  </a:lnTo>
                  <a:lnTo>
                    <a:pt x="1965944" y="291757"/>
                  </a:lnTo>
                  <a:lnTo>
                    <a:pt x="1998018" y="322572"/>
                  </a:lnTo>
                  <a:lnTo>
                    <a:pt x="2028832" y="354646"/>
                  </a:lnTo>
                  <a:lnTo>
                    <a:pt x="2058344" y="387940"/>
                  </a:lnTo>
                  <a:lnTo>
                    <a:pt x="2086513" y="422410"/>
                  </a:lnTo>
                  <a:lnTo>
                    <a:pt x="2113296" y="458016"/>
                  </a:lnTo>
                  <a:lnTo>
                    <a:pt x="2138653" y="494715"/>
                  </a:lnTo>
                  <a:lnTo>
                    <a:pt x="2162542" y="532467"/>
                  </a:lnTo>
                  <a:lnTo>
                    <a:pt x="2184921" y="571229"/>
                  </a:lnTo>
                  <a:lnTo>
                    <a:pt x="2205749" y="610960"/>
                  </a:lnTo>
                  <a:lnTo>
                    <a:pt x="2224984" y="651618"/>
                  </a:lnTo>
                  <a:lnTo>
                    <a:pt x="2242584" y="693162"/>
                  </a:lnTo>
                  <a:lnTo>
                    <a:pt x="2258508" y="735550"/>
                  </a:lnTo>
                  <a:lnTo>
                    <a:pt x="2272714" y="778740"/>
                  </a:lnTo>
                  <a:lnTo>
                    <a:pt x="2285162" y="822692"/>
                  </a:lnTo>
                  <a:lnTo>
                    <a:pt x="2295808" y="867362"/>
                  </a:lnTo>
                  <a:lnTo>
                    <a:pt x="2304612" y="912710"/>
                  </a:lnTo>
                  <a:lnTo>
                    <a:pt x="2311532" y="958695"/>
                  </a:lnTo>
                  <a:lnTo>
                    <a:pt x="2316526" y="1005274"/>
                  </a:lnTo>
                  <a:lnTo>
                    <a:pt x="2319553" y="1052405"/>
                  </a:lnTo>
                  <a:lnTo>
                    <a:pt x="2320571" y="1100048"/>
                  </a:lnTo>
                  <a:lnTo>
                    <a:pt x="2319553" y="1147691"/>
                  </a:lnTo>
                  <a:lnTo>
                    <a:pt x="2316526" y="1194823"/>
                  </a:lnTo>
                  <a:lnTo>
                    <a:pt x="2311531" y="1241401"/>
                  </a:lnTo>
                  <a:lnTo>
                    <a:pt x="2304610" y="1287386"/>
                  </a:lnTo>
                  <a:lnTo>
                    <a:pt x="2295806" y="1332734"/>
                  </a:lnTo>
                  <a:lnTo>
                    <a:pt x="2285159" y="1377405"/>
                  </a:lnTo>
                  <a:lnTo>
                    <a:pt x="2272710" y="1421356"/>
                  </a:lnTo>
                  <a:lnTo>
                    <a:pt x="2258503" y="1464546"/>
                  </a:lnTo>
                  <a:lnTo>
                    <a:pt x="2242577" y="1506934"/>
                  </a:lnTo>
                  <a:lnTo>
                    <a:pt x="2224976" y="1548478"/>
                  </a:lnTo>
                  <a:lnTo>
                    <a:pt x="2205740" y="1589136"/>
                  </a:lnTo>
                  <a:lnTo>
                    <a:pt x="2184911" y="1628867"/>
                  </a:lnTo>
                  <a:lnTo>
                    <a:pt x="2162530" y="1667629"/>
                  </a:lnTo>
                  <a:lnTo>
                    <a:pt x="2138640" y="1705381"/>
                  </a:lnTo>
                  <a:lnTo>
                    <a:pt x="2113282" y="1742080"/>
                  </a:lnTo>
                  <a:lnTo>
                    <a:pt x="2086497" y="1777686"/>
                  </a:lnTo>
                  <a:lnTo>
                    <a:pt x="2058327" y="1812156"/>
                  </a:lnTo>
                  <a:lnTo>
                    <a:pt x="2028814" y="1845450"/>
                  </a:lnTo>
                  <a:lnTo>
                    <a:pt x="1997999" y="1877525"/>
                  </a:lnTo>
                  <a:lnTo>
                    <a:pt x="1965924" y="1908339"/>
                  </a:lnTo>
                  <a:lnTo>
                    <a:pt x="1932631" y="1937853"/>
                  </a:lnTo>
                  <a:lnTo>
                    <a:pt x="1898161" y="1966022"/>
                  </a:lnTo>
                  <a:lnTo>
                    <a:pt x="1862555" y="1992807"/>
                  </a:lnTo>
                  <a:lnTo>
                    <a:pt x="1825856" y="2018165"/>
                  </a:lnTo>
                  <a:lnTo>
                    <a:pt x="1788104" y="2042055"/>
                  </a:lnTo>
                  <a:lnTo>
                    <a:pt x="1749342" y="2064436"/>
                  </a:lnTo>
                  <a:lnTo>
                    <a:pt x="1709611" y="2085265"/>
                  </a:lnTo>
                  <a:lnTo>
                    <a:pt x="1668953" y="2104501"/>
                  </a:lnTo>
                  <a:lnTo>
                    <a:pt x="1627409" y="2122103"/>
                  </a:lnTo>
                  <a:lnTo>
                    <a:pt x="1585021" y="2138028"/>
                  </a:lnTo>
                  <a:lnTo>
                    <a:pt x="1541831" y="2152236"/>
                  </a:lnTo>
                  <a:lnTo>
                    <a:pt x="1497879" y="2164684"/>
                  </a:lnTo>
                  <a:lnTo>
                    <a:pt x="1453209" y="2175331"/>
                  </a:lnTo>
                  <a:lnTo>
                    <a:pt x="1407861" y="2184136"/>
                  </a:lnTo>
                  <a:lnTo>
                    <a:pt x="1361876" y="2191056"/>
                  </a:lnTo>
                  <a:lnTo>
                    <a:pt x="1315297" y="2196051"/>
                  </a:lnTo>
                  <a:lnTo>
                    <a:pt x="1268166" y="2199078"/>
                  </a:lnTo>
                  <a:lnTo>
                    <a:pt x="1220523" y="2200097"/>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8" name="object 28"/>
            <p:cNvSpPr/>
            <p:nvPr/>
          </p:nvSpPr>
          <p:spPr>
            <a:xfrm>
              <a:off x="0" y="7657401"/>
              <a:ext cx="2077720" cy="1713864"/>
            </a:xfrm>
            <a:custGeom>
              <a:avLst/>
              <a:gdLst/>
              <a:ahLst/>
              <a:cxnLst/>
              <a:rect l="l" t="t" r="r" b="b"/>
              <a:pathLst>
                <a:path w="2077720" h="1713865">
                  <a:moveTo>
                    <a:pt x="1220523" y="1713801"/>
                  </a:moveTo>
                  <a:lnTo>
                    <a:pt x="0" y="1713801"/>
                  </a:lnTo>
                </a:path>
                <a:path w="2077720" h="1713865">
                  <a:moveTo>
                    <a:pt x="0" y="0"/>
                  </a:moveTo>
                  <a:lnTo>
                    <a:pt x="1220472" y="0"/>
                  </a:lnTo>
                  <a:lnTo>
                    <a:pt x="1269030" y="1358"/>
                  </a:lnTo>
                  <a:lnTo>
                    <a:pt x="1316887" y="5387"/>
                  </a:lnTo>
                  <a:lnTo>
                    <a:pt x="1363970" y="12011"/>
                  </a:lnTo>
                  <a:lnTo>
                    <a:pt x="1410204" y="21160"/>
                  </a:lnTo>
                  <a:lnTo>
                    <a:pt x="1455519" y="32759"/>
                  </a:lnTo>
                  <a:lnTo>
                    <a:pt x="1499840" y="46736"/>
                  </a:lnTo>
                  <a:lnTo>
                    <a:pt x="1543096" y="63017"/>
                  </a:lnTo>
                  <a:lnTo>
                    <a:pt x="1585212" y="81531"/>
                  </a:lnTo>
                  <a:lnTo>
                    <a:pt x="1626117" y="102204"/>
                  </a:lnTo>
                  <a:lnTo>
                    <a:pt x="1665736" y="124964"/>
                  </a:lnTo>
                  <a:lnTo>
                    <a:pt x="1703998" y="149737"/>
                  </a:lnTo>
                  <a:lnTo>
                    <a:pt x="1740830" y="176450"/>
                  </a:lnTo>
                  <a:lnTo>
                    <a:pt x="1776158" y="205031"/>
                  </a:lnTo>
                  <a:lnTo>
                    <a:pt x="1809910" y="235407"/>
                  </a:lnTo>
                  <a:lnTo>
                    <a:pt x="1842012" y="267505"/>
                  </a:lnTo>
                  <a:lnTo>
                    <a:pt x="1872392" y="301252"/>
                  </a:lnTo>
                  <a:lnTo>
                    <a:pt x="1900978" y="336575"/>
                  </a:lnTo>
                  <a:lnTo>
                    <a:pt x="1927695" y="373401"/>
                  </a:lnTo>
                  <a:lnTo>
                    <a:pt x="1952472" y="411658"/>
                  </a:lnTo>
                  <a:lnTo>
                    <a:pt x="1975234" y="451273"/>
                  </a:lnTo>
                  <a:lnTo>
                    <a:pt x="1995911" y="492172"/>
                  </a:lnTo>
                  <a:lnTo>
                    <a:pt x="2014427" y="534283"/>
                  </a:lnTo>
                  <a:lnTo>
                    <a:pt x="2030712" y="577533"/>
                  </a:lnTo>
                  <a:lnTo>
                    <a:pt x="2044691" y="621848"/>
                  </a:lnTo>
                  <a:lnTo>
                    <a:pt x="2056292" y="667158"/>
                  </a:lnTo>
                  <a:lnTo>
                    <a:pt x="2065441" y="713387"/>
                  </a:lnTo>
                  <a:lnTo>
                    <a:pt x="2072067" y="760464"/>
                  </a:lnTo>
                  <a:lnTo>
                    <a:pt x="2076096" y="808315"/>
                  </a:lnTo>
                  <a:lnTo>
                    <a:pt x="2077455" y="856869"/>
                  </a:lnTo>
                  <a:lnTo>
                    <a:pt x="2076096" y="905427"/>
                  </a:lnTo>
                  <a:lnTo>
                    <a:pt x="2072067" y="953283"/>
                  </a:lnTo>
                  <a:lnTo>
                    <a:pt x="2065441" y="1000365"/>
                  </a:lnTo>
                  <a:lnTo>
                    <a:pt x="2056292" y="1046598"/>
                  </a:lnTo>
                  <a:lnTo>
                    <a:pt x="2044691" y="1091912"/>
                  </a:lnTo>
                  <a:lnTo>
                    <a:pt x="2030712" y="1136231"/>
                  </a:lnTo>
                  <a:lnTo>
                    <a:pt x="2014428" y="1179485"/>
                  </a:lnTo>
                  <a:lnTo>
                    <a:pt x="1995912" y="1221599"/>
                  </a:lnTo>
                  <a:lnTo>
                    <a:pt x="1975236" y="1262501"/>
                  </a:lnTo>
                  <a:lnTo>
                    <a:pt x="1952474" y="1302119"/>
                  </a:lnTo>
                  <a:lnTo>
                    <a:pt x="1927698" y="1340378"/>
                  </a:lnTo>
                  <a:lnTo>
                    <a:pt x="1900981" y="1377207"/>
                  </a:lnTo>
                  <a:lnTo>
                    <a:pt x="1872397" y="1412533"/>
                  </a:lnTo>
                  <a:lnTo>
                    <a:pt x="1842018" y="1446282"/>
                  </a:lnTo>
                  <a:lnTo>
                    <a:pt x="1809917" y="1478382"/>
                  </a:lnTo>
                  <a:lnTo>
                    <a:pt x="1776166" y="1508760"/>
                  </a:lnTo>
                  <a:lnTo>
                    <a:pt x="1740840" y="1537342"/>
                  </a:lnTo>
                  <a:lnTo>
                    <a:pt x="1704011" y="1564057"/>
                  </a:lnTo>
                  <a:lnTo>
                    <a:pt x="1665751" y="1588831"/>
                  </a:lnTo>
                  <a:lnTo>
                    <a:pt x="1626133" y="1611592"/>
                  </a:lnTo>
                  <a:lnTo>
                    <a:pt x="1585231" y="1632266"/>
                  </a:lnTo>
                  <a:lnTo>
                    <a:pt x="1543118" y="1650781"/>
                  </a:lnTo>
                  <a:lnTo>
                    <a:pt x="1499866" y="1667063"/>
                  </a:lnTo>
                  <a:lnTo>
                    <a:pt x="1455548" y="1681040"/>
                  </a:lnTo>
                  <a:lnTo>
                    <a:pt x="1410237" y="1692640"/>
                  </a:lnTo>
                  <a:lnTo>
                    <a:pt x="1364006" y="1701789"/>
                  </a:lnTo>
                  <a:lnTo>
                    <a:pt x="1316928" y="1708414"/>
                  </a:lnTo>
                  <a:lnTo>
                    <a:pt x="1269076" y="1712442"/>
                  </a:lnTo>
                  <a:lnTo>
                    <a:pt x="1220523" y="1713801"/>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9" name="object 29"/>
            <p:cNvSpPr/>
            <p:nvPr/>
          </p:nvSpPr>
          <p:spPr>
            <a:xfrm>
              <a:off x="0" y="7900467"/>
              <a:ext cx="1834514" cy="1228090"/>
            </a:xfrm>
            <a:custGeom>
              <a:avLst/>
              <a:gdLst/>
              <a:ahLst/>
              <a:cxnLst/>
              <a:rect l="l" t="t" r="r" b="b"/>
              <a:pathLst>
                <a:path w="1834514" h="1228090">
                  <a:moveTo>
                    <a:pt x="1220523" y="1227620"/>
                  </a:moveTo>
                  <a:lnTo>
                    <a:pt x="0" y="1227655"/>
                  </a:lnTo>
                </a:path>
                <a:path w="1834514" h="1228090">
                  <a:moveTo>
                    <a:pt x="0" y="0"/>
                  </a:moveTo>
                  <a:lnTo>
                    <a:pt x="1220523" y="0"/>
                  </a:lnTo>
                  <a:lnTo>
                    <a:pt x="1268423" y="1850"/>
                  </a:lnTo>
                  <a:lnTo>
                    <a:pt x="1315327" y="7310"/>
                  </a:lnTo>
                  <a:lnTo>
                    <a:pt x="1361097" y="16241"/>
                  </a:lnTo>
                  <a:lnTo>
                    <a:pt x="1405596" y="28506"/>
                  </a:lnTo>
                  <a:lnTo>
                    <a:pt x="1448686" y="43968"/>
                  </a:lnTo>
                  <a:lnTo>
                    <a:pt x="1490230" y="62488"/>
                  </a:lnTo>
                  <a:lnTo>
                    <a:pt x="1530091" y="83930"/>
                  </a:lnTo>
                  <a:lnTo>
                    <a:pt x="1568129" y="108156"/>
                  </a:lnTo>
                  <a:lnTo>
                    <a:pt x="1604210" y="135027"/>
                  </a:lnTo>
                  <a:lnTo>
                    <a:pt x="1638194" y="164407"/>
                  </a:lnTo>
                  <a:lnTo>
                    <a:pt x="1669944" y="196158"/>
                  </a:lnTo>
                  <a:lnTo>
                    <a:pt x="1699323" y="230143"/>
                  </a:lnTo>
                  <a:lnTo>
                    <a:pt x="1726193" y="266223"/>
                  </a:lnTo>
                  <a:lnTo>
                    <a:pt x="1750417" y="304261"/>
                  </a:lnTo>
                  <a:lnTo>
                    <a:pt x="1771857" y="344120"/>
                  </a:lnTo>
                  <a:lnTo>
                    <a:pt x="1790376" y="385663"/>
                  </a:lnTo>
                  <a:lnTo>
                    <a:pt x="1805836" y="428750"/>
                  </a:lnTo>
                  <a:lnTo>
                    <a:pt x="1818100" y="473245"/>
                  </a:lnTo>
                  <a:lnTo>
                    <a:pt x="1827030" y="519011"/>
                  </a:lnTo>
                  <a:lnTo>
                    <a:pt x="1832489" y="565910"/>
                  </a:lnTo>
                  <a:lnTo>
                    <a:pt x="1834339" y="613803"/>
                  </a:lnTo>
                  <a:lnTo>
                    <a:pt x="1832489" y="661704"/>
                  </a:lnTo>
                  <a:lnTo>
                    <a:pt x="1827030" y="708609"/>
                  </a:lnTo>
                  <a:lnTo>
                    <a:pt x="1818100" y="754380"/>
                  </a:lnTo>
                  <a:lnTo>
                    <a:pt x="1805836" y="798881"/>
                  </a:lnTo>
                  <a:lnTo>
                    <a:pt x="1790376" y="841973"/>
                  </a:lnTo>
                  <a:lnTo>
                    <a:pt x="1771857" y="883520"/>
                  </a:lnTo>
                  <a:lnTo>
                    <a:pt x="1750417" y="923382"/>
                  </a:lnTo>
                  <a:lnTo>
                    <a:pt x="1726193" y="961423"/>
                  </a:lnTo>
                  <a:lnTo>
                    <a:pt x="1699323" y="997506"/>
                  </a:lnTo>
                  <a:lnTo>
                    <a:pt x="1669944" y="1031492"/>
                  </a:lnTo>
                  <a:lnTo>
                    <a:pt x="1638194" y="1063244"/>
                  </a:lnTo>
                  <a:lnTo>
                    <a:pt x="1604210" y="1092624"/>
                  </a:lnTo>
                  <a:lnTo>
                    <a:pt x="1568129" y="1119495"/>
                  </a:lnTo>
                  <a:lnTo>
                    <a:pt x="1530091" y="1143720"/>
                  </a:lnTo>
                  <a:lnTo>
                    <a:pt x="1490230" y="1165159"/>
                  </a:lnTo>
                  <a:lnTo>
                    <a:pt x="1448686" y="1183677"/>
                  </a:lnTo>
                  <a:lnTo>
                    <a:pt x="1405596" y="1199135"/>
                  </a:lnTo>
                  <a:lnTo>
                    <a:pt x="1361097" y="1211396"/>
                  </a:lnTo>
                  <a:lnTo>
                    <a:pt x="1315327" y="1220322"/>
                  </a:lnTo>
                  <a:lnTo>
                    <a:pt x="1268423" y="1225776"/>
                  </a:lnTo>
                  <a:lnTo>
                    <a:pt x="1220523" y="1227620"/>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30" name="object 30"/>
            <p:cNvSpPr/>
            <p:nvPr/>
          </p:nvSpPr>
          <p:spPr>
            <a:xfrm>
              <a:off x="0" y="8143593"/>
              <a:ext cx="1591310" cy="741680"/>
            </a:xfrm>
            <a:custGeom>
              <a:avLst/>
              <a:gdLst/>
              <a:ahLst/>
              <a:cxnLst/>
              <a:rect l="l" t="t" r="r" b="b"/>
              <a:pathLst>
                <a:path w="1591310" h="741679">
                  <a:moveTo>
                    <a:pt x="1220523" y="741425"/>
                  </a:moveTo>
                  <a:lnTo>
                    <a:pt x="0" y="741425"/>
                  </a:lnTo>
                </a:path>
                <a:path w="1591310" h="741679">
                  <a:moveTo>
                    <a:pt x="0" y="0"/>
                  </a:moveTo>
                  <a:lnTo>
                    <a:pt x="1220472" y="0"/>
                  </a:lnTo>
                  <a:lnTo>
                    <a:pt x="1266924" y="2893"/>
                  </a:lnTo>
                  <a:lnTo>
                    <a:pt x="1311671" y="11341"/>
                  </a:lnTo>
                  <a:lnTo>
                    <a:pt x="1354363" y="24992"/>
                  </a:lnTo>
                  <a:lnTo>
                    <a:pt x="1394650" y="43497"/>
                  </a:lnTo>
                  <a:lnTo>
                    <a:pt x="1432181" y="66505"/>
                  </a:lnTo>
                  <a:lnTo>
                    <a:pt x="1466608" y="93667"/>
                  </a:lnTo>
                  <a:lnTo>
                    <a:pt x="1497580" y="124632"/>
                  </a:lnTo>
                  <a:lnTo>
                    <a:pt x="1524747" y="159050"/>
                  </a:lnTo>
                  <a:lnTo>
                    <a:pt x="1547759" y="196572"/>
                  </a:lnTo>
                  <a:lnTo>
                    <a:pt x="1566266" y="236846"/>
                  </a:lnTo>
                  <a:lnTo>
                    <a:pt x="1579919" y="279524"/>
                  </a:lnTo>
                  <a:lnTo>
                    <a:pt x="1588367" y="324254"/>
                  </a:lnTo>
                  <a:lnTo>
                    <a:pt x="1591261" y="370687"/>
                  </a:lnTo>
                  <a:lnTo>
                    <a:pt x="1588367" y="417129"/>
                  </a:lnTo>
                  <a:lnTo>
                    <a:pt x="1579919" y="461866"/>
                  </a:lnTo>
                  <a:lnTo>
                    <a:pt x="1566267" y="504551"/>
                  </a:lnTo>
                  <a:lnTo>
                    <a:pt x="1547760" y="544831"/>
                  </a:lnTo>
                  <a:lnTo>
                    <a:pt x="1524750" y="582358"/>
                  </a:lnTo>
                  <a:lnTo>
                    <a:pt x="1497585" y="616780"/>
                  </a:lnTo>
                  <a:lnTo>
                    <a:pt x="1466616" y="647749"/>
                  </a:lnTo>
                  <a:lnTo>
                    <a:pt x="1432193" y="674914"/>
                  </a:lnTo>
                  <a:lnTo>
                    <a:pt x="1394667" y="697925"/>
                  </a:lnTo>
                  <a:lnTo>
                    <a:pt x="1354386" y="716431"/>
                  </a:lnTo>
                  <a:lnTo>
                    <a:pt x="1311702" y="730084"/>
                  </a:lnTo>
                  <a:lnTo>
                    <a:pt x="1266964" y="738532"/>
                  </a:lnTo>
                  <a:lnTo>
                    <a:pt x="1220523" y="741425"/>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31" name="object 31"/>
            <p:cNvSpPr/>
            <p:nvPr/>
          </p:nvSpPr>
          <p:spPr>
            <a:xfrm>
              <a:off x="0" y="8386668"/>
              <a:ext cx="1348740" cy="255270"/>
            </a:xfrm>
            <a:custGeom>
              <a:avLst/>
              <a:gdLst/>
              <a:ahLst/>
              <a:cxnLst/>
              <a:rect l="l" t="t" r="r" b="b"/>
              <a:pathLst>
                <a:path w="1348740" h="255270">
                  <a:moveTo>
                    <a:pt x="1348144" y="127606"/>
                  </a:moveTo>
                  <a:lnTo>
                    <a:pt x="1338111" y="177289"/>
                  </a:lnTo>
                  <a:lnTo>
                    <a:pt x="1310755" y="217854"/>
                  </a:lnTo>
                  <a:lnTo>
                    <a:pt x="1270188" y="245202"/>
                  </a:lnTo>
                  <a:lnTo>
                    <a:pt x="1220522" y="255229"/>
                  </a:lnTo>
                  <a:lnTo>
                    <a:pt x="0" y="255229"/>
                  </a:lnTo>
                </a:path>
                <a:path w="1348740" h="255270">
                  <a:moveTo>
                    <a:pt x="0" y="0"/>
                  </a:moveTo>
                  <a:lnTo>
                    <a:pt x="1220522" y="35"/>
                  </a:lnTo>
                  <a:lnTo>
                    <a:pt x="1270188" y="10040"/>
                  </a:lnTo>
                  <a:lnTo>
                    <a:pt x="1310755" y="37384"/>
                  </a:lnTo>
                  <a:lnTo>
                    <a:pt x="1338111" y="77946"/>
                  </a:lnTo>
                  <a:lnTo>
                    <a:pt x="1348144" y="127606"/>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grpSp>
      <p:sp>
        <p:nvSpPr>
          <p:cNvPr id="53" name="文本框 52"/>
          <p:cNvSpPr txBox="1"/>
          <p:nvPr/>
        </p:nvSpPr>
        <p:spPr>
          <a:xfrm>
            <a:off x="559447" y="4548208"/>
            <a:ext cx="6569485" cy="307777"/>
          </a:xfrm>
          <a:prstGeom prst="rect">
            <a:avLst/>
          </a:prstGeom>
          <a:noFill/>
        </p:spPr>
        <p:txBody>
          <a:bodyPr wrap="square">
            <a:spAutoFit/>
          </a:bodyPr>
          <a:lstStyle/>
          <a:p>
            <a:pPr defTabSz="371475"/>
            <a:r>
              <a:rPr kumimoji="1" lang="en-GB" altLang="zh-CN" sz="1400" b="1" spc="81" dirty="0">
                <a:solidFill>
                  <a:prstClr val="black">
                    <a:lumMod val="75000"/>
                    <a:lumOff val="25000"/>
                  </a:prstClr>
                </a:solidFill>
                <a:latin typeface="Arial" panose="020B0604020202020204" pitchFamily="34" charset="0"/>
                <a:ea typeface="微软雅黑" panose="020B0503020204020204" pitchFamily="34" charset="-122"/>
              </a:rPr>
              <a:t>Performance and Trend Analysis of the Apparel Category</a:t>
            </a:r>
            <a:endParaRPr kumimoji="1" lang="en-GB" altLang="zh-CN" sz="1400" b="1" spc="81" dirty="0">
              <a:solidFill>
                <a:prstClr val="black">
                  <a:lumMod val="75000"/>
                  <a:lumOff val="25000"/>
                </a:prstClr>
              </a:solidFill>
              <a:latin typeface="Arial" panose="020B0604020202020204" pitchFamily="34" charset="0"/>
              <a:ea typeface="微软雅黑" panose="020B0503020204020204" pitchFamily="34" charset="-122"/>
            </a:endParaRPr>
          </a:p>
        </p:txBody>
      </p:sp>
      <p:sp>
        <p:nvSpPr>
          <p:cNvPr id="61" name="文本框 60"/>
          <p:cNvSpPr txBox="1"/>
          <p:nvPr/>
        </p:nvSpPr>
        <p:spPr>
          <a:xfrm>
            <a:off x="4085197" y="8645016"/>
            <a:ext cx="2281733" cy="292388"/>
          </a:xfrm>
          <a:prstGeom prst="rect">
            <a:avLst/>
          </a:prstGeom>
          <a:noFill/>
        </p:spPr>
        <p:txBody>
          <a:bodyPr wrap="square">
            <a:spAutoFit/>
          </a:bodyPr>
          <a:lstStyle/>
          <a:p>
            <a:pPr algn="r" defTabSz="371475"/>
            <a:r>
              <a:rPr kumimoji="1" lang="en-GB" altLang="zh-CN"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rPr>
              <a:t>CHAPTER THREE</a:t>
            </a:r>
            <a:endParaRPr kumimoji="1" lang="zh-CN" altLang="en-US"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文本框 56"/>
          <p:cNvSpPr txBox="1"/>
          <p:nvPr/>
        </p:nvSpPr>
        <p:spPr>
          <a:xfrm>
            <a:off x="524429" y="3253335"/>
            <a:ext cx="5827065" cy="1077218"/>
          </a:xfrm>
          <a:prstGeom prst="rect">
            <a:avLst/>
          </a:prstGeom>
          <a:noFill/>
        </p:spPr>
        <p:txBody>
          <a:bodyPr wrap="square">
            <a:spAutoFit/>
          </a:bodyPr>
          <a:lstStyle/>
          <a:p>
            <a:pPr defTabSz="371475"/>
            <a:r>
              <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THE </a:t>
            </a:r>
            <a:r>
              <a:rPr kumimoji="1" lang="en-US"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INDONESIAN</a:t>
            </a:r>
            <a:r>
              <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 MARKET</a:t>
            </a:r>
            <a:endPar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pic>
        <p:nvPicPr>
          <p:cNvPr id="63" name="图形 62"/>
          <p:cNvPicPr>
            <a:picLocks noChangeAspect="1"/>
          </p:cNvPicPr>
          <p:nvPr/>
        </p:nvPicPr>
        <p:blipFill>
          <a:blip r:embed="rId1"/>
          <a:stretch>
            <a:fillRect/>
          </a:stretch>
        </p:blipFill>
        <p:spPr>
          <a:xfrm>
            <a:off x="4353032" y="0"/>
            <a:ext cx="2504968" cy="26896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文本框 1" hidden="1"/>
          <p:cNvSpPr txBox="1"/>
          <p:nvPr/>
        </p:nvSpPr>
        <p:spPr>
          <a:xfrm>
            <a:off x="642938" y="3385840"/>
            <a:ext cx="0" cy="0"/>
          </a:xfrm>
          <a:prstGeom prst="rect">
            <a:avLst/>
          </a:prstGeom>
          <a:solidFill>
            <a:srgbClr val="FFFFFF"/>
          </a:solidFill>
        </p:spPr>
        <p:txBody>
          <a:bodyPr rtlCol="0" anchor="t"/>
          <a:lstStyle/>
          <a:p>
            <a:pPr defTabSz="371475"/>
            <a:endParaRPr lang="en-US" sz="670" dirty="0">
              <a:solidFill>
                <a:prstClr val="black"/>
              </a:solidFill>
              <a:latin typeface="Calibri" panose="020F0502020204030204"/>
            </a:endParaRPr>
          </a:p>
          <a:p>
            <a:pPr defTabSz="371475">
              <a:buClr>
                <a:srgbClr val="FFFFFF"/>
              </a:buClr>
            </a:pPr>
            <a:r>
              <a:rPr lang="en-US" sz="1095" dirty="0">
                <a:solidFill>
                  <a:srgbClr val="FFFFFF"/>
                </a:solidFill>
                <a:latin typeface="Calibri" panose="020F0502020204030204"/>
              </a:rPr>
              <a:t>E6636BC20180234D78A0072836F0B99032B9B20F173F3B80ADD98B30B1042B0B8B48BC38A16B0B0D22E92508C8465FEBAA0921FA31D08B411BBFC2187F4E2DDA24F399AD1521665714D92A876AF244D1C732EDA876D847DE68F8219A7F644CA8DDD62D9A9E3</a:t>
            </a:r>
            <a:endParaRPr lang="en-US" sz="1095" dirty="0">
              <a:solidFill>
                <a:srgbClr val="FFFFFF"/>
              </a:solidFill>
              <a:latin typeface="Calibri" panose="020F0502020204030204"/>
            </a:endParaRPr>
          </a:p>
        </p:txBody>
      </p:sp>
      <p:grpSp>
        <p:nvGrpSpPr>
          <p:cNvPr id="3" name="组合 2"/>
          <p:cNvGrpSpPr/>
          <p:nvPr/>
        </p:nvGrpSpPr>
        <p:grpSpPr>
          <a:xfrm>
            <a:off x="635343" y="2066255"/>
            <a:ext cx="5354743" cy="951802"/>
            <a:chOff x="620722" y="2737192"/>
            <a:chExt cx="6590454" cy="1171449"/>
          </a:xfrm>
        </p:grpSpPr>
        <p:sp>
          <p:nvSpPr>
            <p:cNvPr id="18" name="文本框 17"/>
            <p:cNvSpPr txBox="1"/>
            <p:nvPr/>
          </p:nvSpPr>
          <p:spPr>
            <a:xfrm>
              <a:off x="620722" y="2737192"/>
              <a:ext cx="1410950" cy="795485"/>
            </a:xfrm>
            <a:prstGeom prst="rect">
              <a:avLst/>
            </a:prstGeom>
            <a:noFill/>
          </p:spPr>
          <p:txBody>
            <a:bodyPr wrap="square" anchor="ctr">
              <a:spAutoFit/>
            </a:bodyPr>
            <a:lstStyle/>
            <a:p>
              <a:pPr defTabSz="371475"/>
              <a:r>
                <a:rPr kumimoji="1" lang="en-US" altLang="zh-CN" sz="36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01</a:t>
              </a:r>
              <a:endParaRPr kumimoji="1" lang="en-US" altLang="zh-CN" sz="36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sp>
          <p:nvSpPr>
            <p:cNvPr id="20" name="文本框 19"/>
            <p:cNvSpPr txBox="1"/>
            <p:nvPr/>
          </p:nvSpPr>
          <p:spPr>
            <a:xfrm>
              <a:off x="1651758" y="2863466"/>
              <a:ext cx="5559418" cy="568203"/>
            </a:xfrm>
            <a:prstGeom prst="rect">
              <a:avLst/>
            </a:prstGeom>
            <a:noFill/>
          </p:spPr>
          <p:txBody>
            <a:bodyPr wrap="square">
              <a:spAutoFit/>
            </a:bodyPr>
            <a:lstStyle/>
            <a:p>
              <a:pPr algn="l" defTabSz="371475"/>
              <a:r>
                <a:rPr kumimoji="1" lang="en-GB" altLang="zh-CN" sz="1200" b="1" spc="81" dirty="0">
                  <a:latin typeface="Arial" panose="020B0604020202020204" pitchFamily="34" charset="0"/>
                  <a:ea typeface="Source Han Sans CN Bold" panose="020B0800000000000000" pitchFamily="34" charset="-128"/>
                  <a:cs typeface="Arial" panose="020B0604020202020204" pitchFamily="34" charset="0"/>
                  <a:sym typeface="+mn-ea"/>
                </a:rPr>
                <a:t>The Mainstream Market: Performance and Trend Analysis of the Apparel Category </a:t>
              </a:r>
              <a:endParaRPr kumimoji="1" lang="zh-CN" altLang="en-US" sz="2000" b="1" spc="81" dirty="0">
                <a:latin typeface="Arial" panose="020B0604020202020204" pitchFamily="34" charset="0"/>
                <a:ea typeface="Source Han Sans CN Bold" panose="020B0800000000000000" pitchFamily="34" charset="-128"/>
                <a:cs typeface="Arial" panose="020B0604020202020204" pitchFamily="34" charset="0"/>
              </a:endParaRPr>
            </a:p>
          </p:txBody>
        </p:sp>
        <p:sp>
          <p:nvSpPr>
            <p:cNvPr id="22" name="文本框 21"/>
            <p:cNvSpPr txBox="1"/>
            <p:nvPr/>
          </p:nvSpPr>
          <p:spPr>
            <a:xfrm>
              <a:off x="1652540" y="3435612"/>
              <a:ext cx="5558595" cy="473029"/>
            </a:xfrm>
            <a:prstGeom prst="rect">
              <a:avLst/>
            </a:prstGeom>
            <a:noFill/>
          </p:spPr>
          <p:txBody>
            <a:bodyPr wrap="square">
              <a:spAutoFit/>
            </a:bodyPr>
            <a:lstStyle/>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The performance of the apparel category in the mainstream market in the past year</a:t>
              </a:r>
              <a:endPar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Prospective trend analysis of the apparel category in the mainstream market </a:t>
              </a:r>
              <a:endParaRPr kumimoji="1" lang="zh-CN" altLang="en-US"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p:txBody>
        </p:sp>
      </p:grpSp>
      <p:sp>
        <p:nvSpPr>
          <p:cNvPr id="4" name="文本框 3"/>
          <p:cNvSpPr txBox="1"/>
          <p:nvPr/>
        </p:nvSpPr>
        <p:spPr>
          <a:xfrm>
            <a:off x="620713" y="948935"/>
            <a:ext cx="4563467" cy="461665"/>
          </a:xfrm>
          <a:prstGeom prst="rect">
            <a:avLst/>
          </a:prstGeom>
          <a:noFill/>
        </p:spPr>
        <p:txBody>
          <a:bodyPr wrap="square">
            <a:spAutoFit/>
          </a:bodyPr>
          <a:lstStyle/>
          <a:p>
            <a:pPr defTabSz="371475"/>
            <a:r>
              <a:rPr kumimoji="1" lang="en-US" altLang="zh-CN" sz="2400"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CONTENTS</a:t>
            </a:r>
            <a:endParaRPr kumimoji="1" lang="en-US" altLang="zh-CN" sz="2400"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grpSp>
        <p:nvGrpSpPr>
          <p:cNvPr id="2" name="组合 1"/>
          <p:cNvGrpSpPr/>
          <p:nvPr/>
        </p:nvGrpSpPr>
        <p:grpSpPr>
          <a:xfrm>
            <a:off x="5819645" y="1249040"/>
            <a:ext cx="1038355" cy="2399138"/>
            <a:chOff x="5583000" y="673853"/>
            <a:chExt cx="1277975" cy="2952785"/>
          </a:xfrm>
        </p:grpSpPr>
        <p:pic>
          <p:nvPicPr>
            <p:cNvPr id="82" name="图片 81"/>
            <p:cNvPicPr>
              <a:picLocks noChangeAspect="1"/>
            </p:cNvPicPr>
            <p:nvPr/>
          </p:nvPicPr>
          <p:blipFill>
            <a:blip r:embed="rId1"/>
            <a:stretch>
              <a:fillRect/>
            </a:stretch>
          </p:blipFill>
          <p:spPr>
            <a:xfrm>
              <a:off x="6238116" y="1300332"/>
              <a:ext cx="621405" cy="1194814"/>
            </a:xfrm>
            <a:prstGeom prst="rect">
              <a:avLst/>
            </a:prstGeom>
          </p:spPr>
        </p:pic>
        <p:sp>
          <p:nvSpPr>
            <p:cNvPr id="44" name="object 94"/>
            <p:cNvSpPr/>
            <p:nvPr/>
          </p:nvSpPr>
          <p:spPr>
            <a:xfrm>
              <a:off x="5583000" y="1532115"/>
              <a:ext cx="36195" cy="569595"/>
            </a:xfrm>
            <a:custGeom>
              <a:avLst/>
              <a:gdLst/>
              <a:ahLst/>
              <a:cxnLst/>
              <a:rect l="l" t="t" r="r" b="b"/>
              <a:pathLst>
                <a:path w="36195" h="569594">
                  <a:moveTo>
                    <a:pt x="35775" y="0"/>
                  </a:moveTo>
                  <a:lnTo>
                    <a:pt x="24295" y="49301"/>
                  </a:lnTo>
                  <a:lnTo>
                    <a:pt x="14973" y="99390"/>
                  </a:lnTo>
                  <a:lnTo>
                    <a:pt x="7848" y="150215"/>
                  </a:lnTo>
                  <a:lnTo>
                    <a:pt x="2984" y="201739"/>
                  </a:lnTo>
                  <a:lnTo>
                    <a:pt x="431" y="253885"/>
                  </a:lnTo>
                  <a:lnTo>
                    <a:pt x="0" y="284784"/>
                  </a:lnTo>
                  <a:lnTo>
                    <a:pt x="241" y="307987"/>
                  </a:lnTo>
                  <a:lnTo>
                    <a:pt x="431" y="315683"/>
                  </a:lnTo>
                  <a:lnTo>
                    <a:pt x="2984" y="367842"/>
                  </a:lnTo>
                  <a:lnTo>
                    <a:pt x="7848" y="419366"/>
                  </a:lnTo>
                  <a:lnTo>
                    <a:pt x="14973" y="470192"/>
                  </a:lnTo>
                  <a:lnTo>
                    <a:pt x="24295" y="520280"/>
                  </a:lnTo>
                  <a:lnTo>
                    <a:pt x="35775" y="569582"/>
                  </a:lnTo>
                  <a:lnTo>
                    <a:pt x="35775"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49" name="object 95"/>
            <p:cNvSpPr/>
            <p:nvPr/>
          </p:nvSpPr>
          <p:spPr>
            <a:xfrm>
              <a:off x="5671912" y="1298098"/>
              <a:ext cx="35560" cy="1038225"/>
            </a:xfrm>
            <a:custGeom>
              <a:avLst/>
              <a:gdLst/>
              <a:ahLst/>
              <a:cxnLst/>
              <a:rect l="l" t="t" r="r" b="b"/>
              <a:pathLst>
                <a:path w="35559" h="1038225">
                  <a:moveTo>
                    <a:pt x="35344" y="0"/>
                  </a:moveTo>
                  <a:lnTo>
                    <a:pt x="26003" y="18737"/>
                  </a:lnTo>
                  <a:lnTo>
                    <a:pt x="16995" y="37668"/>
                  </a:lnTo>
                  <a:lnTo>
                    <a:pt x="8326" y="56789"/>
                  </a:lnTo>
                  <a:lnTo>
                    <a:pt x="0" y="76098"/>
                  </a:lnTo>
                  <a:lnTo>
                    <a:pt x="0" y="961504"/>
                  </a:lnTo>
                  <a:lnTo>
                    <a:pt x="8326" y="980813"/>
                  </a:lnTo>
                  <a:lnTo>
                    <a:pt x="16995" y="999934"/>
                  </a:lnTo>
                  <a:lnTo>
                    <a:pt x="26003" y="1018865"/>
                  </a:lnTo>
                  <a:lnTo>
                    <a:pt x="35344" y="1037602"/>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0" name="object 96"/>
            <p:cNvSpPr/>
            <p:nvPr/>
          </p:nvSpPr>
          <p:spPr>
            <a:xfrm>
              <a:off x="5760398" y="1152627"/>
              <a:ext cx="35560" cy="1329055"/>
            </a:xfrm>
            <a:custGeom>
              <a:avLst/>
              <a:gdLst/>
              <a:ahLst/>
              <a:cxnLst/>
              <a:rect l="l" t="t" r="r" b="b"/>
              <a:pathLst>
                <a:path w="35559" h="1329055">
                  <a:moveTo>
                    <a:pt x="35344" y="0"/>
                  </a:moveTo>
                  <a:lnTo>
                    <a:pt x="17319" y="25968"/>
                  </a:lnTo>
                  <a:lnTo>
                    <a:pt x="0" y="52451"/>
                  </a:lnTo>
                  <a:lnTo>
                    <a:pt x="0" y="1276108"/>
                  </a:lnTo>
                  <a:lnTo>
                    <a:pt x="17319" y="1302580"/>
                  </a:lnTo>
                  <a:lnTo>
                    <a:pt x="35344" y="1328547"/>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1" name="object 97"/>
            <p:cNvSpPr/>
            <p:nvPr/>
          </p:nvSpPr>
          <p:spPr>
            <a:xfrm>
              <a:off x="5848888" y="1043701"/>
              <a:ext cx="35560" cy="1546860"/>
            </a:xfrm>
            <a:custGeom>
              <a:avLst/>
              <a:gdLst/>
              <a:ahLst/>
              <a:cxnLst/>
              <a:rect l="l" t="t" r="r" b="b"/>
              <a:pathLst>
                <a:path w="35559" h="1546860">
                  <a:moveTo>
                    <a:pt x="35344" y="0"/>
                  </a:moveTo>
                  <a:lnTo>
                    <a:pt x="17438" y="19951"/>
                  </a:lnTo>
                  <a:lnTo>
                    <a:pt x="0" y="40322"/>
                  </a:lnTo>
                  <a:lnTo>
                    <a:pt x="0" y="1506080"/>
                  </a:lnTo>
                  <a:lnTo>
                    <a:pt x="17438" y="1526446"/>
                  </a:lnTo>
                  <a:lnTo>
                    <a:pt x="35344" y="1546402"/>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2" name="object 98"/>
            <p:cNvSpPr/>
            <p:nvPr/>
          </p:nvSpPr>
          <p:spPr>
            <a:xfrm>
              <a:off x="5937372" y="957248"/>
              <a:ext cx="35560" cy="1719580"/>
            </a:xfrm>
            <a:custGeom>
              <a:avLst/>
              <a:gdLst/>
              <a:ahLst/>
              <a:cxnLst/>
              <a:rect l="l" t="t" r="r" b="b"/>
              <a:pathLst>
                <a:path w="35559" h="1719580">
                  <a:moveTo>
                    <a:pt x="35344" y="0"/>
                  </a:moveTo>
                  <a:lnTo>
                    <a:pt x="8701" y="24035"/>
                  </a:lnTo>
                  <a:lnTo>
                    <a:pt x="0" y="32232"/>
                  </a:lnTo>
                  <a:lnTo>
                    <a:pt x="0" y="1687068"/>
                  </a:lnTo>
                  <a:lnTo>
                    <a:pt x="17500" y="1703376"/>
                  </a:lnTo>
                  <a:lnTo>
                    <a:pt x="35344" y="1719313"/>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3" name="object 99"/>
            <p:cNvSpPr/>
            <p:nvPr/>
          </p:nvSpPr>
          <p:spPr>
            <a:xfrm>
              <a:off x="6025857" y="886988"/>
              <a:ext cx="35560" cy="1859914"/>
            </a:xfrm>
            <a:custGeom>
              <a:avLst/>
              <a:gdLst/>
              <a:ahLst/>
              <a:cxnLst/>
              <a:rect l="l" t="t" r="r" b="b"/>
              <a:pathLst>
                <a:path w="35559" h="1859914">
                  <a:moveTo>
                    <a:pt x="35344" y="0"/>
                  </a:moveTo>
                  <a:lnTo>
                    <a:pt x="8737" y="19666"/>
                  </a:lnTo>
                  <a:lnTo>
                    <a:pt x="0" y="26390"/>
                  </a:lnTo>
                  <a:lnTo>
                    <a:pt x="0" y="1833435"/>
                  </a:lnTo>
                  <a:lnTo>
                    <a:pt x="26406" y="1853354"/>
                  </a:lnTo>
                  <a:lnTo>
                    <a:pt x="35344" y="1859826"/>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4" name="object 100"/>
            <p:cNvSpPr/>
            <p:nvPr/>
          </p:nvSpPr>
          <p:spPr>
            <a:xfrm>
              <a:off x="6114341" y="829617"/>
              <a:ext cx="35560" cy="1974850"/>
            </a:xfrm>
            <a:custGeom>
              <a:avLst/>
              <a:gdLst/>
              <a:ahLst/>
              <a:cxnLst/>
              <a:rect l="l" t="t" r="r" b="b"/>
              <a:pathLst>
                <a:path w="35559" h="1974850">
                  <a:moveTo>
                    <a:pt x="35344" y="0"/>
                  </a:moveTo>
                  <a:lnTo>
                    <a:pt x="8755" y="16025"/>
                  </a:lnTo>
                  <a:lnTo>
                    <a:pt x="0" y="21526"/>
                  </a:lnTo>
                  <a:lnTo>
                    <a:pt x="0" y="1953044"/>
                  </a:lnTo>
                  <a:lnTo>
                    <a:pt x="26431" y="1969305"/>
                  </a:lnTo>
                  <a:lnTo>
                    <a:pt x="35344" y="1974570"/>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5" name="object 101"/>
            <p:cNvSpPr/>
            <p:nvPr/>
          </p:nvSpPr>
          <p:spPr>
            <a:xfrm>
              <a:off x="6202826" y="782915"/>
              <a:ext cx="35560" cy="2068195"/>
            </a:xfrm>
            <a:custGeom>
              <a:avLst/>
              <a:gdLst/>
              <a:ahLst/>
              <a:cxnLst/>
              <a:rect l="l" t="t" r="r" b="b"/>
              <a:pathLst>
                <a:path w="35559" h="2068195">
                  <a:moveTo>
                    <a:pt x="35344" y="0"/>
                  </a:moveTo>
                  <a:lnTo>
                    <a:pt x="8769" y="12964"/>
                  </a:lnTo>
                  <a:lnTo>
                    <a:pt x="0" y="17437"/>
                  </a:lnTo>
                  <a:lnTo>
                    <a:pt x="0" y="2050541"/>
                  </a:lnTo>
                  <a:lnTo>
                    <a:pt x="35344" y="2067966"/>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6" name="object 102"/>
            <p:cNvSpPr/>
            <p:nvPr/>
          </p:nvSpPr>
          <p:spPr>
            <a:xfrm>
              <a:off x="6291311" y="745570"/>
              <a:ext cx="35560" cy="2143125"/>
            </a:xfrm>
            <a:custGeom>
              <a:avLst/>
              <a:gdLst/>
              <a:ahLst/>
              <a:cxnLst/>
              <a:rect l="l" t="t" r="r" b="b"/>
              <a:pathLst>
                <a:path w="35559" h="2143125">
                  <a:moveTo>
                    <a:pt x="35344" y="0"/>
                  </a:moveTo>
                  <a:lnTo>
                    <a:pt x="0" y="13881"/>
                  </a:lnTo>
                  <a:lnTo>
                    <a:pt x="0" y="2128786"/>
                  </a:lnTo>
                  <a:lnTo>
                    <a:pt x="35344" y="2142667"/>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7" name="object 103"/>
            <p:cNvSpPr/>
            <p:nvPr/>
          </p:nvSpPr>
          <p:spPr>
            <a:xfrm>
              <a:off x="6379796" y="716592"/>
              <a:ext cx="35560" cy="2200910"/>
            </a:xfrm>
            <a:custGeom>
              <a:avLst/>
              <a:gdLst/>
              <a:ahLst/>
              <a:cxnLst/>
              <a:rect l="l" t="t" r="r" b="b"/>
              <a:pathLst>
                <a:path w="35559" h="2200910">
                  <a:moveTo>
                    <a:pt x="35344" y="0"/>
                  </a:moveTo>
                  <a:lnTo>
                    <a:pt x="0" y="10642"/>
                  </a:lnTo>
                  <a:lnTo>
                    <a:pt x="0" y="2189988"/>
                  </a:lnTo>
                  <a:lnTo>
                    <a:pt x="35344" y="2200617"/>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63" name="object 104"/>
            <p:cNvSpPr/>
            <p:nvPr/>
          </p:nvSpPr>
          <p:spPr>
            <a:xfrm>
              <a:off x="6468279" y="695473"/>
              <a:ext cx="35560" cy="2243455"/>
            </a:xfrm>
            <a:custGeom>
              <a:avLst/>
              <a:gdLst/>
              <a:ahLst/>
              <a:cxnLst/>
              <a:rect l="l" t="t" r="r" b="b"/>
              <a:pathLst>
                <a:path w="35559" h="2243455">
                  <a:moveTo>
                    <a:pt x="35344" y="0"/>
                  </a:moveTo>
                  <a:lnTo>
                    <a:pt x="0" y="7480"/>
                  </a:lnTo>
                  <a:lnTo>
                    <a:pt x="0" y="2235365"/>
                  </a:lnTo>
                  <a:lnTo>
                    <a:pt x="35344" y="2242858"/>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64" name="object 105"/>
            <p:cNvSpPr/>
            <p:nvPr/>
          </p:nvSpPr>
          <p:spPr>
            <a:xfrm>
              <a:off x="6556764" y="681615"/>
              <a:ext cx="35560" cy="2270760"/>
            </a:xfrm>
            <a:custGeom>
              <a:avLst/>
              <a:gdLst/>
              <a:ahLst/>
              <a:cxnLst/>
              <a:rect l="l" t="t" r="r" b="b"/>
              <a:pathLst>
                <a:path w="35559" h="2270760">
                  <a:moveTo>
                    <a:pt x="35344" y="0"/>
                  </a:moveTo>
                  <a:lnTo>
                    <a:pt x="0" y="4648"/>
                  </a:lnTo>
                  <a:lnTo>
                    <a:pt x="0" y="2265921"/>
                  </a:lnTo>
                  <a:lnTo>
                    <a:pt x="35344" y="2270569"/>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65" name="object 106"/>
            <p:cNvSpPr/>
            <p:nvPr/>
          </p:nvSpPr>
          <p:spPr>
            <a:xfrm>
              <a:off x="6645248" y="674732"/>
              <a:ext cx="35560" cy="2284730"/>
            </a:xfrm>
            <a:custGeom>
              <a:avLst/>
              <a:gdLst/>
              <a:ahLst/>
              <a:cxnLst/>
              <a:rect l="l" t="t" r="r" b="b"/>
              <a:pathLst>
                <a:path w="35559" h="2284730">
                  <a:moveTo>
                    <a:pt x="35344" y="0"/>
                  </a:moveTo>
                  <a:lnTo>
                    <a:pt x="0" y="1905"/>
                  </a:lnTo>
                  <a:lnTo>
                    <a:pt x="0" y="2282431"/>
                  </a:lnTo>
                  <a:lnTo>
                    <a:pt x="35344" y="2284336"/>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66" name="object 107"/>
            <p:cNvSpPr/>
            <p:nvPr/>
          </p:nvSpPr>
          <p:spPr>
            <a:xfrm>
              <a:off x="6733739"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pic>
          <p:nvPicPr>
            <p:cNvPr id="81" name="图形 8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1016" y="2431824"/>
              <a:ext cx="621842" cy="1194814"/>
            </a:xfrm>
            <a:prstGeom prst="rect">
              <a:avLst/>
            </a:prstGeom>
          </p:spPr>
        </p:pic>
        <p:sp>
          <p:nvSpPr>
            <p:cNvPr id="83" name="object 107"/>
            <p:cNvSpPr/>
            <p:nvPr/>
          </p:nvSpPr>
          <p:spPr>
            <a:xfrm>
              <a:off x="6825415"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grpSp>
      <p:cxnSp>
        <p:nvCxnSpPr>
          <p:cNvPr id="8" name="直线连接符 6"/>
          <p:cNvCxnSpPr/>
          <p:nvPr/>
        </p:nvCxnSpPr>
        <p:spPr>
          <a:xfrm>
            <a:off x="688862" y="1410600"/>
            <a:ext cx="743255" cy="0"/>
          </a:xfrm>
          <a:prstGeom prst="line">
            <a:avLst/>
          </a:prstGeom>
          <a:ln w="31750">
            <a:solidFill>
              <a:srgbClr val="6559ED"/>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35343" y="3301210"/>
            <a:ext cx="5354743" cy="1105689"/>
            <a:chOff x="620722" y="2737193"/>
            <a:chExt cx="6590454" cy="1360848"/>
          </a:xfrm>
        </p:grpSpPr>
        <p:sp>
          <p:nvSpPr>
            <p:cNvPr id="6" name="文本框 5"/>
            <p:cNvSpPr txBox="1"/>
            <p:nvPr/>
          </p:nvSpPr>
          <p:spPr>
            <a:xfrm>
              <a:off x="620722" y="2737193"/>
              <a:ext cx="1410950" cy="795486"/>
            </a:xfrm>
            <a:prstGeom prst="rect">
              <a:avLst/>
            </a:prstGeom>
            <a:noFill/>
          </p:spPr>
          <p:txBody>
            <a:bodyPr wrap="square" anchor="ctr">
              <a:spAutoFit/>
            </a:bodyPr>
            <a:lstStyle/>
            <a:p>
              <a:pPr defTabSz="371475"/>
              <a:r>
                <a:rPr kumimoji="1" lang="en-US" altLang="zh-CN" sz="36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02</a:t>
              </a:r>
              <a:endParaRPr kumimoji="1" lang="en-US" altLang="zh-CN" sz="36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sp>
          <p:nvSpPr>
            <p:cNvPr id="7" name="文本框 6"/>
            <p:cNvSpPr txBox="1"/>
            <p:nvPr/>
          </p:nvSpPr>
          <p:spPr>
            <a:xfrm>
              <a:off x="1651758" y="2863467"/>
              <a:ext cx="5559418" cy="568203"/>
            </a:xfrm>
            <a:prstGeom prst="rect">
              <a:avLst/>
            </a:prstGeom>
            <a:noFill/>
          </p:spPr>
          <p:txBody>
            <a:bodyPr wrap="square">
              <a:spAutoFit/>
            </a:bodyPr>
            <a:lstStyle/>
            <a:p>
              <a:pPr algn="l" defTabSz="371475"/>
              <a:r>
                <a:rPr kumimoji="1" lang="en-GB" altLang="zh-CN" sz="1200" b="1" spc="81" dirty="0">
                  <a:latin typeface="Arial" panose="020B0604020202020204" pitchFamily="34" charset="0"/>
                  <a:ea typeface="Source Han Sans CN Bold" panose="020B0800000000000000" pitchFamily="34" charset="-128"/>
                  <a:cs typeface="Arial" panose="020B0604020202020204" pitchFamily="34" charset="0"/>
                  <a:sym typeface="+mn-ea"/>
                </a:rPr>
                <a:t>The American Market: Performance and Trend Analysis of the Apparel Category</a:t>
              </a:r>
              <a:endParaRPr kumimoji="1" lang="zh-CN" altLang="en-US" sz="2000" b="1" spc="81" dirty="0">
                <a:latin typeface="Arial" panose="020B0604020202020204" pitchFamily="34" charset="0"/>
                <a:ea typeface="Source Han Sans CN Bold" panose="020B0800000000000000" pitchFamily="34" charset="-128"/>
                <a:cs typeface="Arial" panose="020B0604020202020204" pitchFamily="34" charset="0"/>
              </a:endParaRPr>
            </a:p>
          </p:txBody>
        </p:sp>
        <p:sp>
          <p:nvSpPr>
            <p:cNvPr id="9" name="文本框 8"/>
            <p:cNvSpPr txBox="1"/>
            <p:nvPr/>
          </p:nvSpPr>
          <p:spPr>
            <a:xfrm>
              <a:off x="1652540" y="3435612"/>
              <a:ext cx="5558595" cy="662429"/>
            </a:xfrm>
            <a:prstGeom prst="rect">
              <a:avLst/>
            </a:prstGeom>
            <a:noFill/>
          </p:spPr>
          <p:txBody>
            <a:bodyPr wrap="square">
              <a:spAutoFit/>
            </a:bodyPr>
            <a:lstStyle/>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The performance and trend changes of the overall apparel category in the past year</a:t>
              </a:r>
              <a:endPar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Performance and analysis of excellent apparel stores </a:t>
              </a:r>
              <a:endPar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Hot product data performance and analysis</a:t>
              </a:r>
              <a:endParaRPr kumimoji="1" lang="zh-CN" altLang="en-US"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p:txBody>
        </p:sp>
      </p:grpSp>
      <p:grpSp>
        <p:nvGrpSpPr>
          <p:cNvPr id="10" name="组合 9"/>
          <p:cNvGrpSpPr/>
          <p:nvPr/>
        </p:nvGrpSpPr>
        <p:grpSpPr>
          <a:xfrm>
            <a:off x="635343" y="4690052"/>
            <a:ext cx="5354743" cy="1105689"/>
            <a:chOff x="620722" y="2737193"/>
            <a:chExt cx="6590454" cy="1360847"/>
          </a:xfrm>
        </p:grpSpPr>
        <p:sp>
          <p:nvSpPr>
            <p:cNvPr id="11" name="文本框 10"/>
            <p:cNvSpPr txBox="1"/>
            <p:nvPr/>
          </p:nvSpPr>
          <p:spPr>
            <a:xfrm>
              <a:off x="620722" y="2737193"/>
              <a:ext cx="1410950" cy="795486"/>
            </a:xfrm>
            <a:prstGeom prst="rect">
              <a:avLst/>
            </a:prstGeom>
            <a:noFill/>
          </p:spPr>
          <p:txBody>
            <a:bodyPr wrap="square" anchor="ctr">
              <a:spAutoFit/>
            </a:bodyPr>
            <a:lstStyle/>
            <a:p>
              <a:pPr defTabSz="371475"/>
              <a:r>
                <a:rPr kumimoji="1" lang="en-US" altLang="zh-CN" sz="36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03</a:t>
              </a:r>
              <a:endParaRPr kumimoji="1" lang="en-US" altLang="zh-CN" sz="36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sp>
          <p:nvSpPr>
            <p:cNvPr id="12" name="文本框 11"/>
            <p:cNvSpPr txBox="1"/>
            <p:nvPr/>
          </p:nvSpPr>
          <p:spPr>
            <a:xfrm>
              <a:off x="1651758" y="2863467"/>
              <a:ext cx="5559418" cy="568203"/>
            </a:xfrm>
            <a:prstGeom prst="rect">
              <a:avLst/>
            </a:prstGeom>
            <a:noFill/>
          </p:spPr>
          <p:txBody>
            <a:bodyPr wrap="square">
              <a:spAutoFit/>
            </a:bodyPr>
            <a:lstStyle/>
            <a:p>
              <a:pPr algn="l" defTabSz="371475"/>
              <a:r>
                <a:rPr kumimoji="1" lang="en-GB" altLang="zh-CN" sz="1200" b="1" spc="81" dirty="0">
                  <a:latin typeface="Arial" panose="020B0604020202020204" pitchFamily="34" charset="0"/>
                  <a:ea typeface="Source Han Sans CN Bold" panose="020B0800000000000000" pitchFamily="34" charset="-128"/>
                  <a:cs typeface="Arial" panose="020B0604020202020204" pitchFamily="34" charset="0"/>
                  <a:sym typeface="+mn-ea"/>
                </a:rPr>
                <a:t>The Indonesian Market: Performance and Trend Analysis of the Apparel Category </a:t>
              </a:r>
              <a:endParaRPr kumimoji="1" lang="zh-CN" altLang="en-US" sz="2000" b="1" spc="81" dirty="0">
                <a:latin typeface="Arial" panose="020B0604020202020204" pitchFamily="34" charset="0"/>
                <a:ea typeface="Source Han Sans CN Bold" panose="020B0800000000000000" pitchFamily="34" charset="-128"/>
                <a:cs typeface="Arial" panose="020B0604020202020204" pitchFamily="34" charset="0"/>
              </a:endParaRPr>
            </a:p>
          </p:txBody>
        </p:sp>
        <p:sp>
          <p:nvSpPr>
            <p:cNvPr id="13" name="文本框 12"/>
            <p:cNvSpPr txBox="1"/>
            <p:nvPr/>
          </p:nvSpPr>
          <p:spPr>
            <a:xfrm>
              <a:off x="1652540" y="3435611"/>
              <a:ext cx="5558595" cy="662429"/>
            </a:xfrm>
            <a:prstGeom prst="rect">
              <a:avLst/>
            </a:prstGeom>
            <a:noFill/>
          </p:spPr>
          <p:txBody>
            <a:bodyPr wrap="square">
              <a:spAutoFit/>
            </a:bodyPr>
            <a:lstStyle/>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The performance and trend changes of the overall apparel category in the past year</a:t>
              </a:r>
              <a:endPar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Performance and analysis of excellent apparel stores </a:t>
              </a:r>
              <a:endPar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Explosive product data performance and analysis</a:t>
              </a:r>
              <a:endParaRPr kumimoji="1" lang="zh-CN" altLang="en-US"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p:txBody>
        </p:sp>
      </p:grpSp>
      <p:grpSp>
        <p:nvGrpSpPr>
          <p:cNvPr id="14" name="组合 13"/>
          <p:cNvGrpSpPr/>
          <p:nvPr/>
        </p:nvGrpSpPr>
        <p:grpSpPr>
          <a:xfrm>
            <a:off x="635343" y="6078894"/>
            <a:ext cx="5354743" cy="1259578"/>
            <a:chOff x="620722" y="2737193"/>
            <a:chExt cx="6590454" cy="1550249"/>
          </a:xfrm>
        </p:grpSpPr>
        <p:sp>
          <p:nvSpPr>
            <p:cNvPr id="15" name="文本框 14"/>
            <p:cNvSpPr txBox="1"/>
            <p:nvPr/>
          </p:nvSpPr>
          <p:spPr>
            <a:xfrm>
              <a:off x="620722" y="2737193"/>
              <a:ext cx="1410950" cy="795486"/>
            </a:xfrm>
            <a:prstGeom prst="rect">
              <a:avLst/>
            </a:prstGeom>
            <a:noFill/>
          </p:spPr>
          <p:txBody>
            <a:bodyPr wrap="square" anchor="ctr">
              <a:spAutoFit/>
            </a:bodyPr>
            <a:lstStyle/>
            <a:p>
              <a:pPr defTabSz="371475"/>
              <a:r>
                <a:rPr kumimoji="1" lang="en-US" altLang="zh-CN" sz="36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04</a:t>
              </a:r>
              <a:endParaRPr kumimoji="1" lang="en-US" altLang="zh-CN" sz="36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sp>
          <p:nvSpPr>
            <p:cNvPr id="16" name="文本框 15"/>
            <p:cNvSpPr txBox="1"/>
            <p:nvPr/>
          </p:nvSpPr>
          <p:spPr>
            <a:xfrm>
              <a:off x="1651758" y="2863467"/>
              <a:ext cx="5559418" cy="568203"/>
            </a:xfrm>
            <a:prstGeom prst="rect">
              <a:avLst/>
            </a:prstGeom>
            <a:noFill/>
          </p:spPr>
          <p:txBody>
            <a:bodyPr wrap="square">
              <a:spAutoFit/>
            </a:bodyPr>
            <a:lstStyle/>
            <a:p>
              <a:pPr algn="l" defTabSz="371475"/>
              <a:r>
                <a:rPr kumimoji="1" lang="en-GB" altLang="zh-CN" sz="1200" b="1" spc="81" dirty="0">
                  <a:latin typeface="Arial" panose="020B0604020202020204" pitchFamily="34" charset="0"/>
                  <a:ea typeface="Source Han Sans CN Bold" panose="020B0800000000000000" pitchFamily="34" charset="-128"/>
                  <a:cs typeface="Arial" panose="020B0604020202020204" pitchFamily="34" charset="0"/>
                  <a:sym typeface="+mn-ea"/>
                </a:rPr>
                <a:t>The British Market: Performance and Trend Analysis of the Apparel Category</a:t>
              </a:r>
              <a:endParaRPr kumimoji="1" lang="zh-CN" altLang="en-US" sz="2000" b="1" spc="81" dirty="0">
                <a:latin typeface="Arial" panose="020B0604020202020204" pitchFamily="34" charset="0"/>
                <a:ea typeface="Source Han Sans CN Bold" panose="020B0800000000000000" pitchFamily="34" charset="-128"/>
                <a:cs typeface="Arial" panose="020B0604020202020204" pitchFamily="34" charset="0"/>
              </a:endParaRPr>
            </a:p>
          </p:txBody>
        </p:sp>
        <p:sp>
          <p:nvSpPr>
            <p:cNvPr id="17" name="文本框 16"/>
            <p:cNvSpPr txBox="1"/>
            <p:nvPr/>
          </p:nvSpPr>
          <p:spPr>
            <a:xfrm>
              <a:off x="1652540" y="3435611"/>
              <a:ext cx="5558595" cy="851831"/>
            </a:xfrm>
            <a:prstGeom prst="rect">
              <a:avLst/>
            </a:prstGeom>
            <a:noFill/>
          </p:spPr>
          <p:txBody>
            <a:bodyPr wrap="square">
              <a:spAutoFit/>
            </a:bodyPr>
            <a:lstStyle/>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The performance and trend changes of the overall apparel category in the past year</a:t>
              </a:r>
              <a:endPar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Performance and analysis of excellent apparel stores </a:t>
              </a:r>
              <a:endPar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a:p>
              <a:pPr marL="186055" indent="-186055" defTabSz="371475">
                <a:lnSpc>
                  <a:spcPct val="125000"/>
                </a:lnSpc>
                <a:buFont typeface="+mj-lt"/>
                <a:buAutoNum type="arabicPeriod"/>
              </a:pPr>
              <a:r>
                <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rPr>
                <a:t>Explosive product data performance and analysis</a:t>
              </a:r>
              <a:endPar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a:p>
              <a:pPr marL="186055" indent="-186055" defTabSz="371475">
                <a:lnSpc>
                  <a:spcPct val="125000"/>
                </a:lnSpc>
                <a:buFont typeface="+mj-lt"/>
                <a:buAutoNum type="arabicPeriod"/>
              </a:pPr>
              <a:endParaRPr kumimoji="1" lang="en-GB" altLang="zh-CN" sz="800" b="1" spc="81" dirty="0">
                <a:solidFill>
                  <a:prstClr val="black">
                    <a:lumMod val="65000"/>
                    <a:lumOff val="35000"/>
                  </a:prstClr>
                </a:solidFill>
                <a:latin typeface="Arial Narrow" panose="020B0606020202030204" pitchFamily="34" charset="0"/>
                <a:ea typeface="微软雅黑" panose="020B0503020204020204" pitchFamily="34" charset="-122"/>
                <a:cs typeface="Arial Narrow" panose="020B0606020202030204" pitchFamily="34" charset="0"/>
              </a:endParaRPr>
            </a:p>
          </p:txBody>
        </p:sp>
      </p:grpSp>
      <p:grpSp>
        <p:nvGrpSpPr>
          <p:cNvPr id="19" name="组合 18"/>
          <p:cNvGrpSpPr/>
          <p:nvPr/>
        </p:nvGrpSpPr>
        <p:grpSpPr>
          <a:xfrm>
            <a:off x="635343" y="7621623"/>
            <a:ext cx="5354743" cy="646333"/>
            <a:chOff x="620722" y="2737193"/>
            <a:chExt cx="6590454" cy="795486"/>
          </a:xfrm>
        </p:grpSpPr>
        <p:sp>
          <p:nvSpPr>
            <p:cNvPr id="21" name="文本框 20"/>
            <p:cNvSpPr txBox="1"/>
            <p:nvPr/>
          </p:nvSpPr>
          <p:spPr>
            <a:xfrm>
              <a:off x="620722" y="2737193"/>
              <a:ext cx="1410950" cy="795486"/>
            </a:xfrm>
            <a:prstGeom prst="rect">
              <a:avLst/>
            </a:prstGeom>
            <a:noFill/>
          </p:spPr>
          <p:txBody>
            <a:bodyPr wrap="square" anchor="ctr">
              <a:spAutoFit/>
            </a:bodyPr>
            <a:lstStyle/>
            <a:p>
              <a:pPr defTabSz="371475"/>
              <a:r>
                <a:rPr kumimoji="1" lang="en-US" altLang="zh-CN" sz="36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05</a:t>
              </a:r>
              <a:endParaRPr kumimoji="1" lang="en-US" altLang="zh-CN" sz="36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sp>
          <p:nvSpPr>
            <p:cNvPr id="23" name="文本框 22"/>
            <p:cNvSpPr txBox="1"/>
            <p:nvPr/>
          </p:nvSpPr>
          <p:spPr>
            <a:xfrm>
              <a:off x="1651758" y="2964474"/>
              <a:ext cx="5559418" cy="340922"/>
            </a:xfrm>
            <a:prstGeom prst="rect">
              <a:avLst/>
            </a:prstGeom>
            <a:noFill/>
          </p:spPr>
          <p:txBody>
            <a:bodyPr wrap="square">
              <a:spAutoFit/>
            </a:bodyPr>
            <a:lstStyle/>
            <a:p>
              <a:pPr algn="l" defTabSz="371475"/>
              <a:r>
                <a:rPr kumimoji="1" lang="en-GB" altLang="zh-CN" sz="1200" b="1" spc="81" dirty="0">
                  <a:latin typeface="Arial" panose="020B0604020202020204" pitchFamily="34" charset="0"/>
                  <a:ea typeface="Source Han Sans CN Bold" panose="020B0800000000000000" pitchFamily="34" charset="-128"/>
                  <a:cs typeface="Arial" panose="020B0604020202020204" pitchFamily="34" charset="0"/>
                  <a:sym typeface="+mn-ea"/>
                </a:rPr>
                <a:t>Conclusion</a:t>
              </a:r>
              <a:endParaRPr kumimoji="1" lang="en-GB" altLang="zh-CN" sz="1200" b="1" spc="81" dirty="0">
                <a:latin typeface="Arial" panose="020B0604020202020204" pitchFamily="34" charset="0"/>
                <a:ea typeface="Source Han Sans CN Bold" panose="020B0800000000000000" pitchFamily="34" charset="-128"/>
                <a:cs typeface="Arial" panose="020B0604020202020204" pitchFamily="34" charset="0"/>
                <a:sym typeface="+mn-ea"/>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726627"/>
          </a:xfrm>
          <a:prstGeom prst="rect">
            <a:avLst/>
          </a:prstGeom>
          <a:noFill/>
        </p:spPr>
        <p:txBody>
          <a:bodyPr wrap="square">
            <a:spAutoFit/>
          </a:bodyPr>
          <a:lstStyle/>
          <a:p>
            <a:pPr>
              <a:lnSpc>
                <a:spcPct val="125000"/>
              </a:lnSpc>
            </a:pPr>
            <a:r>
              <a:rPr lang="en-US" altLang="zh-CN" sz="1600" u="sng" dirty="0">
                <a:latin typeface="Arial Black" panose="020B0A04020102020204" pitchFamily="34" charset="0"/>
                <a:ea typeface="微软雅黑" panose="020B0503020204020204" pitchFamily="34" charset="-122"/>
                <a:cs typeface="Arial Black" panose="020B0A04020102020204" pitchFamily="34" charset="0"/>
              </a:rPr>
              <a:t>Indonesian market</a:t>
            </a:r>
            <a:endParaRPr lang="en-US"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Despite the impact of the removal incident, the Indonesian market still achieved high sales. According to </a:t>
            </a:r>
            <a:r>
              <a:rPr lang="en-US" altLang="zh-CN" sz="1400" dirty="0" err="1">
                <a:latin typeface="Arial Black" panose="020B0A04020102020204" pitchFamily="34" charset="0"/>
                <a:ea typeface="微软雅黑" panose="020B0503020204020204" pitchFamily="34" charset="-122"/>
                <a:cs typeface="Arial Black" panose="020B0A04020102020204" pitchFamily="34" charset="0"/>
              </a:rPr>
              <a:t>EchoTik's</a:t>
            </a: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 prediction, Indonesia is expected to return to the position of the dominant market in Southeast Asia this year.</a:t>
            </a:r>
            <a:endParaRPr lang="en-GB" altLang="zh-CN" sz="1600"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grpSp>
        <p:nvGrpSpPr>
          <p:cNvPr id="30" name="组合 29"/>
          <p:cNvGrpSpPr/>
          <p:nvPr/>
        </p:nvGrpSpPr>
        <p:grpSpPr>
          <a:xfrm>
            <a:off x="692150" y="2732709"/>
            <a:ext cx="5507038" cy="854385"/>
            <a:chOff x="692150" y="2148386"/>
            <a:chExt cx="5507038" cy="854385"/>
          </a:xfrm>
        </p:grpSpPr>
        <p:sp>
          <p:nvSpPr>
            <p:cNvPr id="18" name="iṡľîďê"/>
            <p:cNvSpPr/>
            <p:nvPr/>
          </p:nvSpPr>
          <p:spPr>
            <a:xfrm flipV="1">
              <a:off x="692150" y="2223958"/>
              <a:ext cx="5473700" cy="696521"/>
            </a:xfrm>
            <a:prstGeom prst="round2SameRect">
              <a:avLst/>
            </a:prstGeom>
            <a:solidFill>
              <a:srgbClr val="F0E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Number"/>
            <p:cNvSpPr txBox="1"/>
            <p:nvPr/>
          </p:nvSpPr>
          <p:spPr>
            <a:xfrm>
              <a:off x="797438" y="2309933"/>
              <a:ext cx="465830" cy="538661"/>
            </a:xfrm>
            <a:prstGeom prst="roundRect">
              <a:avLst/>
            </a:prstGeom>
            <a:solidFill>
              <a:srgbClr val="6859F4"/>
            </a:solidFill>
            <a:ln w="25400" cap="flat">
              <a:noFill/>
              <a:prstDash val="solid"/>
              <a:miter/>
            </a:ln>
            <a:effectLst/>
          </p:spPr>
          <p:txBody>
            <a:bodyPr wrap="none" rtlCol="0" anchor="ctr"/>
            <a:lstStyle>
              <a:defPPr>
                <a:defRPr lang="zh-CN"/>
              </a:defPPr>
              <a:lvl1pPr algn="ctr">
                <a:defRPr b="1">
                  <a:solidFill>
                    <a:schemeClr val="lt1">
                      <a:lumMod val="100000"/>
                    </a:schemeClr>
                  </a:solidFill>
                </a:defRPr>
              </a:lvl1pPr>
            </a:lstStyle>
            <a:p>
              <a:r>
                <a:rPr lang="en-US" altLang="zh-CN" dirty="0">
                  <a:latin typeface="Arial Black" panose="020B0A04020102020204" pitchFamily="34" charset="0"/>
                  <a:cs typeface="Arial Black" panose="020B0A04020102020204" pitchFamily="34" charset="0"/>
                </a:rPr>
                <a:t>01</a:t>
              </a:r>
              <a:endParaRPr lang="zh-CN" altLang="en-US" dirty="0">
                <a:latin typeface="Arial Black" panose="020B0A04020102020204" pitchFamily="34" charset="0"/>
                <a:cs typeface="Arial Black" panose="020B0A04020102020204" pitchFamily="34" charset="0"/>
              </a:endParaRPr>
            </a:p>
          </p:txBody>
        </p:sp>
        <p:sp>
          <p:nvSpPr>
            <p:cNvPr id="21" name="Bullet"/>
            <p:cNvSpPr/>
            <p:nvPr/>
          </p:nvSpPr>
          <p:spPr>
            <a:xfrm>
              <a:off x="1425787" y="2148386"/>
              <a:ext cx="4773401" cy="854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noAutofit/>
            </a:bodyPr>
            <a:lstStyle/>
            <a:p>
              <a:pPr>
                <a:lnSpc>
                  <a:spcPct val="125000"/>
                </a:lnSpc>
                <a:defRPr/>
              </a:pPr>
              <a:r>
                <a:rPr lang="en-US" altLang="zh-CN" sz="800" b="1" spc="100" dirty="0">
                  <a:solidFill>
                    <a:schemeClr val="tx1"/>
                  </a:solidFill>
                  <a:latin typeface="Arial" panose="020B0604020202020204" pitchFamily="34" charset="0"/>
                  <a:ea typeface="微软雅黑" panose="020B0503020204020204" pitchFamily="34" charset="-122"/>
                  <a:cs typeface="Arial" panose="020B0604020202020204" pitchFamily="34" charset="0"/>
                </a:rPr>
                <a:t>As the most dynamic and representative market of TikTok, although affected by the removal, the Indonesian market still generated high GMV.</a:t>
              </a:r>
              <a:endParaRPr lang="en-US" altLang="zh-CN" sz="800" b="1" spc="100" dirty="0">
                <a:solidFill>
                  <a:srgbClr val="8177F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2" name="îṧḻíďê"/>
            <p:cNvCxnSpPr/>
            <p:nvPr/>
          </p:nvCxnSpPr>
          <p:spPr>
            <a:xfrm>
              <a:off x="692150" y="2223962"/>
              <a:ext cx="5473700" cy="0"/>
            </a:xfrm>
            <a:prstGeom prst="line">
              <a:avLst/>
            </a:prstGeom>
            <a:ln w="25400" cap="flat">
              <a:solidFill>
                <a:srgbClr val="6859F4"/>
              </a:solidFill>
            </a:ln>
            <a:effectLst/>
          </p:spPr>
          <p:style>
            <a:lnRef idx="1">
              <a:schemeClr val="accent1"/>
            </a:lnRef>
            <a:fillRef idx="0">
              <a:schemeClr val="accent1"/>
            </a:fillRef>
            <a:effectRef idx="0">
              <a:schemeClr val="accent1"/>
            </a:effectRef>
            <a:fontRef idx="minor">
              <a:schemeClr val="tx1"/>
            </a:fontRef>
          </p:style>
        </p:cxnSp>
      </p:grpSp>
      <p:sp>
        <p:nvSpPr>
          <p:cNvPr id="31" name="文本框 30"/>
          <p:cNvSpPr txBox="1"/>
          <p:nvPr/>
        </p:nvSpPr>
        <p:spPr>
          <a:xfrm>
            <a:off x="630044" y="2146799"/>
            <a:ext cx="5616575" cy="538865"/>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According to the "Distribution of GMV by Categories in Indonesia Published in the Recent Year" released by </a:t>
            </a:r>
            <a:r>
              <a:rPr lang="en-US" altLang="zh-CN" sz="800" b="1" spc="100" dirty="0" err="1">
                <a:solidFill>
                  <a:schemeClr val="tx1">
                    <a:lumMod val="65000"/>
                    <a:lumOff val="35000"/>
                  </a:schemeClr>
                </a:solidFill>
                <a:latin typeface="Arial" panose="020B0604020202020204" pitchFamily="34" charset="0"/>
                <a:ea typeface="微软雅黑" panose="020B0503020204020204" pitchFamily="34" charset="-122"/>
              </a:rPr>
              <a:t>EchoTik</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 from the second quarter of 2023 to the first quarter of 2024:</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pSp>
        <p:nvGrpSpPr>
          <p:cNvPr id="38" name="组合 37"/>
          <p:cNvGrpSpPr/>
          <p:nvPr/>
        </p:nvGrpSpPr>
        <p:grpSpPr>
          <a:xfrm>
            <a:off x="692150" y="3619820"/>
            <a:ext cx="5507038" cy="854385"/>
            <a:chOff x="692150" y="2223957"/>
            <a:chExt cx="5507038" cy="854385"/>
          </a:xfrm>
        </p:grpSpPr>
        <p:sp>
          <p:nvSpPr>
            <p:cNvPr id="39" name="iṡľîďê"/>
            <p:cNvSpPr/>
            <p:nvPr/>
          </p:nvSpPr>
          <p:spPr>
            <a:xfrm flipV="1">
              <a:off x="692150" y="2223958"/>
              <a:ext cx="5473700" cy="854384"/>
            </a:xfrm>
            <a:prstGeom prst="round2SameRect">
              <a:avLst/>
            </a:prstGeom>
            <a:solidFill>
              <a:srgbClr val="F0E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Number"/>
            <p:cNvSpPr txBox="1"/>
            <p:nvPr/>
          </p:nvSpPr>
          <p:spPr>
            <a:xfrm>
              <a:off x="797438" y="2381818"/>
              <a:ext cx="465830" cy="538661"/>
            </a:xfrm>
            <a:prstGeom prst="roundRect">
              <a:avLst/>
            </a:prstGeom>
            <a:solidFill>
              <a:srgbClr val="6859F4"/>
            </a:solidFill>
            <a:ln w="25400" cap="flat">
              <a:noFill/>
              <a:prstDash val="solid"/>
              <a:miter/>
            </a:ln>
            <a:effectLst/>
          </p:spPr>
          <p:txBody>
            <a:bodyPr wrap="none" rtlCol="0" anchor="ctr"/>
            <a:lstStyle>
              <a:defPPr>
                <a:defRPr lang="zh-CN"/>
              </a:defPPr>
              <a:lvl1pPr algn="ctr">
                <a:defRPr b="1">
                  <a:solidFill>
                    <a:schemeClr val="lt1">
                      <a:lumMod val="100000"/>
                    </a:schemeClr>
                  </a:solidFill>
                </a:defRPr>
              </a:lvl1pPr>
            </a:lstStyle>
            <a:p>
              <a:r>
                <a:rPr lang="en-US" altLang="zh-CN" dirty="0">
                  <a:latin typeface="Arial Black" panose="020B0A04020102020204" pitchFamily="34" charset="0"/>
                  <a:cs typeface="Arial Black" panose="020B0A04020102020204" pitchFamily="34" charset="0"/>
                </a:rPr>
                <a:t>02</a:t>
              </a:r>
              <a:endParaRPr lang="zh-CN" altLang="en-US" dirty="0">
                <a:latin typeface="Arial Black" panose="020B0A04020102020204" pitchFamily="34" charset="0"/>
                <a:cs typeface="Arial Black" panose="020B0A04020102020204" pitchFamily="34" charset="0"/>
              </a:endParaRPr>
            </a:p>
          </p:txBody>
        </p:sp>
        <p:sp>
          <p:nvSpPr>
            <p:cNvPr id="41" name="Bullet"/>
            <p:cNvSpPr/>
            <p:nvPr/>
          </p:nvSpPr>
          <p:spPr>
            <a:xfrm>
              <a:off x="1425787" y="2223957"/>
              <a:ext cx="4773401" cy="854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noAutofit/>
            </a:bodyPr>
            <a:lstStyle/>
            <a:p>
              <a:pPr>
                <a:lnSpc>
                  <a:spcPct val="125000"/>
                </a:lnSpc>
                <a:defRPr/>
              </a:pPr>
              <a:r>
                <a:rPr lang="en-US" altLang="zh-CN" sz="800" b="1" spc="100" dirty="0">
                  <a:solidFill>
                    <a:schemeClr val="tx1"/>
                  </a:solidFill>
                  <a:latin typeface="Arial" panose="020B0604020202020204" pitchFamily="34" charset="0"/>
                  <a:ea typeface="微软雅黑" panose="020B0503020204020204" pitchFamily="34" charset="-122"/>
                  <a:cs typeface="Arial" panose="020B0604020202020204" pitchFamily="34" charset="0"/>
                </a:rPr>
                <a:t>From the perspective of the proportion of each category, the GMV in the Indonesian market is relatively concentrated, and the top three categories in terms of sales have exceeded 60%. Among them, the proportions of care and beauty, women's clothing, and Muslim fashion are far ahead.</a:t>
              </a:r>
              <a:endParaRPr lang="en-US" altLang="zh-CN" sz="800" b="1" spc="100" dirty="0">
                <a:solidFill>
                  <a:srgbClr val="8177F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42" name="îṧḻíďê"/>
            <p:cNvCxnSpPr/>
            <p:nvPr/>
          </p:nvCxnSpPr>
          <p:spPr>
            <a:xfrm flipV="1">
              <a:off x="692150" y="2223957"/>
              <a:ext cx="5473700" cy="5"/>
            </a:xfrm>
            <a:prstGeom prst="line">
              <a:avLst/>
            </a:prstGeom>
            <a:ln w="25400" cap="flat">
              <a:solidFill>
                <a:srgbClr val="6859F4"/>
              </a:solidFill>
            </a:ln>
            <a:effectLst/>
          </p:spPr>
          <p:style>
            <a:lnRef idx="1">
              <a:schemeClr val="accent1"/>
            </a:lnRef>
            <a:fillRef idx="0">
              <a:schemeClr val="accent1"/>
            </a:fillRef>
            <a:effectRef idx="0">
              <a:schemeClr val="accent1"/>
            </a:effectRef>
            <a:fontRef idx="minor">
              <a:schemeClr val="tx1"/>
            </a:fontRef>
          </p:style>
        </p:cxnSp>
      </p:grpSp>
      <p:sp>
        <p:nvSpPr>
          <p:cNvPr id="43" name="圆角矩形 13"/>
          <p:cNvSpPr/>
          <p:nvPr>
            <p:custDataLst>
              <p:tags r:id="rId3"/>
            </p:custDataLst>
          </p:nvPr>
        </p:nvSpPr>
        <p:spPr>
          <a:xfrm>
            <a:off x="692150" y="4569496"/>
            <a:ext cx="5473700" cy="35045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Arial" panose="020B0604020202020204" pitchFamily="34" charset="0"/>
                <a:ea typeface="微软雅黑" panose="020B0503020204020204" pitchFamily="34" charset="-122"/>
                <a:sym typeface="+mn-ea"/>
              </a:rPr>
              <a:t>GMV in the Indonesian market in the past year (in billions of dollars)</a:t>
            </a:r>
            <a:endParaRPr lang="en-GB" altLang="zh-CN" sz="1200" b="1" dirty="0">
              <a:latin typeface="Arial" panose="020B0604020202020204" pitchFamily="34" charset="0"/>
              <a:ea typeface="微软雅黑" panose="020B0503020204020204" pitchFamily="34" charset="-122"/>
              <a:sym typeface="+mn-ea"/>
            </a:endParaRPr>
          </a:p>
        </p:txBody>
      </p:sp>
      <p:graphicFrame>
        <p:nvGraphicFramePr>
          <p:cNvPr id="47" name="图表 46"/>
          <p:cNvGraphicFramePr/>
          <p:nvPr/>
        </p:nvGraphicFramePr>
        <p:xfrm>
          <a:off x="1" y="7097716"/>
          <a:ext cx="6246618" cy="236556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 name="图表 1"/>
          <p:cNvGraphicFramePr/>
          <p:nvPr/>
        </p:nvGraphicFramePr>
        <p:xfrm>
          <a:off x="620713" y="4986049"/>
          <a:ext cx="6069647" cy="218205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457322"/>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Indonesian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All categories in the Indonesian market are dominated by growth trends.</a:t>
            </a:r>
            <a:endParaRPr lang="en-US" altLang="zh-CN" sz="14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In the past half year, the GMV increment of clothing slowed down and became stable.</a:t>
            </a:r>
            <a:endParaRPr lang="en-US"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31" name="文本框 30"/>
          <p:cNvSpPr txBox="1"/>
          <p:nvPr/>
        </p:nvSpPr>
        <p:spPr>
          <a:xfrm>
            <a:off x="630044" y="1935109"/>
            <a:ext cx="5616575" cy="384977"/>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terms of overall sales, the top three categories are Beauty &amp; Personal Care, Womenswear &amp; Underwear, and Muslim Fashion, but the overall growth rate is as follows: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4" name="文本框 3"/>
          <p:cNvSpPr txBox="1"/>
          <p:nvPr/>
        </p:nvSpPr>
        <p:spPr>
          <a:xfrm>
            <a:off x="630044" y="2331790"/>
            <a:ext cx="5616575" cy="1616083"/>
          </a:xfrm>
          <a:prstGeom prst="rect">
            <a:avLst/>
          </a:prstGeom>
          <a:noFill/>
        </p:spPr>
        <p:txBody>
          <a:bodyPr wrap="square">
            <a:spAutoFit/>
          </a:bodyPr>
          <a:lstStyle/>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Affected by Ramadan, Muslim fashion took off in January and surpassed  Beauty &amp; Personal Care as the top trend in March. By the first quarter of 2024, Muslim fashion sales, along with Beauty &amp; Personal Care, have risen to a high of $70 million.</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Womenswear &amp; Underwear in the Indonesian market saw an average monthly growth rate of 30% after being restocked, with GMV reaching a peak of nearly $50 million in the first quarter of 2024.</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Menswear &amp; Underwear, Phones &amp; Electronics, Food &amp; Beverages hovered between 4th and 6th. The original top 4, Phones &amp; Electronics experienced negative growth after restocking, while the original top 5,Menswear &amp; Underwear saw rapid growth, pushing the overall sales to the fourth place. </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7" name="圆角矩形 13"/>
          <p:cNvSpPr/>
          <p:nvPr>
            <p:custDataLst>
              <p:tags r:id="rId2"/>
            </p:custDataLst>
          </p:nvPr>
        </p:nvSpPr>
        <p:spPr>
          <a:xfrm>
            <a:off x="692150" y="4238927"/>
            <a:ext cx="5473700"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Trend of GMV for different categories in the Indonesian market </a:t>
            </a:r>
            <a:endParaRPr lang="en-GB" altLang="zh-CN" sz="1200" b="1" dirty="0">
              <a:latin typeface="Arial" panose="020B0604020202020204" pitchFamily="34" charset="0"/>
              <a:ea typeface="微软雅黑" panose="020B0503020204020204" pitchFamily="34" charset="-122"/>
              <a:sym typeface="+mn-ea"/>
            </a:endParaRPr>
          </a:p>
          <a:p>
            <a:pPr algn="ctr"/>
            <a:r>
              <a:rPr lang="en-GB" altLang="zh-CN" sz="1200" b="1" dirty="0">
                <a:latin typeface="Arial" panose="020B0604020202020204" pitchFamily="34" charset="0"/>
                <a:ea typeface="微软雅黑" panose="020B0503020204020204" pitchFamily="34" charset="-122"/>
                <a:sym typeface="+mn-ea"/>
              </a:rPr>
              <a:t>(in ten thousand dollars)</a:t>
            </a:r>
            <a:endParaRPr lang="en-GB" altLang="zh-CN" sz="1200" b="1" dirty="0">
              <a:latin typeface="Arial" panose="020B0604020202020204" pitchFamily="34" charset="0"/>
              <a:ea typeface="微软雅黑" panose="020B0503020204020204" pitchFamily="34" charset="-122"/>
              <a:sym typeface="+mn-ea"/>
            </a:endParaRPr>
          </a:p>
        </p:txBody>
      </p:sp>
      <p:sp>
        <p:nvSpPr>
          <p:cNvPr id="11" name="矩形 10"/>
          <p:cNvSpPr/>
          <p:nvPr/>
        </p:nvSpPr>
        <p:spPr>
          <a:xfrm>
            <a:off x="1373966" y="4862065"/>
            <a:ext cx="1915160"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373965" y="5721002"/>
            <a:ext cx="3379617"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373965" y="6569125"/>
            <a:ext cx="3697387"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373965" y="7436468"/>
            <a:ext cx="4242137"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图表 1"/>
          <p:cNvGraphicFramePr/>
          <p:nvPr/>
        </p:nvGraphicFramePr>
        <p:xfrm>
          <a:off x="645076" y="4729054"/>
          <a:ext cx="5511883" cy="469916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188018"/>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Indonesian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threshold for the top 10 stores in the clothing GMV is $600,000, and the mainstream unit price is controlled within $10.</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11" name="Bullet"/>
          <p:cNvSpPr txBox="1"/>
          <p:nvPr/>
        </p:nvSpPr>
        <p:spPr>
          <a:xfrm>
            <a:off x="692150" y="1814871"/>
            <a:ext cx="2672456" cy="450416"/>
          </a:xfrm>
          <a:prstGeom prst="roundRect">
            <a:avLst>
              <a:gd name="adj" fmla="val 9006"/>
            </a:avLst>
          </a:prstGeom>
          <a:solidFill>
            <a:srgbClr val="EAE8FD"/>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The sales threshold is relatively high.</a:t>
            </a:r>
            <a:endParaRPr lang="en-US" altLang="zh-CN" sz="900"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endParaRPr>
          </a:p>
        </p:txBody>
      </p:sp>
      <p:sp>
        <p:nvSpPr>
          <p:cNvPr id="13" name="Bullet"/>
          <p:cNvSpPr txBox="1"/>
          <p:nvPr/>
        </p:nvSpPr>
        <p:spPr>
          <a:xfrm>
            <a:off x="3493397" y="1814871"/>
            <a:ext cx="2672454" cy="450416"/>
          </a:xfrm>
          <a:prstGeom prst="roundRect">
            <a:avLst>
              <a:gd name="adj" fmla="val 9006"/>
            </a:avLst>
          </a:prstGeom>
          <a:solidFill>
            <a:srgbClr val="EAE8FD"/>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Sales data is concentrated above $100,000.</a:t>
            </a:r>
            <a:endPar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endParaRPr>
          </a:p>
        </p:txBody>
      </p:sp>
      <p:sp>
        <p:nvSpPr>
          <p:cNvPr id="15" name="文本框 14"/>
          <p:cNvSpPr txBox="1"/>
          <p:nvPr/>
        </p:nvSpPr>
        <p:spPr>
          <a:xfrm>
            <a:off x="620713" y="2378901"/>
            <a:ext cx="2755005" cy="1308307"/>
          </a:xfrm>
          <a:prstGeom prst="rect">
            <a:avLst/>
          </a:prstGeom>
          <a:noFill/>
        </p:spPr>
        <p:txBody>
          <a:bodyPr wrap="square">
            <a:spAutoFit/>
          </a:bodyPr>
          <a:lstStyle/>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Stores with sales exceeding $1 million can be shortlisted in the top 3 stores, but the top 1 has a significant lead;</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Stores ranked between TOP5 and TOP10 are concentrated between $650,000 and $800,000, with a small gap, and there is a high probability of being overtaken.</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7" name="文本框 16"/>
          <p:cNvSpPr txBox="1"/>
          <p:nvPr/>
        </p:nvSpPr>
        <p:spPr>
          <a:xfrm>
            <a:off x="3493396" y="2378901"/>
            <a:ext cx="2743891" cy="1769972"/>
          </a:xfrm>
          <a:prstGeom prst="rect">
            <a:avLst/>
          </a:prstGeom>
          <a:noFill/>
        </p:spPr>
        <p:txBody>
          <a:bodyPr wrap="square">
            <a:spAutoFit/>
          </a:bodyPr>
          <a:lstStyle/>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terms of product sales, it is basically proportional to the sales amount, and the first store ranks first with an absolute quantitative advantage;</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terms of the number of products listed in the store, the top 3 stores have all driven the trend with hot products, and the advantage of the number of product categories is reflected in the TOP3 to TOP6.</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aphicFrame>
        <p:nvGraphicFramePr>
          <p:cNvPr id="3" name="表格 2"/>
          <p:cNvGraphicFramePr>
            <a:graphicFrameLocks noGrp="1"/>
          </p:cNvGraphicFramePr>
          <p:nvPr/>
        </p:nvGraphicFramePr>
        <p:xfrm>
          <a:off x="692149" y="4871145"/>
          <a:ext cx="5473701" cy="4519713"/>
        </p:xfrm>
        <a:graphic>
          <a:graphicData uri="http://schemas.openxmlformats.org/drawingml/2006/table">
            <a:tbl>
              <a:tblPr>
                <a:tableStyleId>{0E3FDE45-AF77-4B5C-9715-49D594BDF05E}</a:tableStyleId>
              </a:tblPr>
              <a:tblGrid>
                <a:gridCol w="1002847"/>
                <a:gridCol w="1282832"/>
                <a:gridCol w="1025594"/>
                <a:gridCol w="1025594"/>
                <a:gridCol w="1136834"/>
              </a:tblGrid>
              <a:tr h="424582">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ctr"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Store name</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no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marR="0" indent="0" algn="ctr" defTabSz="685800" rtl="0" eaLnBrk="1" fontAlgn="b" latinLnBrk="0" hangingPunct="1">
                        <a:lnSpc>
                          <a:spcPct val="100000"/>
                        </a:lnSpc>
                        <a:spcBef>
                          <a:spcPts val="0"/>
                        </a:spcBef>
                        <a:spcAft>
                          <a:spcPts val="0"/>
                        </a:spcAft>
                        <a:buClrTx/>
                        <a:buSzTx/>
                        <a:buFontTx/>
                        <a:buNone/>
                        <a:defRPr/>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Sales ($)</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Sales volume</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Number of products</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Average price ($)</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r>
              <a:tr h="403509">
                <a:tc>
                  <a:txBody>
                    <a:bodyPr/>
                    <a:lstStyle/>
                    <a:p>
                      <a:pPr algn="ctr" fontAlgn="ctr"/>
                      <a:r>
                        <a:rPr lang="en-US" sz="10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bombshellstores</a:t>
                      </a:r>
                      <a:endParaRPr lang="en-US" sz="10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Approximately 3 million</a:t>
                      </a:r>
                      <a:endParaRPr lang="en-US" altLang="zh-CN" sz="1000" u="none" strike="noStrike" dirty="0">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749</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148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26.32</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algn="ctr" fontAlgn="ctr"/>
                      <a:r>
                        <a:rPr lang="en-US" sz="10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salmaauliastore</a:t>
                      </a:r>
                      <a:endParaRPr lang="en-US" sz="10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Approximately 1</a:t>
                      </a:r>
                      <a:r>
                        <a:rPr lang="zh-CN" altLang="en-US" sz="1000" u="none" strike="noStrike" dirty="0">
                          <a:effectLst/>
                          <a:latin typeface="Arial" panose="020B0604020202020204" pitchFamily="34" charset="0"/>
                          <a:cs typeface="Arial" panose="020B0604020202020204" pitchFamily="34" charset="0"/>
                        </a:rPr>
                        <a:t> </a:t>
                      </a:r>
                      <a:r>
                        <a:rPr lang="en-US" altLang="zh-CN" sz="1000" u="none" strike="noStrike" dirty="0">
                          <a:effectLst/>
                          <a:latin typeface="Arial" panose="020B0604020202020204" pitchFamily="34" charset="0"/>
                          <a:cs typeface="Arial" panose="020B0604020202020204" pitchFamily="34" charset="0"/>
                        </a:rPr>
                        <a:t>million</a:t>
                      </a:r>
                      <a:endParaRPr lang="en-US" altLang="zh-CN" sz="1000" u="none" strike="noStrike" dirty="0">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330</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1744</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44.38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algn="ctr" fontAlgn="ctr"/>
                      <a:r>
                        <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By Jennie</a:t>
                      </a:r>
                      <a:endPar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Approximately 1 million</a:t>
                      </a:r>
                      <a:endParaRPr lang="en-US" altLang="zh-CN" sz="1000" u="none" strike="noStrike" dirty="0">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542</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1233</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25.78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algn="ctr" fontAlgn="ctr"/>
                      <a:r>
                        <a:rPr lang="en-US" sz="10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bnstoresolo</a:t>
                      </a:r>
                      <a:endParaRPr lang="en-US" sz="10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Approximately 1</a:t>
                      </a:r>
                      <a:r>
                        <a:rPr lang="zh-CN" altLang="en-US" sz="1000" u="none" strike="noStrike" dirty="0">
                          <a:effectLst/>
                          <a:latin typeface="Arial" panose="020B0604020202020204" pitchFamily="34" charset="0"/>
                          <a:cs typeface="Arial" panose="020B0604020202020204" pitchFamily="34" charset="0"/>
                        </a:rPr>
                        <a:t> </a:t>
                      </a:r>
                      <a:r>
                        <a:rPr lang="en-US" altLang="zh-CN" sz="1000" u="none" strike="noStrike" dirty="0">
                          <a:effectLst/>
                          <a:latin typeface="Arial" panose="020B0604020202020204" pitchFamily="34" charset="0"/>
                          <a:cs typeface="Arial" panose="020B0604020202020204" pitchFamily="34" charset="0"/>
                        </a:rPr>
                        <a:t>million</a:t>
                      </a:r>
                      <a:endParaRPr lang="en-US" altLang="zh-CN" sz="1000" u="none" strike="noStrike" dirty="0">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297</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1098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42.27</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algn="ctr" fontAlgn="ctr"/>
                      <a:r>
                        <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Busana Bunga</a:t>
                      </a:r>
                      <a:endPar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850,000-900,000</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236</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147</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35.3</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algn="ctr" fontAlgn="ctr"/>
                      <a:r>
                        <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Mikhaylafashion05</a:t>
                      </a:r>
                      <a:endPar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750,000-800,000</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260</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60</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28.05</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algn="ctr" fontAlgn="ctr"/>
                      <a:r>
                        <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YELLOWFACE COLLECTION</a:t>
                      </a:r>
                      <a:endPar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700,000-750,000</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183</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115</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39.2</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algn="ctr" fontAlgn="ctr"/>
                      <a:r>
                        <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khanisa.shop</a:t>
                      </a:r>
                      <a:endPar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650,000-700,000</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464</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269</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7.07</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algn="ctr" fontAlgn="ctr"/>
                      <a:r>
                        <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PUSAT CELANA WANITA MURAH</a:t>
                      </a:r>
                      <a:endParaRPr lang="en-US" sz="10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650,000-700,000</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208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1798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25.2</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algn="ctr" fontAlgn="ctr"/>
                      <a:r>
                        <a:rPr lang="en-US" sz="10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ellenoirclothing</a:t>
                      </a:r>
                      <a:endParaRPr lang="en-US" sz="10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650,000-700,000</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109</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1505</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rtl="0" fontAlgn="ctr"/>
                      <a:r>
                        <a:rPr lang="en-US" altLang="zh-CN" sz="1000" u="none" strike="noStrike" dirty="0">
                          <a:effectLst/>
                          <a:latin typeface="Arial" panose="020B0604020202020204" pitchFamily="34" charset="0"/>
                          <a:cs typeface="Arial" panose="020B0604020202020204" pitchFamily="34" charset="0"/>
                        </a:rPr>
                        <a:t>43.98</a:t>
                      </a:r>
                      <a:endParaRPr lang="en-US" altLang="zh-CN" sz="10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4" name="圆角矩形 13"/>
          <p:cNvSpPr/>
          <p:nvPr>
            <p:custDataLst>
              <p:tags r:id="rId1"/>
            </p:custDataLst>
          </p:nvPr>
        </p:nvSpPr>
        <p:spPr>
          <a:xfrm>
            <a:off x="692149" y="4420729"/>
            <a:ext cx="5473701"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Top 10 sales and unit price of clothing stores in the past yea </a:t>
            </a:r>
            <a:endParaRPr lang="en-GB" altLang="zh-CN" sz="1200" b="1" dirty="0">
              <a:latin typeface="Arial" panose="020B0604020202020204" pitchFamily="34" charset="0"/>
              <a:ea typeface="微软雅黑" panose="020B0503020204020204" pitchFamily="34"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457322"/>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Indonesian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top-selling TOP1 store is a comprehensive womenswear store that combines Muslim elements, and continues to contribute sales with hot products in demand during Ramadan.</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4" name="Bullet"/>
          <p:cNvSpPr>
            <a:spLocks noChangeAspect="1"/>
          </p:cNvSpPr>
          <p:nvPr/>
        </p:nvSpPr>
        <p:spPr>
          <a:xfrm>
            <a:off x="1294863" y="2025887"/>
            <a:ext cx="4870988" cy="549829"/>
          </a:xfrm>
          <a:prstGeom prst="roundRect">
            <a:avLst>
              <a:gd name="adj" fmla="val 16000"/>
            </a:avLst>
          </a:prstGeom>
          <a:solidFill>
            <a:srgbClr val="6559ED"/>
          </a:solidFill>
          <a:ln w="12700" cap="flat" cmpd="sng" algn="ctr">
            <a:solidFill>
              <a:srgbClr val="5646EA"/>
            </a:solidFill>
            <a:prstDash val="solid"/>
            <a:miter lim="800000"/>
          </a:ln>
          <a:effectLst/>
        </p:spPr>
        <p:txBody>
          <a:bodyPr wrap="square" lIns="91440" tIns="45720" rIns="91440" bIns="4572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TOP1: bombshellstores</a:t>
            </a:r>
            <a:endPar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5"/>
          <p:cNvSpPr txBox="1"/>
          <p:nvPr/>
        </p:nvSpPr>
        <p:spPr>
          <a:xfrm>
            <a:off x="630044" y="2732609"/>
            <a:ext cx="5616575" cy="1000530"/>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product prices range from $11.45 to $45.99, with an average price of $35.10. The total number of followers is 9.7K. It mainly promotes products through videos, and the store mainly sells Womenswear &amp; Underwear, which belongs to the mid-range level among similar stores. The total number of videos is as high as 24.5K, relying on 1-2 hot products to continuously supply sales. Among them, women's pyjamas have been selling well for nearly 7 months, mainly focusing on women's tops.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aphicFrame>
        <p:nvGraphicFramePr>
          <p:cNvPr id="7" name="图表 6"/>
          <p:cNvGraphicFramePr/>
          <p:nvPr/>
        </p:nvGraphicFramePr>
        <p:xfrm>
          <a:off x="641835" y="3955068"/>
          <a:ext cx="5586121" cy="1318490"/>
        </p:xfrm>
        <a:graphic>
          <a:graphicData uri="http://schemas.openxmlformats.org/drawingml/2006/chart">
            <c:chart xmlns:c="http://schemas.openxmlformats.org/drawingml/2006/chart" xmlns:r="http://schemas.openxmlformats.org/officeDocument/2006/relationships" r:id="rId1"/>
          </a:graphicData>
        </a:graphic>
      </p:graphicFrame>
      <p:sp>
        <p:nvSpPr>
          <p:cNvPr id="9" name="矩形 8"/>
          <p:cNvSpPr/>
          <p:nvPr/>
        </p:nvSpPr>
        <p:spPr>
          <a:xfrm>
            <a:off x="692150" y="5281967"/>
            <a:ext cx="5473700" cy="288000"/>
          </a:xfrm>
          <a:prstGeom prst="rect">
            <a:avLst/>
          </a:prstGeom>
          <a:solidFill>
            <a:srgbClr val="6559E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Top 3 best-selling products</a:t>
            </a:r>
            <a:endPar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 name="Text"/>
          <p:cNvSpPr/>
          <p:nvPr/>
        </p:nvSpPr>
        <p:spPr>
          <a:xfrm flipH="1">
            <a:off x="1897575" y="5787175"/>
            <a:ext cx="4267951" cy="1101116"/>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Muslim dress</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$15.75</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50.1K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1</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Affected by Ramadan, the hot products with various styles have their own popularity, and the popularity has been high in the past 30 days. </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9" name="Text"/>
          <p:cNvSpPr/>
          <p:nvPr/>
        </p:nvSpPr>
        <p:spPr>
          <a:xfrm flipH="1">
            <a:off x="1901800" y="7016367"/>
            <a:ext cx="4263760" cy="1057565"/>
          </a:xfrm>
          <a:prstGeom prst="rect">
            <a:avLst/>
          </a:prstGeom>
          <a:solidFill>
            <a:sysClr val="window" lastClr="FFFFFF">
              <a:lumMod val="95000"/>
            </a:sysClr>
          </a:solidFill>
          <a:ln>
            <a:noFill/>
          </a:ln>
        </p:spPr>
        <p:txBody>
          <a:bodyPr wrap="square" lIns="91440" tIns="45720" rIns="91440" bIns="45720" anchor="t">
            <a:normAutofit fontScale="92500"/>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lace dress</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$20.17</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23.5K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337</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Heavy lace dress with many color options and continuous shipments.</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1" name="Text"/>
          <p:cNvSpPr/>
          <p:nvPr/>
        </p:nvSpPr>
        <p:spPr>
          <a:xfrm flipH="1">
            <a:off x="1897575" y="8198149"/>
            <a:ext cx="4268275" cy="1086264"/>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shirt</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$2.92</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20.9K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live broadcasts: 102</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shelves for 3 months, and the peak sales value has passed, and the current popularity has dropped.</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1345015" y="3811969"/>
            <a:ext cx="3960742" cy="298351"/>
          </a:xfrm>
          <a:prstGeom prst="rect">
            <a:avLst/>
          </a:prstGeom>
          <a:noFill/>
        </p:spPr>
        <p:txBody>
          <a:bodyPr wrap="square">
            <a:spAutoFit/>
          </a:bodyPr>
          <a:lstStyle/>
          <a:p>
            <a:pPr algn="ctr">
              <a:lnSpc>
                <a:spcPct val="120000"/>
              </a:lnSpc>
              <a:spcBef>
                <a:spcPts val="600"/>
              </a:spcBef>
              <a:spcAft>
                <a:spcPts val="600"/>
              </a:spcAft>
            </a:pPr>
            <a:r>
              <a:rPr lang="en-US" altLang="zh-CN" sz="1200" b="1"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Proportion of sales in each category</a:t>
            </a:r>
            <a:endParaRPr lang="zh-CN" altLang="zh-CN" sz="1100" b="1" kern="10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11" name="Picture 2" descr="shop-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692149" y="2019941"/>
            <a:ext cx="724302" cy="561719"/>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rotWithShape="1">
          <a:blip r:embed="rId3"/>
          <a:srcRect t="4122" b="5185"/>
          <a:stretch>
            <a:fillRect/>
          </a:stretch>
        </p:blipFill>
        <p:spPr>
          <a:xfrm>
            <a:off x="692150" y="5787173"/>
            <a:ext cx="1205425" cy="1101115"/>
          </a:xfrm>
          <a:prstGeom prst="rect">
            <a:avLst/>
          </a:prstGeom>
        </p:spPr>
      </p:pic>
      <p:pic>
        <p:nvPicPr>
          <p:cNvPr id="17" name="图片 16"/>
          <p:cNvPicPr>
            <a:picLocks noChangeAspect="1"/>
          </p:cNvPicPr>
          <p:nvPr/>
        </p:nvPicPr>
        <p:blipFill rotWithShape="1">
          <a:blip r:embed="rId4"/>
          <a:srcRect l="8031" t="3645" r="9407" b="9088"/>
          <a:stretch>
            <a:fillRect/>
          </a:stretch>
        </p:blipFill>
        <p:spPr>
          <a:xfrm>
            <a:off x="692150" y="7008441"/>
            <a:ext cx="1205425" cy="1065491"/>
          </a:xfrm>
          <a:prstGeom prst="rect">
            <a:avLst/>
          </a:prstGeom>
        </p:spPr>
      </p:pic>
      <p:pic>
        <p:nvPicPr>
          <p:cNvPr id="23" name="图片 22"/>
          <p:cNvPicPr>
            <a:picLocks noChangeAspect="1"/>
          </p:cNvPicPr>
          <p:nvPr/>
        </p:nvPicPr>
        <p:blipFill>
          <a:blip r:embed="rId5"/>
          <a:stretch>
            <a:fillRect/>
          </a:stretch>
        </p:blipFill>
        <p:spPr>
          <a:xfrm>
            <a:off x="703859" y="8206071"/>
            <a:ext cx="1193716" cy="107834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457322"/>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Indonesian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top 2 selling store in the Indonesian market is a womenswear store with Muslim elements and price advantages, which continues to contribute sales with hot products in demand during Ramadan.</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4" name="Bullet"/>
          <p:cNvSpPr>
            <a:spLocks noChangeAspect="1"/>
          </p:cNvSpPr>
          <p:nvPr/>
        </p:nvSpPr>
        <p:spPr>
          <a:xfrm>
            <a:off x="1306749" y="2025887"/>
            <a:ext cx="4859101" cy="549829"/>
          </a:xfrm>
          <a:prstGeom prst="roundRect">
            <a:avLst>
              <a:gd name="adj" fmla="val 16000"/>
            </a:avLst>
          </a:prstGeom>
          <a:solidFill>
            <a:srgbClr val="6559ED"/>
          </a:solidFill>
          <a:ln w="12700" cap="flat" cmpd="sng" algn="ctr">
            <a:solidFill>
              <a:srgbClr val="5646EA"/>
            </a:solidFill>
            <a:prstDash val="solid"/>
            <a:miter lim="800000"/>
          </a:ln>
          <a:effectLst/>
        </p:spPr>
        <p:txBody>
          <a:bodyPr wrap="square" lIns="91440" tIns="45720" rIns="91440" bIns="4572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TOP2: salmaauliastore</a:t>
            </a:r>
            <a:endPar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5"/>
          <p:cNvSpPr txBox="1"/>
          <p:nvPr/>
        </p:nvSpPr>
        <p:spPr>
          <a:xfrm>
            <a:off x="630044" y="2732609"/>
            <a:ext cx="5616575" cy="1000530"/>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product prices range from $1.84 to $6.81, with an average price of $3.95. The total number of influencers is 807. The main sales methods are through influencers and other ways. The store mainly sells womenswear combined with Muslim elements, and the number of products is relatively streamlined. It has obvious price advantages in similar stores. The total number of videos is as high as 294.5K, and Muslim elements and womenswear contribute equally to sales.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aphicFrame>
        <p:nvGraphicFramePr>
          <p:cNvPr id="7" name="图表 6"/>
          <p:cNvGraphicFramePr/>
          <p:nvPr/>
        </p:nvGraphicFramePr>
        <p:xfrm>
          <a:off x="641835" y="3955068"/>
          <a:ext cx="5586121" cy="1318490"/>
        </p:xfrm>
        <a:graphic>
          <a:graphicData uri="http://schemas.openxmlformats.org/drawingml/2006/chart">
            <c:chart xmlns:c="http://schemas.openxmlformats.org/drawingml/2006/chart" xmlns:r="http://schemas.openxmlformats.org/officeDocument/2006/relationships" r:id="rId1"/>
          </a:graphicData>
        </a:graphic>
      </p:graphicFrame>
      <p:sp>
        <p:nvSpPr>
          <p:cNvPr id="9" name="矩形 8"/>
          <p:cNvSpPr/>
          <p:nvPr/>
        </p:nvSpPr>
        <p:spPr>
          <a:xfrm>
            <a:off x="692150" y="5281967"/>
            <a:ext cx="5473700" cy="288000"/>
          </a:xfrm>
          <a:prstGeom prst="rect">
            <a:avLst/>
          </a:prstGeom>
          <a:solidFill>
            <a:srgbClr val="6559E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Top 3 best-selling products</a:t>
            </a:r>
            <a:endPar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p:cNvSpPr txBox="1"/>
          <p:nvPr/>
        </p:nvSpPr>
        <p:spPr>
          <a:xfrm>
            <a:off x="1345015" y="3811969"/>
            <a:ext cx="3960742" cy="298351"/>
          </a:xfrm>
          <a:prstGeom prst="rect">
            <a:avLst/>
          </a:prstGeom>
          <a:noFill/>
        </p:spPr>
        <p:txBody>
          <a:bodyPr wrap="square">
            <a:spAutoFit/>
          </a:bodyPr>
          <a:lstStyle/>
          <a:p>
            <a:pPr algn="ctr">
              <a:lnSpc>
                <a:spcPct val="120000"/>
              </a:lnSpc>
              <a:spcBef>
                <a:spcPts val="600"/>
              </a:spcBef>
              <a:spcAft>
                <a:spcPts val="600"/>
              </a:spcAft>
            </a:pPr>
            <a:r>
              <a:rPr lang="en-US" altLang="zh-CN" sz="1200" b="1"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Proportion of sales in each category</a:t>
            </a:r>
            <a:endParaRPr lang="zh-CN" altLang="zh-CN" sz="1100" b="1" kern="10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5" name="Picture 4" descr="shop-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18644" r="5485" b="17149"/>
          <a:stretch>
            <a:fillRect/>
          </a:stretch>
        </p:blipFill>
        <p:spPr bwMode="auto">
          <a:xfrm>
            <a:off x="695742" y="2018677"/>
            <a:ext cx="723483" cy="563390"/>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cNvSpPr/>
          <p:nvPr/>
        </p:nvSpPr>
        <p:spPr>
          <a:xfrm flipH="1">
            <a:off x="1897575" y="5791039"/>
            <a:ext cx="4267951" cy="1101116"/>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dress </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$3.47</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85.5K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influencers:359</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shelves for 7 months, with peak sales in January-March and a decline in April.</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2" name="Text"/>
          <p:cNvSpPr/>
          <p:nvPr/>
        </p:nvSpPr>
        <p:spPr>
          <a:xfrm flipH="1">
            <a:off x="1901800" y="7007583"/>
            <a:ext cx="4263760" cy="1057565"/>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Casual loose dress </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$3.66</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35.1K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56</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There are 43 color options, and new products are continuously sold on the shelves.</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3" name="Text"/>
          <p:cNvSpPr/>
          <p:nvPr/>
        </p:nvSpPr>
        <p:spPr>
          <a:xfrm flipH="1">
            <a:off x="1897575" y="8184428"/>
            <a:ext cx="4268275" cy="1086264"/>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Silk dress </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$3.57</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7.0K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80</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shelves for 7 months, with peak sales in January-March and a decline in April.</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34" name="图片 33"/>
          <p:cNvPicPr>
            <a:picLocks noChangeAspect="1"/>
          </p:cNvPicPr>
          <p:nvPr/>
        </p:nvPicPr>
        <p:blipFill rotWithShape="1">
          <a:blip r:embed="rId3"/>
          <a:srcRect t="3217" b="-1"/>
          <a:stretch>
            <a:fillRect/>
          </a:stretch>
        </p:blipFill>
        <p:spPr>
          <a:xfrm>
            <a:off x="692150" y="5791034"/>
            <a:ext cx="1205425" cy="1101116"/>
          </a:xfrm>
          <a:prstGeom prst="rect">
            <a:avLst/>
          </a:prstGeom>
        </p:spPr>
      </p:pic>
      <p:pic>
        <p:nvPicPr>
          <p:cNvPr id="35" name="图片 34"/>
          <p:cNvPicPr>
            <a:picLocks noChangeAspect="1"/>
          </p:cNvPicPr>
          <p:nvPr/>
        </p:nvPicPr>
        <p:blipFill>
          <a:blip r:embed="rId4"/>
          <a:stretch>
            <a:fillRect/>
          </a:stretch>
        </p:blipFill>
        <p:spPr>
          <a:xfrm>
            <a:off x="692150" y="7007577"/>
            <a:ext cx="1205425" cy="1057565"/>
          </a:xfrm>
          <a:prstGeom prst="rect">
            <a:avLst/>
          </a:prstGeom>
        </p:spPr>
      </p:pic>
      <p:pic>
        <p:nvPicPr>
          <p:cNvPr id="36" name="图片 35"/>
          <p:cNvPicPr>
            <a:picLocks noChangeAspect="1"/>
          </p:cNvPicPr>
          <p:nvPr/>
        </p:nvPicPr>
        <p:blipFill>
          <a:blip r:embed="rId5"/>
          <a:stretch>
            <a:fillRect/>
          </a:stretch>
        </p:blipFill>
        <p:spPr>
          <a:xfrm>
            <a:off x="692150" y="8192339"/>
            <a:ext cx="1205425" cy="107834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
          <p:cNvGraphicFramePr/>
          <p:nvPr/>
        </p:nvGraphicFramePr>
        <p:xfrm>
          <a:off x="641835" y="3468781"/>
          <a:ext cx="5586121" cy="1693900"/>
        </p:xfrm>
        <a:graphic>
          <a:graphicData uri="http://schemas.openxmlformats.org/drawingml/2006/chart">
            <c:chart xmlns:c="http://schemas.openxmlformats.org/drawingml/2006/chart" xmlns:r="http://schemas.openxmlformats.org/officeDocument/2006/relationships" r:id="rId1"/>
          </a:graphicData>
        </a:graphic>
      </p:graphicFrame>
      <p:sp>
        <p:nvSpPr>
          <p:cNvPr id="11" name="矩形 10"/>
          <p:cNvSpPr/>
          <p:nvPr/>
        </p:nvSpPr>
        <p:spPr>
          <a:xfrm>
            <a:off x="692150" y="3603696"/>
            <a:ext cx="5473375" cy="4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620713" y="477787"/>
            <a:ext cx="5616575" cy="1188018"/>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Indonesian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top 3 hot-selling stores in the Indonesian market have few categories and rely on hot products to drive sales, or attract buyers with cost performance.</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4" name="Bullet"/>
          <p:cNvSpPr>
            <a:spLocks noChangeAspect="1"/>
          </p:cNvSpPr>
          <p:nvPr/>
        </p:nvSpPr>
        <p:spPr>
          <a:xfrm>
            <a:off x="1306749" y="1819301"/>
            <a:ext cx="4859101" cy="549829"/>
          </a:xfrm>
          <a:prstGeom prst="roundRect">
            <a:avLst>
              <a:gd name="adj" fmla="val 16000"/>
            </a:avLst>
          </a:prstGeom>
          <a:solidFill>
            <a:srgbClr val="6559ED"/>
          </a:solidFill>
          <a:ln w="12700" cap="flat" cmpd="sng" algn="ctr">
            <a:solidFill>
              <a:srgbClr val="5646EA"/>
            </a:solidFill>
            <a:prstDash val="solid"/>
            <a:miter lim="800000"/>
          </a:ln>
          <a:effectLst/>
        </p:spPr>
        <p:txBody>
          <a:bodyPr wrap="square" lIns="91440" tIns="45720" rIns="91440" bIns="4572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TOP2: By Jennie</a:t>
            </a:r>
            <a:endPar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5"/>
          <p:cNvSpPr txBox="1"/>
          <p:nvPr/>
        </p:nvSpPr>
        <p:spPr>
          <a:xfrm>
            <a:off x="630044" y="2526023"/>
            <a:ext cx="5616575" cy="1000530"/>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product prices range from $2.00 to $3.78, with an average price of $3.32. The total number of influencers is 988. The main sales channel is through live broadcasts by influencers, accounting for about 65%. The store mainly sells womenswear and is a relatively pure womenswear store, mainly selling women's bottoms. Among similar stores, it belongs to the mid-to-low end, with a small number of products and low-price hot products driving sales.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9" name="矩形 8"/>
          <p:cNvSpPr/>
          <p:nvPr/>
        </p:nvSpPr>
        <p:spPr>
          <a:xfrm>
            <a:off x="692150" y="5281967"/>
            <a:ext cx="5473700" cy="288000"/>
          </a:xfrm>
          <a:prstGeom prst="rect">
            <a:avLst/>
          </a:prstGeom>
          <a:solidFill>
            <a:srgbClr val="6559E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Top 3 best-selling products</a:t>
            </a:r>
            <a:endPar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 name="Text"/>
          <p:cNvSpPr/>
          <p:nvPr/>
        </p:nvSpPr>
        <p:spPr>
          <a:xfrm flipH="1">
            <a:off x="1897575" y="5791039"/>
            <a:ext cx="4267951" cy="1101116"/>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Skinny Knit Pants</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$2.01</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106.7k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489</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shelves for nearly a year, and the recent daily sales are maintained at around 100 pieces.</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9" name="Text"/>
          <p:cNvSpPr/>
          <p:nvPr/>
        </p:nvSpPr>
        <p:spPr>
          <a:xfrm flipH="1">
            <a:off x="1901800" y="7007583"/>
            <a:ext cx="4263760" cy="1057565"/>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High Waist Casual Pants</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$3.45</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7.4K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36</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Recently launched new products, associated with 91 videos, and continue to ship.</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1" name="Text"/>
          <p:cNvSpPr/>
          <p:nvPr/>
        </p:nvSpPr>
        <p:spPr>
          <a:xfrm flipH="1">
            <a:off x="1897575" y="8184428"/>
            <a:ext cx="4268275" cy="1086264"/>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Outdoor Yoga Pants</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$3.78</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96</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1</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shelves for nearly a year, not the main push product, and the natural flow of goods.</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10" name="Picture 2" descr="shop-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888" b="20679"/>
          <a:stretch>
            <a:fillRect/>
          </a:stretch>
        </p:blipFill>
        <p:spPr bwMode="auto">
          <a:xfrm>
            <a:off x="692150" y="1812853"/>
            <a:ext cx="723483" cy="562723"/>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1345015" y="3599306"/>
            <a:ext cx="3960742" cy="298351"/>
          </a:xfrm>
          <a:prstGeom prst="rect">
            <a:avLst/>
          </a:prstGeom>
          <a:noFill/>
        </p:spPr>
        <p:txBody>
          <a:bodyPr wrap="square">
            <a:spAutoFit/>
          </a:bodyPr>
          <a:lstStyle/>
          <a:p>
            <a:pPr algn="ctr">
              <a:lnSpc>
                <a:spcPct val="120000"/>
              </a:lnSpc>
              <a:spcBef>
                <a:spcPts val="600"/>
              </a:spcBef>
              <a:spcAft>
                <a:spcPts val="600"/>
              </a:spcAft>
            </a:pPr>
            <a:r>
              <a:rPr lang="en-US" altLang="zh-CN" sz="1200" b="1"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Proportion of sales in each category</a:t>
            </a:r>
            <a:endParaRPr lang="zh-CN" altLang="zh-CN" sz="1100" b="1" kern="10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2" name="图片 21"/>
          <p:cNvPicPr>
            <a:picLocks noChangeAspect="1"/>
          </p:cNvPicPr>
          <p:nvPr/>
        </p:nvPicPr>
        <p:blipFill>
          <a:blip r:embed="rId3"/>
          <a:stretch>
            <a:fillRect/>
          </a:stretch>
        </p:blipFill>
        <p:spPr>
          <a:xfrm>
            <a:off x="692149" y="8180563"/>
            <a:ext cx="1205425" cy="1075917"/>
          </a:xfrm>
          <a:prstGeom prst="rect">
            <a:avLst/>
          </a:prstGeom>
        </p:spPr>
      </p:pic>
      <p:pic>
        <p:nvPicPr>
          <p:cNvPr id="23" name="图片 22"/>
          <p:cNvPicPr>
            <a:picLocks noChangeAspect="1"/>
          </p:cNvPicPr>
          <p:nvPr/>
        </p:nvPicPr>
        <p:blipFill rotWithShape="1">
          <a:blip r:embed="rId4"/>
          <a:srcRect t="4091"/>
          <a:stretch>
            <a:fillRect/>
          </a:stretch>
        </p:blipFill>
        <p:spPr>
          <a:xfrm>
            <a:off x="692150" y="7019340"/>
            <a:ext cx="1205425" cy="1045801"/>
          </a:xfrm>
          <a:prstGeom prst="rect">
            <a:avLst/>
          </a:prstGeom>
        </p:spPr>
      </p:pic>
      <p:pic>
        <p:nvPicPr>
          <p:cNvPr id="25" name="图片 24"/>
          <p:cNvPicPr>
            <a:picLocks noChangeAspect="1"/>
          </p:cNvPicPr>
          <p:nvPr/>
        </p:nvPicPr>
        <p:blipFill>
          <a:blip r:embed="rId5"/>
          <a:stretch>
            <a:fillRect/>
          </a:stretch>
        </p:blipFill>
        <p:spPr>
          <a:xfrm>
            <a:off x="696850" y="5791021"/>
            <a:ext cx="1200725" cy="109726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srcRect l="7704" t="2062" r="7704" b="3738"/>
          <a:stretch>
            <a:fillRect/>
          </a:stretch>
        </p:blipFill>
        <p:spPr>
          <a:xfrm>
            <a:off x="692150" y="1380015"/>
            <a:ext cx="1769327" cy="2014132"/>
          </a:xfrm>
          <a:prstGeom prst="rect">
            <a:avLst/>
          </a:prstGeom>
        </p:spPr>
      </p:pic>
      <p:sp>
        <p:nvSpPr>
          <p:cNvPr id="8" name="文本框 7"/>
          <p:cNvSpPr txBox="1"/>
          <p:nvPr/>
        </p:nvSpPr>
        <p:spPr>
          <a:xfrm>
            <a:off x="620713" y="477787"/>
            <a:ext cx="5616575" cy="684996"/>
          </a:xfrm>
          <a:prstGeom prst="rect">
            <a:avLst/>
          </a:prstGeom>
          <a:noFill/>
        </p:spPr>
        <p:txBody>
          <a:bodyPr wrap="square">
            <a:spAutoFit/>
          </a:bodyPr>
          <a:lstStyle/>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Top 5 best-selling womenswear products in the Indonesian market in March 2024</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13514462" y="8412480"/>
            <a:ext cx="184731" cy="369332"/>
          </a:xfrm>
          <a:prstGeom prst="rect">
            <a:avLst/>
          </a:prstGeom>
          <a:noFill/>
        </p:spPr>
        <p:txBody>
          <a:bodyPr wrap="none" rtlCol="0">
            <a:spAutoFit/>
          </a:bodyPr>
          <a:lstStyle/>
          <a:p>
            <a:endParaRPr kumimoji="1" lang="zh-CN" altLang="en-US"/>
          </a:p>
        </p:txBody>
      </p:sp>
      <p:sp>
        <p:nvSpPr>
          <p:cNvPr id="2" name="Bullet"/>
          <p:cNvSpPr txBox="1"/>
          <p:nvPr/>
        </p:nvSpPr>
        <p:spPr>
          <a:xfrm>
            <a:off x="2461476" y="1374605"/>
            <a:ext cx="3710705" cy="327532"/>
          </a:xfrm>
          <a:prstGeom prst="roundRect">
            <a:avLst>
              <a:gd name="adj" fmla="val 0"/>
            </a:avLst>
          </a:prstGeom>
          <a:solidFill>
            <a:srgbClr val="6559ED"/>
          </a:solidFill>
          <a:ln w="12700" cap="flat">
            <a:noFill/>
            <a:prstDash val="solid"/>
            <a:miter/>
          </a:ln>
          <a:effectLst/>
        </p:spPr>
        <p:txBody>
          <a:bodyPr wrap="square" rtlCol="0" anchor="ctr">
            <a:norm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200" dirty="0">
                <a:latin typeface="Arial" panose="020B0604020202020204" pitchFamily="34" charset="0"/>
                <a:ea typeface="微软雅黑" panose="020B0503020204020204" pitchFamily="34" charset="-122"/>
              </a:rPr>
              <a:t>Women's prayer 2-piece set</a:t>
            </a:r>
            <a:endParaRPr lang="en-US" altLang="zh-CN" sz="1200" dirty="0">
              <a:latin typeface="Arial" panose="020B0604020202020204" pitchFamily="34" charset="0"/>
              <a:ea typeface="微软雅黑" panose="020B0503020204020204" pitchFamily="34" charset="-122"/>
            </a:endParaRPr>
          </a:p>
        </p:txBody>
      </p:sp>
      <p:sp>
        <p:nvSpPr>
          <p:cNvPr id="5" name="prize-badge-with-star-and-ribbon_822"/>
          <p:cNvSpPr/>
          <p:nvPr/>
        </p:nvSpPr>
        <p:spPr>
          <a:xfrm>
            <a:off x="692150" y="1370766"/>
            <a:ext cx="366124" cy="452779"/>
          </a:xfrm>
          <a:custGeom>
            <a:avLst/>
            <a:gdLst>
              <a:gd name="connsiteX0" fmla="*/ 376707 w 465255"/>
              <a:gd name="connsiteY0" fmla="*/ 359911 h 575372"/>
              <a:gd name="connsiteX1" fmla="*/ 465255 w 465255"/>
              <a:gd name="connsiteY1" fmla="*/ 521967 h 575372"/>
              <a:gd name="connsiteX2" fmla="*/ 396999 w 465255"/>
              <a:gd name="connsiteY2" fmla="*/ 512759 h 575372"/>
              <a:gd name="connsiteX3" fmla="*/ 373018 w 465255"/>
              <a:gd name="connsiteY3" fmla="*/ 575372 h 575372"/>
              <a:gd name="connsiteX4" fmla="*/ 275246 w 465255"/>
              <a:gd name="connsiteY4" fmla="*/ 407791 h 575372"/>
              <a:gd name="connsiteX5" fmla="*/ 312141 w 465255"/>
              <a:gd name="connsiteY5" fmla="*/ 393059 h 575372"/>
              <a:gd name="connsiteX6" fmla="*/ 376707 w 465255"/>
              <a:gd name="connsiteY6" fmla="*/ 359911 h 575372"/>
              <a:gd name="connsiteX7" fmla="*/ 86735 w 465255"/>
              <a:gd name="connsiteY7" fmla="*/ 352512 h 575372"/>
              <a:gd name="connsiteX8" fmla="*/ 112571 w 465255"/>
              <a:gd name="connsiteY8" fmla="*/ 363570 h 575372"/>
              <a:gd name="connsiteX9" fmla="*/ 188233 w 465255"/>
              <a:gd name="connsiteY9" fmla="*/ 405957 h 575372"/>
              <a:gd name="connsiteX10" fmla="*/ 107034 w 465255"/>
              <a:gd name="connsiteY10" fmla="*/ 571821 h 575372"/>
              <a:gd name="connsiteX11" fmla="*/ 70126 w 465255"/>
              <a:gd name="connsiteY11" fmla="*/ 514690 h 575372"/>
              <a:gd name="connsiteX12" fmla="*/ 0 w 465255"/>
              <a:gd name="connsiteY12" fmla="*/ 522062 h 575372"/>
              <a:gd name="connsiteX13" fmla="*/ 232628 w 465255"/>
              <a:gd name="connsiteY13" fmla="*/ 121956 h 575372"/>
              <a:gd name="connsiteX14" fmla="*/ 256629 w 465255"/>
              <a:gd name="connsiteY14" fmla="*/ 169858 h 575372"/>
              <a:gd name="connsiteX15" fmla="*/ 310170 w 465255"/>
              <a:gd name="connsiteY15" fmla="*/ 177227 h 575372"/>
              <a:gd name="connsiteX16" fmla="*/ 271399 w 465255"/>
              <a:gd name="connsiteY16" fmla="*/ 215917 h 575372"/>
              <a:gd name="connsiteX17" fmla="*/ 280630 w 465255"/>
              <a:gd name="connsiteY17" fmla="*/ 269346 h 575372"/>
              <a:gd name="connsiteX18" fmla="*/ 232628 w 465255"/>
              <a:gd name="connsiteY18" fmla="*/ 243553 h 575372"/>
              <a:gd name="connsiteX19" fmla="*/ 184625 w 465255"/>
              <a:gd name="connsiteY19" fmla="*/ 269346 h 575372"/>
              <a:gd name="connsiteX20" fmla="*/ 193856 w 465255"/>
              <a:gd name="connsiteY20" fmla="*/ 215917 h 575372"/>
              <a:gd name="connsiteX21" fmla="*/ 155085 w 465255"/>
              <a:gd name="connsiteY21" fmla="*/ 177227 h 575372"/>
              <a:gd name="connsiteX22" fmla="*/ 208626 w 465255"/>
              <a:gd name="connsiteY22" fmla="*/ 169858 h 575372"/>
              <a:gd name="connsiteX23" fmla="*/ 232663 w 465255"/>
              <a:gd name="connsiteY23" fmla="*/ 81359 h 575372"/>
              <a:gd name="connsiteX24" fmla="*/ 118167 w 465255"/>
              <a:gd name="connsiteY24" fmla="*/ 195685 h 575372"/>
              <a:gd name="connsiteX25" fmla="*/ 232663 w 465255"/>
              <a:gd name="connsiteY25" fmla="*/ 310011 h 575372"/>
              <a:gd name="connsiteX26" fmla="*/ 347159 w 465255"/>
              <a:gd name="connsiteY26" fmla="*/ 195685 h 575372"/>
              <a:gd name="connsiteX27" fmla="*/ 232663 w 465255"/>
              <a:gd name="connsiteY27" fmla="*/ 81359 h 575372"/>
              <a:gd name="connsiteX28" fmla="*/ 180032 w 465255"/>
              <a:gd name="connsiteY28" fmla="*/ 916 h 575372"/>
              <a:gd name="connsiteX29" fmla="*/ 204962 w 465255"/>
              <a:gd name="connsiteY29" fmla="*/ 5756 h 575372"/>
              <a:gd name="connsiteX30" fmla="*/ 260364 w 465255"/>
              <a:gd name="connsiteY30" fmla="*/ 5756 h 575372"/>
              <a:gd name="connsiteX31" fmla="*/ 302838 w 465255"/>
              <a:gd name="connsiteY31" fmla="*/ 16820 h 575372"/>
              <a:gd name="connsiteX32" fmla="*/ 350852 w 465255"/>
              <a:gd name="connsiteY32" fmla="*/ 44479 h 575372"/>
              <a:gd name="connsiteX33" fmla="*/ 384093 w 465255"/>
              <a:gd name="connsiteY33" fmla="*/ 77671 h 575372"/>
              <a:gd name="connsiteX34" fmla="*/ 409947 w 465255"/>
              <a:gd name="connsiteY34" fmla="*/ 123770 h 575372"/>
              <a:gd name="connsiteX35" fmla="*/ 422874 w 465255"/>
              <a:gd name="connsiteY35" fmla="*/ 168025 h 575372"/>
              <a:gd name="connsiteX36" fmla="*/ 422874 w 465255"/>
              <a:gd name="connsiteY36" fmla="*/ 223345 h 575372"/>
              <a:gd name="connsiteX37" fmla="*/ 409947 w 465255"/>
              <a:gd name="connsiteY37" fmla="*/ 265756 h 575372"/>
              <a:gd name="connsiteX38" fmla="*/ 384093 w 465255"/>
              <a:gd name="connsiteY38" fmla="*/ 313699 h 575372"/>
              <a:gd name="connsiteX39" fmla="*/ 350852 w 465255"/>
              <a:gd name="connsiteY39" fmla="*/ 346891 h 575372"/>
              <a:gd name="connsiteX40" fmla="*/ 302838 w 465255"/>
              <a:gd name="connsiteY40" fmla="*/ 372706 h 575372"/>
              <a:gd name="connsiteX41" fmla="*/ 260364 w 465255"/>
              <a:gd name="connsiteY41" fmla="*/ 385614 h 575372"/>
              <a:gd name="connsiteX42" fmla="*/ 204962 w 465255"/>
              <a:gd name="connsiteY42" fmla="*/ 385614 h 575372"/>
              <a:gd name="connsiteX43" fmla="*/ 160641 w 465255"/>
              <a:gd name="connsiteY43" fmla="*/ 372706 h 575372"/>
              <a:gd name="connsiteX44" fmla="*/ 114474 w 465255"/>
              <a:gd name="connsiteY44" fmla="*/ 346891 h 575372"/>
              <a:gd name="connsiteX45" fmla="*/ 81233 w 465255"/>
              <a:gd name="connsiteY45" fmla="*/ 313699 h 575372"/>
              <a:gd name="connsiteX46" fmla="*/ 53532 w 465255"/>
              <a:gd name="connsiteY46" fmla="*/ 265756 h 575372"/>
              <a:gd name="connsiteX47" fmla="*/ 42452 w 465255"/>
              <a:gd name="connsiteY47" fmla="*/ 223345 h 575372"/>
              <a:gd name="connsiteX48" fmla="*/ 42452 w 465255"/>
              <a:gd name="connsiteY48" fmla="*/ 168025 h 575372"/>
              <a:gd name="connsiteX49" fmla="*/ 53532 w 465255"/>
              <a:gd name="connsiteY49" fmla="*/ 123770 h 575372"/>
              <a:gd name="connsiteX50" fmla="*/ 81233 w 465255"/>
              <a:gd name="connsiteY50" fmla="*/ 77671 h 575372"/>
              <a:gd name="connsiteX51" fmla="*/ 114474 w 465255"/>
              <a:gd name="connsiteY51" fmla="*/ 44479 h 575372"/>
              <a:gd name="connsiteX52" fmla="*/ 160641 w 465255"/>
              <a:gd name="connsiteY52" fmla="*/ 16820 h 575372"/>
              <a:gd name="connsiteX53" fmla="*/ 180032 w 465255"/>
              <a:gd name="connsiteY53" fmla="*/ 916 h 5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65255" h="575372">
                <a:moveTo>
                  <a:pt x="376707" y="359911"/>
                </a:moveTo>
                <a:lnTo>
                  <a:pt x="465255" y="521967"/>
                </a:lnTo>
                <a:lnTo>
                  <a:pt x="396999" y="512759"/>
                </a:lnTo>
                <a:lnTo>
                  <a:pt x="373018" y="575372"/>
                </a:lnTo>
                <a:lnTo>
                  <a:pt x="275246" y="407791"/>
                </a:lnTo>
                <a:cubicBezTo>
                  <a:pt x="275246" y="407791"/>
                  <a:pt x="295538" y="411474"/>
                  <a:pt x="312141" y="393059"/>
                </a:cubicBezTo>
                <a:cubicBezTo>
                  <a:pt x="326899" y="382010"/>
                  <a:pt x="313986" y="365436"/>
                  <a:pt x="376707" y="359911"/>
                </a:cubicBezTo>
                <a:close/>
                <a:moveTo>
                  <a:pt x="86735" y="352512"/>
                </a:moveTo>
                <a:cubicBezTo>
                  <a:pt x="86735" y="352512"/>
                  <a:pt x="90426" y="363570"/>
                  <a:pt x="112571" y="363570"/>
                </a:cubicBezTo>
                <a:cubicBezTo>
                  <a:pt x="162397" y="363570"/>
                  <a:pt x="145788" y="405957"/>
                  <a:pt x="188233" y="405957"/>
                </a:cubicBezTo>
                <a:cubicBezTo>
                  <a:pt x="188233" y="405957"/>
                  <a:pt x="107034" y="571821"/>
                  <a:pt x="107034" y="571821"/>
                </a:cubicBezTo>
                <a:lnTo>
                  <a:pt x="70126" y="514690"/>
                </a:lnTo>
                <a:lnTo>
                  <a:pt x="0" y="522062"/>
                </a:lnTo>
                <a:close/>
                <a:moveTo>
                  <a:pt x="232628" y="121956"/>
                </a:moveTo>
                <a:lnTo>
                  <a:pt x="256629" y="169858"/>
                </a:lnTo>
                <a:lnTo>
                  <a:pt x="310170" y="177227"/>
                </a:lnTo>
                <a:lnTo>
                  <a:pt x="271399" y="215917"/>
                </a:lnTo>
                <a:lnTo>
                  <a:pt x="280630" y="269346"/>
                </a:lnTo>
                <a:lnTo>
                  <a:pt x="232628" y="243553"/>
                </a:lnTo>
                <a:lnTo>
                  <a:pt x="184625" y="269346"/>
                </a:lnTo>
                <a:lnTo>
                  <a:pt x="193856" y="215917"/>
                </a:lnTo>
                <a:lnTo>
                  <a:pt x="155085" y="177227"/>
                </a:lnTo>
                <a:lnTo>
                  <a:pt x="208626" y="169858"/>
                </a:lnTo>
                <a:close/>
                <a:moveTo>
                  <a:pt x="232663" y="81359"/>
                </a:moveTo>
                <a:cubicBezTo>
                  <a:pt x="168028" y="81359"/>
                  <a:pt x="118167" y="131146"/>
                  <a:pt x="118167" y="195685"/>
                </a:cubicBezTo>
                <a:cubicBezTo>
                  <a:pt x="118167" y="258380"/>
                  <a:pt x="168028" y="310011"/>
                  <a:pt x="232663" y="310011"/>
                </a:cubicBezTo>
                <a:cubicBezTo>
                  <a:pt x="295451" y="310011"/>
                  <a:pt x="347159" y="258380"/>
                  <a:pt x="347159" y="195685"/>
                </a:cubicBezTo>
                <a:cubicBezTo>
                  <a:pt x="347159" y="131146"/>
                  <a:pt x="295451" y="81359"/>
                  <a:pt x="232663" y="81359"/>
                </a:cubicBezTo>
                <a:close/>
                <a:moveTo>
                  <a:pt x="180032" y="916"/>
                </a:moveTo>
                <a:cubicBezTo>
                  <a:pt x="187419" y="-1159"/>
                  <a:pt x="195729" y="224"/>
                  <a:pt x="204962" y="5756"/>
                </a:cubicBezTo>
                <a:cubicBezTo>
                  <a:pt x="223429" y="16820"/>
                  <a:pt x="241897" y="16820"/>
                  <a:pt x="260364" y="5756"/>
                </a:cubicBezTo>
                <a:cubicBezTo>
                  <a:pt x="278831" y="-5308"/>
                  <a:pt x="293604" y="224"/>
                  <a:pt x="302838" y="16820"/>
                </a:cubicBezTo>
                <a:cubicBezTo>
                  <a:pt x="313918" y="35259"/>
                  <a:pt x="330538" y="44479"/>
                  <a:pt x="350852" y="44479"/>
                </a:cubicBezTo>
                <a:cubicBezTo>
                  <a:pt x="373013" y="44479"/>
                  <a:pt x="382246" y="55543"/>
                  <a:pt x="384093" y="77671"/>
                </a:cubicBezTo>
                <a:cubicBezTo>
                  <a:pt x="384093" y="97954"/>
                  <a:pt x="393326" y="114550"/>
                  <a:pt x="409947" y="123770"/>
                </a:cubicBezTo>
                <a:cubicBezTo>
                  <a:pt x="428414" y="134834"/>
                  <a:pt x="432107" y="149586"/>
                  <a:pt x="422874" y="168025"/>
                </a:cubicBezTo>
                <a:cubicBezTo>
                  <a:pt x="411793" y="186465"/>
                  <a:pt x="411793" y="204905"/>
                  <a:pt x="422874" y="223345"/>
                </a:cubicBezTo>
                <a:cubicBezTo>
                  <a:pt x="432107" y="241784"/>
                  <a:pt x="428414" y="256536"/>
                  <a:pt x="409947" y="265756"/>
                </a:cubicBezTo>
                <a:cubicBezTo>
                  <a:pt x="393326" y="276820"/>
                  <a:pt x="384093" y="293416"/>
                  <a:pt x="384093" y="313699"/>
                </a:cubicBezTo>
                <a:cubicBezTo>
                  <a:pt x="382246" y="335827"/>
                  <a:pt x="373013" y="345047"/>
                  <a:pt x="350852" y="346891"/>
                </a:cubicBezTo>
                <a:cubicBezTo>
                  <a:pt x="330538" y="346891"/>
                  <a:pt x="313918" y="356111"/>
                  <a:pt x="302838" y="372706"/>
                </a:cubicBezTo>
                <a:cubicBezTo>
                  <a:pt x="293604" y="391146"/>
                  <a:pt x="278831" y="394834"/>
                  <a:pt x="260364" y="385614"/>
                </a:cubicBezTo>
                <a:cubicBezTo>
                  <a:pt x="241897" y="374550"/>
                  <a:pt x="223429" y="374550"/>
                  <a:pt x="204962" y="385614"/>
                </a:cubicBezTo>
                <a:cubicBezTo>
                  <a:pt x="186495" y="394834"/>
                  <a:pt x="171722" y="391146"/>
                  <a:pt x="160641" y="372706"/>
                </a:cubicBezTo>
                <a:cubicBezTo>
                  <a:pt x="151408" y="356111"/>
                  <a:pt x="134787" y="346891"/>
                  <a:pt x="114474" y="346891"/>
                </a:cubicBezTo>
                <a:cubicBezTo>
                  <a:pt x="92313" y="345047"/>
                  <a:pt x="81233" y="335827"/>
                  <a:pt x="81233" y="313699"/>
                </a:cubicBezTo>
                <a:cubicBezTo>
                  <a:pt x="81233" y="293416"/>
                  <a:pt x="71999" y="276820"/>
                  <a:pt x="53532" y="265756"/>
                </a:cubicBezTo>
                <a:cubicBezTo>
                  <a:pt x="36912" y="256536"/>
                  <a:pt x="31372" y="241784"/>
                  <a:pt x="42452" y="223345"/>
                </a:cubicBezTo>
                <a:cubicBezTo>
                  <a:pt x="53532" y="204905"/>
                  <a:pt x="53532" y="186465"/>
                  <a:pt x="42452" y="168025"/>
                </a:cubicBezTo>
                <a:cubicBezTo>
                  <a:pt x="31372" y="149586"/>
                  <a:pt x="36912" y="134834"/>
                  <a:pt x="53532" y="123770"/>
                </a:cubicBezTo>
                <a:cubicBezTo>
                  <a:pt x="71999" y="114550"/>
                  <a:pt x="81233" y="97954"/>
                  <a:pt x="81233" y="77671"/>
                </a:cubicBezTo>
                <a:cubicBezTo>
                  <a:pt x="81233" y="55543"/>
                  <a:pt x="92313" y="44479"/>
                  <a:pt x="114474" y="44479"/>
                </a:cubicBezTo>
                <a:cubicBezTo>
                  <a:pt x="134787" y="44479"/>
                  <a:pt x="151408" y="35259"/>
                  <a:pt x="160641" y="16820"/>
                </a:cubicBezTo>
                <a:cubicBezTo>
                  <a:pt x="166182" y="8522"/>
                  <a:pt x="172645" y="2990"/>
                  <a:pt x="180032" y="916"/>
                </a:cubicBezTo>
                <a:close/>
              </a:path>
            </a:pathLst>
          </a:custGeom>
          <a:solidFill>
            <a:srgbClr val="FFA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小店：Goddesskin by Athena…"/>
          <p:cNvSpPr/>
          <p:nvPr/>
        </p:nvSpPr>
        <p:spPr>
          <a:xfrm>
            <a:off x="2461477" y="1702137"/>
            <a:ext cx="3710705" cy="1688171"/>
          </a:xfrm>
          <a:prstGeom prst="rect">
            <a:avLst/>
          </a:prstGeom>
          <a:gradFill flip="none" rotWithShape="1">
            <a:gsLst>
              <a:gs pos="0">
                <a:srgbClr val="B9BEDA">
                  <a:tint val="66000"/>
                  <a:satMod val="160000"/>
                </a:srgbClr>
              </a:gs>
              <a:gs pos="50000">
                <a:srgbClr val="B9BEDA">
                  <a:tint val="44500"/>
                  <a:satMod val="160000"/>
                </a:srgbClr>
              </a:gs>
              <a:gs pos="100000">
                <a:srgbClr val="B9BEDA">
                  <a:tint val="23500"/>
                  <a:satMod val="160000"/>
                </a:srgbClr>
              </a:gs>
            </a:gsLst>
            <a:lin ang="2700000" scaled="1"/>
            <a:tileRect/>
          </a:gradFill>
          <a:ln w="12700">
            <a:miter lim="400000"/>
          </a:ln>
        </p:spPr>
        <p:txBody>
          <a:bodyPr lIns="152400" tIns="152400" rIns="152400" bIns="152400" anchor="ctr"/>
          <a:lstStyle/>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Shop: Lingsir Ndalu Grosir</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Price: $7.72</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Sales volume: 205.4K</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GMV: $1.9M</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Number of influencers: 256</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Number of live broadcasts: 1.0K </a:t>
            </a:r>
            <a:endParaRPr sz="1200" b="1" dirty="0">
              <a:latin typeface="Arial" panose="020B0604020202020204" pitchFamily="34" charset="0"/>
              <a:ea typeface="微软雅黑" panose="020B0503020204020204" pitchFamily="34" charset="-122"/>
              <a:cs typeface="Arial" panose="020B0604020202020204" pitchFamily="34" charset="0"/>
            </a:endParaRPr>
          </a:p>
        </p:txBody>
      </p:sp>
      <p:sp>
        <p:nvSpPr>
          <p:cNvPr id="10" name="Bullet"/>
          <p:cNvSpPr txBox="1"/>
          <p:nvPr/>
        </p:nvSpPr>
        <p:spPr>
          <a:xfrm>
            <a:off x="2097700" y="3563662"/>
            <a:ext cx="4068154"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dirty="0"/>
              <a:t>Women's dress</a:t>
            </a:r>
            <a:endParaRPr lang="en-US" altLang="zh-CN" dirty="0"/>
          </a:p>
        </p:txBody>
      </p:sp>
      <p:sp>
        <p:nvSpPr>
          <p:cNvPr id="11" name="Text"/>
          <p:cNvSpPr/>
          <p:nvPr/>
        </p:nvSpPr>
        <p:spPr>
          <a:xfrm flipH="1">
            <a:off x="2097692" y="3865677"/>
            <a:ext cx="4068157"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Shop: BESTIIE.ID</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$8.10</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52.7K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$559.5K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sp>
        <p:nvSpPr>
          <p:cNvPr id="34" name="Bullet"/>
          <p:cNvSpPr txBox="1"/>
          <p:nvPr/>
        </p:nvSpPr>
        <p:spPr>
          <a:xfrm>
            <a:off x="2097700" y="4877717"/>
            <a:ext cx="4068154"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dirty="0"/>
              <a:t>Muslim women's dress</a:t>
            </a:r>
            <a:endParaRPr lang="en-US" altLang="zh-CN" dirty="0"/>
          </a:p>
        </p:txBody>
      </p:sp>
      <p:sp>
        <p:nvSpPr>
          <p:cNvPr id="35" name="Text"/>
          <p:cNvSpPr/>
          <p:nvPr/>
        </p:nvSpPr>
        <p:spPr>
          <a:xfrm flipH="1">
            <a:off x="2097692" y="5179732"/>
            <a:ext cx="4068157"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Shop: FeelinGirl LLC</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$15.75</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51.4k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$665.47K </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sp>
        <p:nvSpPr>
          <p:cNvPr id="38" name="Bullet"/>
          <p:cNvSpPr txBox="1"/>
          <p:nvPr/>
        </p:nvSpPr>
        <p:spPr>
          <a:xfrm>
            <a:off x="2097700" y="6191774"/>
            <a:ext cx="4068154"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sz="1800">
                <a:effectLst/>
                <a:latin typeface="Arial" panose="020B0604020202020204" pitchFamily="34" charset="0"/>
                <a:ea typeface="等线" panose="02010600030101010101" pitchFamily="2" charset="-122"/>
              </a:rPr>
              <a:t>Women's dress</a:t>
            </a:r>
            <a:endParaRPr lang="en-US" altLang="zh-CN" dirty="0"/>
          </a:p>
        </p:txBody>
      </p:sp>
      <p:sp>
        <p:nvSpPr>
          <p:cNvPr id="39" name="Text"/>
          <p:cNvSpPr/>
          <p:nvPr/>
        </p:nvSpPr>
        <p:spPr>
          <a:xfrm flipH="1">
            <a:off x="2097692" y="6493789"/>
            <a:ext cx="4068157"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Shop: FABAS.STORE</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$3.45</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259.3K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$986.58K </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sp>
        <p:nvSpPr>
          <p:cNvPr id="42" name="Bullet"/>
          <p:cNvSpPr txBox="1"/>
          <p:nvPr/>
        </p:nvSpPr>
        <p:spPr>
          <a:xfrm>
            <a:off x="2097700" y="7505832"/>
            <a:ext cx="4068154"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sz="1800">
                <a:effectLst/>
                <a:latin typeface="Arial" panose="020B0604020202020204" pitchFamily="34" charset="0"/>
                <a:ea typeface="等线" panose="02010600030101010101" pitchFamily="2" charset="-122"/>
              </a:rPr>
              <a:t>Women's shirt</a:t>
            </a:r>
            <a:r>
              <a:rPr lang="zh-CN" altLang="zh-CN">
                <a:effectLst/>
              </a:rPr>
              <a:t> </a:t>
            </a:r>
            <a:endParaRPr lang="en-US" altLang="zh-CN" dirty="0"/>
          </a:p>
        </p:txBody>
      </p:sp>
      <p:sp>
        <p:nvSpPr>
          <p:cNvPr id="43" name="Text"/>
          <p:cNvSpPr/>
          <p:nvPr/>
        </p:nvSpPr>
        <p:spPr>
          <a:xfrm flipH="1">
            <a:off x="2097692" y="7807847"/>
            <a:ext cx="4068157"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Shop: OQQfitness</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$4.24</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133.2K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557.93K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pic>
        <p:nvPicPr>
          <p:cNvPr id="13" name="图片 12"/>
          <p:cNvPicPr>
            <a:picLocks noChangeAspect="1"/>
          </p:cNvPicPr>
          <p:nvPr/>
        </p:nvPicPr>
        <p:blipFill rotWithShape="1">
          <a:blip r:embed="rId2"/>
          <a:srcRect t="6692"/>
          <a:stretch>
            <a:fillRect/>
          </a:stretch>
        </p:blipFill>
        <p:spPr>
          <a:xfrm>
            <a:off x="692150" y="3560516"/>
            <a:ext cx="1405543" cy="1143843"/>
          </a:xfrm>
          <a:prstGeom prst="rect">
            <a:avLst/>
          </a:prstGeom>
        </p:spPr>
      </p:pic>
      <p:pic>
        <p:nvPicPr>
          <p:cNvPr id="16" name="图片 15"/>
          <p:cNvPicPr>
            <a:picLocks noChangeAspect="1"/>
          </p:cNvPicPr>
          <p:nvPr/>
        </p:nvPicPr>
        <p:blipFill rotWithShape="1">
          <a:blip r:embed="rId3"/>
          <a:srcRect t="27969"/>
          <a:stretch>
            <a:fillRect/>
          </a:stretch>
        </p:blipFill>
        <p:spPr>
          <a:xfrm>
            <a:off x="692150" y="4870727"/>
            <a:ext cx="1416472" cy="1142279"/>
          </a:xfrm>
          <a:prstGeom prst="rect">
            <a:avLst/>
          </a:prstGeom>
        </p:spPr>
      </p:pic>
      <p:pic>
        <p:nvPicPr>
          <p:cNvPr id="18" name="图片 17"/>
          <p:cNvPicPr>
            <a:picLocks noChangeAspect="1"/>
          </p:cNvPicPr>
          <p:nvPr/>
        </p:nvPicPr>
        <p:blipFill>
          <a:blip r:embed="rId4"/>
          <a:stretch>
            <a:fillRect/>
          </a:stretch>
        </p:blipFill>
        <p:spPr>
          <a:xfrm>
            <a:off x="692148" y="6203529"/>
            <a:ext cx="1416473" cy="1111137"/>
          </a:xfrm>
          <a:prstGeom prst="rect">
            <a:avLst/>
          </a:prstGeom>
        </p:spPr>
      </p:pic>
      <p:pic>
        <p:nvPicPr>
          <p:cNvPr id="20" name="图片 19"/>
          <p:cNvPicPr>
            <a:picLocks noChangeAspect="1"/>
          </p:cNvPicPr>
          <p:nvPr/>
        </p:nvPicPr>
        <p:blipFill>
          <a:blip r:embed="rId5"/>
          <a:stretch>
            <a:fillRect/>
          </a:stretch>
        </p:blipFill>
        <p:spPr>
          <a:xfrm>
            <a:off x="692150" y="7499777"/>
            <a:ext cx="1408570" cy="11467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187954"/>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Indonesian marke </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Menswear accounts for nearly 1/3 of the total clothing market, making it an important growth driver in the Indonesian clothing market that cannot be ignored. </a:t>
            </a:r>
            <a:endParaRPr lang="en-GB" altLang="zh-CN" sz="1600"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grpSp>
        <p:nvGrpSpPr>
          <p:cNvPr id="30" name="组合 29"/>
          <p:cNvGrpSpPr/>
          <p:nvPr/>
        </p:nvGrpSpPr>
        <p:grpSpPr>
          <a:xfrm>
            <a:off x="692150" y="2219201"/>
            <a:ext cx="5507038" cy="854385"/>
            <a:chOff x="692150" y="2223957"/>
            <a:chExt cx="5507038" cy="854385"/>
          </a:xfrm>
        </p:grpSpPr>
        <p:sp>
          <p:nvSpPr>
            <p:cNvPr id="18" name="iṡľîďê"/>
            <p:cNvSpPr/>
            <p:nvPr/>
          </p:nvSpPr>
          <p:spPr>
            <a:xfrm flipV="1">
              <a:off x="692150" y="2223958"/>
              <a:ext cx="5473700" cy="854384"/>
            </a:xfrm>
            <a:prstGeom prst="round2SameRect">
              <a:avLst/>
            </a:prstGeom>
            <a:solidFill>
              <a:srgbClr val="F0E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Number"/>
            <p:cNvSpPr txBox="1"/>
            <p:nvPr/>
          </p:nvSpPr>
          <p:spPr>
            <a:xfrm>
              <a:off x="797438" y="2381818"/>
              <a:ext cx="465830" cy="538661"/>
            </a:xfrm>
            <a:prstGeom prst="roundRect">
              <a:avLst/>
            </a:prstGeom>
            <a:solidFill>
              <a:srgbClr val="6859F4"/>
            </a:solidFill>
            <a:ln w="25400" cap="flat">
              <a:noFill/>
              <a:prstDash val="solid"/>
              <a:miter/>
            </a:ln>
            <a:effectLst/>
          </p:spPr>
          <p:txBody>
            <a:bodyPr wrap="none" rtlCol="0" anchor="ctr"/>
            <a:lstStyle>
              <a:defPPr>
                <a:defRPr lang="zh-CN"/>
              </a:defPPr>
              <a:lvl1pPr algn="ctr">
                <a:defRPr b="1">
                  <a:solidFill>
                    <a:schemeClr val="lt1">
                      <a:lumMod val="100000"/>
                    </a:schemeClr>
                  </a:solidFill>
                </a:defRPr>
              </a:lvl1pPr>
            </a:lstStyle>
            <a:p>
              <a:r>
                <a:rPr lang="en-US" altLang="zh-CN" dirty="0">
                  <a:latin typeface="Arial Black" panose="020B0A04020102020204" pitchFamily="34" charset="0"/>
                  <a:cs typeface="Arial Black" panose="020B0A04020102020204" pitchFamily="34" charset="0"/>
                </a:rPr>
                <a:t>01</a:t>
              </a:r>
              <a:endParaRPr lang="zh-CN" altLang="en-US" dirty="0">
                <a:latin typeface="Arial Black" panose="020B0A04020102020204" pitchFamily="34" charset="0"/>
                <a:cs typeface="Arial Black" panose="020B0A04020102020204" pitchFamily="34" charset="0"/>
              </a:endParaRPr>
            </a:p>
          </p:txBody>
        </p:sp>
        <p:sp>
          <p:nvSpPr>
            <p:cNvPr id="21" name="Bullet"/>
            <p:cNvSpPr/>
            <p:nvPr/>
          </p:nvSpPr>
          <p:spPr>
            <a:xfrm>
              <a:off x="1425787" y="2223957"/>
              <a:ext cx="4773401" cy="854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noAutofit/>
            </a:bodyPr>
            <a:lstStyle/>
            <a:p>
              <a:pPr>
                <a:lnSpc>
                  <a:spcPct val="125000"/>
                </a:lnSpc>
                <a:defRPr/>
              </a:pPr>
              <a:r>
                <a:rPr lang="en-GB" altLang="zh-CN" sz="800" b="1" spc="100" dirty="0">
                  <a:solidFill>
                    <a:schemeClr val="tx1"/>
                  </a:solidFill>
                  <a:latin typeface="Arial" panose="020B0604020202020204" pitchFamily="34" charset="0"/>
                  <a:ea typeface="微软雅黑" panose="020B0503020204020204" pitchFamily="34" charset="-122"/>
                  <a:cs typeface="Arial" panose="020B0604020202020204" pitchFamily="34" charset="0"/>
                </a:rPr>
                <a:t>According to EchoTik data analysis, the current monthly GMV of the top 10 menswear is 250K, with a monthly sales volume of 40K. There is a large gap in the number of products. From a price perspective, there is a clear two-tiered distribution, with some priced at $5-10 and others concentrated at $20-30. </a:t>
              </a:r>
              <a:endParaRPr lang="en-US" altLang="zh-CN" sz="800" b="1" spc="100" dirty="0">
                <a:solidFill>
                  <a:srgbClr val="8177F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2" name="îṧḻíďê"/>
            <p:cNvCxnSpPr/>
            <p:nvPr/>
          </p:nvCxnSpPr>
          <p:spPr>
            <a:xfrm>
              <a:off x="692150" y="2223962"/>
              <a:ext cx="5473700" cy="0"/>
            </a:xfrm>
            <a:prstGeom prst="line">
              <a:avLst/>
            </a:prstGeom>
            <a:ln w="25400" cap="flat">
              <a:solidFill>
                <a:srgbClr val="6859F4"/>
              </a:solidFill>
            </a:ln>
            <a:effectLst/>
          </p:spPr>
          <p:style>
            <a:lnRef idx="1">
              <a:schemeClr val="accent1"/>
            </a:lnRef>
            <a:fillRef idx="0">
              <a:schemeClr val="accent1"/>
            </a:fillRef>
            <a:effectRef idx="0">
              <a:schemeClr val="accent1"/>
            </a:effectRef>
            <a:fontRef idx="minor">
              <a:schemeClr val="tx1"/>
            </a:fontRef>
          </p:style>
        </p:cxnSp>
      </p:grpSp>
      <p:sp>
        <p:nvSpPr>
          <p:cNvPr id="31" name="文本框 30"/>
          <p:cNvSpPr txBox="1"/>
          <p:nvPr/>
        </p:nvSpPr>
        <p:spPr>
          <a:xfrm>
            <a:off x="630044" y="1710368"/>
            <a:ext cx="5616575" cy="384977"/>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According to the "distribution of GMV by category in the US released in the recent year" released by EchoTik from Q2 2023 to Q1 2024:</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pSp>
        <p:nvGrpSpPr>
          <p:cNvPr id="38" name="组合 37"/>
          <p:cNvGrpSpPr/>
          <p:nvPr/>
        </p:nvGrpSpPr>
        <p:grpSpPr>
          <a:xfrm>
            <a:off x="692150" y="6091724"/>
            <a:ext cx="5507038" cy="854385"/>
            <a:chOff x="692150" y="2223957"/>
            <a:chExt cx="5507038" cy="854385"/>
          </a:xfrm>
        </p:grpSpPr>
        <p:sp>
          <p:nvSpPr>
            <p:cNvPr id="39" name="iṡľîďê"/>
            <p:cNvSpPr/>
            <p:nvPr/>
          </p:nvSpPr>
          <p:spPr>
            <a:xfrm flipV="1">
              <a:off x="692150" y="2223958"/>
              <a:ext cx="5473700" cy="854384"/>
            </a:xfrm>
            <a:prstGeom prst="round2SameRect">
              <a:avLst/>
            </a:prstGeom>
            <a:solidFill>
              <a:srgbClr val="F0E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Number"/>
            <p:cNvSpPr txBox="1"/>
            <p:nvPr/>
          </p:nvSpPr>
          <p:spPr>
            <a:xfrm>
              <a:off x="797438" y="2381818"/>
              <a:ext cx="465830" cy="538661"/>
            </a:xfrm>
            <a:prstGeom prst="roundRect">
              <a:avLst/>
            </a:prstGeom>
            <a:solidFill>
              <a:srgbClr val="6859F4"/>
            </a:solidFill>
            <a:ln w="25400" cap="flat">
              <a:noFill/>
              <a:prstDash val="solid"/>
              <a:miter/>
            </a:ln>
            <a:effectLst/>
          </p:spPr>
          <p:txBody>
            <a:bodyPr wrap="none" rtlCol="0" anchor="ctr"/>
            <a:lstStyle>
              <a:defPPr>
                <a:defRPr lang="zh-CN"/>
              </a:defPPr>
              <a:lvl1pPr algn="ctr">
                <a:defRPr b="1">
                  <a:solidFill>
                    <a:schemeClr val="lt1">
                      <a:lumMod val="100000"/>
                    </a:schemeClr>
                  </a:solidFill>
                </a:defRPr>
              </a:lvl1pPr>
            </a:lstStyle>
            <a:p>
              <a:r>
                <a:rPr lang="en-US" altLang="zh-CN" dirty="0">
                  <a:latin typeface="Arial Black" panose="020B0A04020102020204" pitchFamily="34" charset="0"/>
                  <a:cs typeface="Arial Black" panose="020B0A04020102020204" pitchFamily="34" charset="0"/>
                </a:rPr>
                <a:t>02</a:t>
              </a:r>
              <a:endParaRPr lang="zh-CN" altLang="en-US" dirty="0">
                <a:latin typeface="Arial Black" panose="020B0A04020102020204" pitchFamily="34" charset="0"/>
                <a:cs typeface="Arial Black" panose="020B0A04020102020204" pitchFamily="34" charset="0"/>
              </a:endParaRPr>
            </a:p>
          </p:txBody>
        </p:sp>
        <p:sp>
          <p:nvSpPr>
            <p:cNvPr id="41" name="Bullet"/>
            <p:cNvSpPr/>
            <p:nvPr/>
          </p:nvSpPr>
          <p:spPr>
            <a:xfrm>
              <a:off x="1425787" y="2223957"/>
              <a:ext cx="4773401" cy="854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noAutofit/>
            </a:bodyPr>
            <a:lstStyle/>
            <a:p>
              <a:pPr>
                <a:lnSpc>
                  <a:spcPct val="125000"/>
                </a:lnSpc>
                <a:defRPr/>
              </a:pPr>
              <a:r>
                <a:rPr lang="en-GB" altLang="zh-CN" sz="800" b="1" spc="100" dirty="0">
                  <a:solidFill>
                    <a:schemeClr val="tx1"/>
                  </a:solidFill>
                  <a:latin typeface="Arial" panose="020B0604020202020204" pitchFamily="34" charset="0"/>
                  <a:ea typeface="微软雅黑" panose="020B0503020204020204" pitchFamily="34" charset="-122"/>
                  <a:cs typeface="Arial" panose="020B0604020202020204" pitchFamily="34" charset="0"/>
                </a:rPr>
                <a:t>The top 3 best-selling menswear products are mainly daily wear, and the categories are relatively simple, mainly T-shirts, with prices concentrated between $6-6.5. The hot products have been on the shelves for a long time.</a:t>
              </a:r>
              <a:endParaRPr lang="en-US" altLang="zh-CN" sz="800" b="1" spc="100" dirty="0">
                <a:solidFill>
                  <a:srgbClr val="8177F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42" name="îṧḻíďê"/>
            <p:cNvCxnSpPr/>
            <p:nvPr/>
          </p:nvCxnSpPr>
          <p:spPr>
            <a:xfrm flipV="1">
              <a:off x="692150" y="2223957"/>
              <a:ext cx="5473700" cy="5"/>
            </a:xfrm>
            <a:prstGeom prst="line">
              <a:avLst/>
            </a:prstGeom>
            <a:ln w="25400" cap="flat">
              <a:solidFill>
                <a:srgbClr val="6859F4"/>
              </a:solidFill>
            </a:ln>
            <a:effectLst/>
          </p:spPr>
          <p:style>
            <a:lnRef idx="1">
              <a:schemeClr val="accent1"/>
            </a:lnRef>
            <a:fillRef idx="0">
              <a:schemeClr val="accent1"/>
            </a:fillRef>
            <a:effectRef idx="0">
              <a:schemeClr val="accent1"/>
            </a:effectRef>
            <a:fontRef idx="minor">
              <a:schemeClr val="tx1"/>
            </a:fontRef>
          </p:style>
        </p:cxnSp>
      </p:grpSp>
      <p:sp>
        <p:nvSpPr>
          <p:cNvPr id="6" name="圆角矩形 13"/>
          <p:cNvSpPr/>
          <p:nvPr>
            <p:custDataLst>
              <p:tags r:id="rId1"/>
            </p:custDataLst>
          </p:nvPr>
        </p:nvSpPr>
        <p:spPr>
          <a:xfrm>
            <a:off x="692149" y="3164529"/>
            <a:ext cx="5473701"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Top 10 sales and unit prices of clothing stores in the past year</a:t>
            </a:r>
            <a:endParaRPr lang="en-GB" altLang="zh-CN" sz="1200" b="1" dirty="0">
              <a:latin typeface="Arial" panose="020B0604020202020204" pitchFamily="34" charset="0"/>
              <a:ea typeface="微软雅黑" panose="020B0503020204020204" pitchFamily="34" charset="-122"/>
              <a:sym typeface="+mn-ea"/>
            </a:endParaRPr>
          </a:p>
        </p:txBody>
      </p:sp>
      <p:graphicFrame>
        <p:nvGraphicFramePr>
          <p:cNvPr id="7" name="表格 6"/>
          <p:cNvGraphicFramePr>
            <a:graphicFrameLocks noGrp="1"/>
          </p:cNvGraphicFramePr>
          <p:nvPr/>
        </p:nvGraphicFramePr>
        <p:xfrm>
          <a:off x="692148" y="3706036"/>
          <a:ext cx="5473701" cy="2233154"/>
        </p:xfrm>
        <a:graphic>
          <a:graphicData uri="http://schemas.openxmlformats.org/drawingml/2006/table">
            <a:tbl>
              <a:tblPr>
                <a:tableStyleId>{0E3FDE45-AF77-4B5C-9715-49D594BDF05E}</a:tableStyleId>
              </a:tblPr>
              <a:tblGrid>
                <a:gridCol w="1002847"/>
                <a:gridCol w="1282832"/>
                <a:gridCol w="1025594"/>
                <a:gridCol w="1025594"/>
                <a:gridCol w="1136834"/>
              </a:tblGrid>
              <a:tr h="326634">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ctr"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Store name</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no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marR="0" indent="0" algn="ctr" defTabSz="685800" rtl="0" eaLnBrk="1" fontAlgn="b" latinLnBrk="0" hangingPunct="1">
                        <a:lnSpc>
                          <a:spcPct val="100000"/>
                        </a:lnSpc>
                        <a:spcBef>
                          <a:spcPts val="0"/>
                        </a:spcBef>
                        <a:spcAft>
                          <a:spcPts val="0"/>
                        </a:spcAft>
                        <a:buClrTx/>
                        <a:buSzTx/>
                        <a:buFontTx/>
                        <a:buNone/>
                        <a:defRPr/>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Estimated sales</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p>
                      <a:pPr marL="0" marR="0" indent="0" algn="ctr" defTabSz="685800" rtl="0" eaLnBrk="1" fontAlgn="b" latinLnBrk="0" hangingPunct="1">
                        <a:lnSpc>
                          <a:spcPct val="100000"/>
                        </a:lnSpc>
                        <a:spcBef>
                          <a:spcPts val="0"/>
                        </a:spcBef>
                        <a:spcAft>
                          <a:spcPts val="0"/>
                        </a:spcAft>
                        <a:buClrTx/>
                        <a:buSzTx/>
                        <a:buFontTx/>
                        <a:buNone/>
                        <a:defRPr/>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 (US dollars) </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Sales volume (pieces) </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Number of products</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Average price</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r>
              <a:tr h="190652">
                <a:tc>
                  <a:txBody>
                    <a:bodyPr/>
                    <a:lstStyle/>
                    <a:p>
                      <a:pPr marL="0" algn="ctr" defTabSz="685800" rtl="0" eaLnBrk="1" fontAlgn="ctr" latinLnBrk="0" hangingPunct="1"/>
                      <a:r>
                        <a:rPr lang="en-US" sz="900" b="1" i="0" u="none" strike="noStrike" kern="1200" dirty="0" err="1">
                          <a:solidFill>
                            <a:srgbClr val="000000"/>
                          </a:solidFill>
                          <a:effectLst/>
                          <a:latin typeface="+mn-lt"/>
                          <a:ea typeface="微软雅黑" panose="020B0503020204020204" pitchFamily="34" charset="-122"/>
                          <a:cs typeface="+mn-cs"/>
                        </a:rPr>
                        <a:t>Grosir.TNB</a:t>
                      </a:r>
                      <a:endParaRPr lang="en-US"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sz="900" b="1" i="0" u="none" strike="noStrike" kern="1200" dirty="0">
                          <a:solidFill>
                            <a:srgbClr val="000000"/>
                          </a:solidFill>
                          <a:effectLst/>
                          <a:latin typeface="+mn-lt"/>
                          <a:ea typeface="微软雅黑" panose="020B0503020204020204" pitchFamily="34" charset="-122"/>
                          <a:cs typeface="+mn-cs"/>
                        </a:rPr>
                        <a:t>600-640K</a:t>
                      </a:r>
                      <a:endParaRPr lang="en-US"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96K</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a:solidFill>
                            <a:srgbClr val="000000"/>
                          </a:solidFill>
                          <a:effectLst/>
                          <a:latin typeface="+mn-lt"/>
                          <a:ea typeface="微软雅黑" panose="020B0503020204020204" pitchFamily="34" charset="-122"/>
                          <a:cs typeface="+mn-cs"/>
                        </a:rPr>
                        <a:t>14</a:t>
                      </a:r>
                      <a:endParaRPr lang="en-US" altLang="zh-CN"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a:solidFill>
                            <a:srgbClr val="000000"/>
                          </a:solidFill>
                          <a:effectLst/>
                          <a:latin typeface="+mn-lt"/>
                          <a:ea typeface="微软雅黑" panose="020B0503020204020204" pitchFamily="34" charset="-122"/>
                          <a:cs typeface="+mn-cs"/>
                        </a:rPr>
                        <a:t>$29.37 </a:t>
                      </a:r>
                      <a:endParaRPr lang="en-US" altLang="zh-CN"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190652">
                <a:tc>
                  <a:txBody>
                    <a:bodyPr/>
                    <a:lstStyle/>
                    <a:p>
                      <a:pPr marL="0" algn="ctr" defTabSz="685800" rtl="0" eaLnBrk="1" fontAlgn="ctr" latinLnBrk="0" hangingPunct="1"/>
                      <a:r>
                        <a:rPr lang="en-US" sz="900" b="1" i="0" u="none" strike="noStrike" kern="1200" dirty="0">
                          <a:solidFill>
                            <a:srgbClr val="000000"/>
                          </a:solidFill>
                          <a:effectLst/>
                          <a:latin typeface="+mn-lt"/>
                          <a:ea typeface="微软雅黑" panose="020B0503020204020204" pitchFamily="34" charset="-122"/>
                          <a:cs typeface="+mn-cs"/>
                        </a:rPr>
                        <a:t>STYLELAKI</a:t>
                      </a:r>
                      <a:endParaRPr lang="en-US"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sz="900" b="1" i="0" u="none" strike="noStrike" kern="1200" dirty="0">
                          <a:solidFill>
                            <a:srgbClr val="000000"/>
                          </a:solidFill>
                          <a:effectLst/>
                          <a:latin typeface="+mn-lt"/>
                          <a:ea typeface="微软雅黑" panose="020B0503020204020204" pitchFamily="34" charset="-122"/>
                          <a:cs typeface="+mn-cs"/>
                        </a:rPr>
                        <a:t>500-550K</a:t>
                      </a:r>
                      <a:endParaRPr lang="en-US"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94K</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72</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a:solidFill>
                            <a:srgbClr val="000000"/>
                          </a:solidFill>
                          <a:effectLst/>
                          <a:latin typeface="+mn-lt"/>
                          <a:ea typeface="微软雅黑" panose="020B0503020204020204" pitchFamily="34" charset="-122"/>
                          <a:cs typeface="+mn-cs"/>
                        </a:rPr>
                        <a:t>$6.26 </a:t>
                      </a:r>
                      <a:endParaRPr lang="en-US" altLang="zh-CN"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190652">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Gizmoclothes</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sz="900" b="1" i="0" u="none" strike="noStrike" kern="1200" dirty="0">
                          <a:solidFill>
                            <a:srgbClr val="000000"/>
                          </a:solidFill>
                          <a:effectLst/>
                          <a:latin typeface="+mn-lt"/>
                          <a:ea typeface="微软雅黑" panose="020B0503020204020204" pitchFamily="34" charset="-122"/>
                          <a:cs typeface="+mn-cs"/>
                        </a:rPr>
                        <a:t>400-450K</a:t>
                      </a:r>
                      <a:endParaRPr lang="en-US"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45K</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67</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zh-CN" altLang="en-US" sz="900" b="1" i="0" u="none" strike="noStrike" kern="1200" dirty="0">
                          <a:solidFill>
                            <a:srgbClr val="000000"/>
                          </a:solidFill>
                          <a:effectLst/>
                          <a:latin typeface="+mn-lt"/>
                          <a:ea typeface="微软雅黑" panose="020B0503020204020204" pitchFamily="34" charset="-122"/>
                          <a:cs typeface="+mn-cs"/>
                        </a:rPr>
                        <a:t> </a:t>
                      </a:r>
                      <a:r>
                        <a:rPr lang="en-US" altLang="zh-CN" sz="900" b="1" i="0" u="none" strike="noStrike" kern="1200" dirty="0">
                          <a:solidFill>
                            <a:srgbClr val="000000"/>
                          </a:solidFill>
                          <a:effectLst/>
                          <a:latin typeface="+mn-lt"/>
                          <a:ea typeface="微软雅黑" panose="020B0503020204020204" pitchFamily="34" charset="-122"/>
                          <a:cs typeface="+mn-cs"/>
                        </a:rPr>
                        <a:t>$8.27</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190652">
                <a:tc>
                  <a:txBody>
                    <a:bodyPr/>
                    <a:lstStyle/>
                    <a:p>
                      <a:pPr marL="0" algn="ctr" defTabSz="685800" rtl="0" eaLnBrk="1" fontAlgn="ctr" latinLnBrk="0" hangingPunct="1"/>
                      <a:r>
                        <a:rPr lang="en-US" sz="900" b="1" i="0" u="none" strike="noStrike" kern="1200" dirty="0">
                          <a:solidFill>
                            <a:srgbClr val="000000"/>
                          </a:solidFill>
                          <a:effectLst/>
                          <a:latin typeface="+mn-lt"/>
                          <a:ea typeface="微软雅黑" panose="020B0503020204020204" pitchFamily="34" charset="-122"/>
                          <a:cs typeface="+mn-cs"/>
                        </a:rPr>
                        <a:t>AGFSTORE</a:t>
                      </a:r>
                      <a:endParaRPr lang="en-US"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sz="900" b="1" i="0" u="none" strike="noStrike" kern="1200" dirty="0">
                          <a:solidFill>
                            <a:srgbClr val="000000"/>
                          </a:solidFill>
                          <a:effectLst/>
                          <a:latin typeface="+mn-lt"/>
                          <a:ea typeface="微软雅黑" panose="020B0503020204020204" pitchFamily="34" charset="-122"/>
                          <a:cs typeface="+mn-cs"/>
                        </a:rPr>
                        <a:t>350-400K</a:t>
                      </a:r>
                      <a:endParaRPr lang="en-US"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60K</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a:solidFill>
                            <a:srgbClr val="000000"/>
                          </a:solidFill>
                          <a:effectLst/>
                          <a:latin typeface="+mn-lt"/>
                          <a:ea typeface="微软雅黑" panose="020B0503020204020204" pitchFamily="34" charset="-122"/>
                          <a:cs typeface="+mn-cs"/>
                        </a:rPr>
                        <a:t>13</a:t>
                      </a:r>
                      <a:endParaRPr lang="en-US" altLang="zh-CN"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zh-CN" altLang="en-US" sz="900" b="1" i="0" u="none" strike="noStrike" kern="1200" dirty="0">
                          <a:solidFill>
                            <a:srgbClr val="000000"/>
                          </a:solidFill>
                          <a:effectLst/>
                          <a:latin typeface="+mn-lt"/>
                          <a:ea typeface="微软雅黑" panose="020B0503020204020204" pitchFamily="34" charset="-122"/>
                          <a:cs typeface="+mn-cs"/>
                        </a:rPr>
                        <a:t> </a:t>
                      </a:r>
                      <a:r>
                        <a:rPr lang="en-US" altLang="zh-CN" sz="900" b="1" i="0" u="none" strike="noStrike" kern="1200" dirty="0">
                          <a:solidFill>
                            <a:srgbClr val="000000"/>
                          </a:solidFill>
                          <a:effectLst/>
                          <a:latin typeface="+mn-lt"/>
                          <a:ea typeface="微软雅黑" panose="020B0503020204020204" pitchFamily="34" charset="-122"/>
                          <a:cs typeface="+mn-cs"/>
                        </a:rPr>
                        <a:t>$24.46</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190652">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Aerostreet</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350-400K</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65K</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1259</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zh-CN" altLang="en-US" sz="900" b="1" i="0" u="none" strike="noStrike" kern="1200" dirty="0">
                          <a:solidFill>
                            <a:srgbClr val="000000"/>
                          </a:solidFill>
                          <a:effectLst/>
                          <a:latin typeface="+mn-lt"/>
                          <a:ea typeface="微软雅黑" panose="020B0503020204020204" pitchFamily="34" charset="-122"/>
                          <a:cs typeface="+mn-cs"/>
                        </a:rPr>
                        <a:t> </a:t>
                      </a:r>
                      <a:r>
                        <a:rPr lang="en-US" altLang="zh-CN" sz="900" b="1" i="0" u="none" strike="noStrike" kern="1200" dirty="0">
                          <a:solidFill>
                            <a:srgbClr val="000000"/>
                          </a:solidFill>
                          <a:effectLst/>
                          <a:latin typeface="+mn-lt"/>
                          <a:ea typeface="微软雅黑" panose="020B0503020204020204" pitchFamily="34" charset="-122"/>
                          <a:cs typeface="+mn-cs"/>
                        </a:rPr>
                        <a:t>$6.24</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190652">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Ryusei</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350-400K</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41K</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514</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$10.05 </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190652">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ngab.ltd</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300-350K</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44K</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109</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zh-CN" altLang="en-US" sz="900" b="1" i="0" u="none" strike="noStrike" kern="1200" dirty="0">
                          <a:solidFill>
                            <a:srgbClr val="000000"/>
                          </a:solidFill>
                          <a:effectLst/>
                          <a:latin typeface="+mn-lt"/>
                          <a:ea typeface="微软雅黑" panose="020B0503020204020204" pitchFamily="34" charset="-122"/>
                          <a:cs typeface="+mn-cs"/>
                        </a:rPr>
                        <a:t> </a:t>
                      </a:r>
                      <a:r>
                        <a:rPr lang="en-US" altLang="zh-CN" sz="900" b="1" i="0" u="none" strike="noStrike" kern="1200" dirty="0">
                          <a:solidFill>
                            <a:srgbClr val="000000"/>
                          </a:solidFill>
                          <a:effectLst/>
                          <a:latin typeface="+mn-lt"/>
                          <a:ea typeface="微软雅黑" panose="020B0503020204020204" pitchFamily="34" charset="-122"/>
                          <a:cs typeface="+mn-cs"/>
                        </a:rPr>
                        <a:t>$7.48</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190652">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KaosDistro09</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300-350K</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49K</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1</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$6.27 </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190652">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Sala.Shop</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250-300K</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43K</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46</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zh-CN" altLang="en-US" sz="900" b="1" i="0" u="none" strike="noStrike" kern="1200" dirty="0">
                          <a:solidFill>
                            <a:srgbClr val="000000"/>
                          </a:solidFill>
                          <a:effectLst/>
                          <a:latin typeface="+mn-lt"/>
                          <a:ea typeface="微软雅黑" panose="020B0503020204020204" pitchFamily="34" charset="-122"/>
                          <a:cs typeface="+mn-cs"/>
                        </a:rPr>
                        <a:t> </a:t>
                      </a:r>
                      <a:r>
                        <a:rPr lang="en-US" altLang="zh-CN" sz="900" b="1" i="0" u="none" strike="noStrike" kern="1200" dirty="0">
                          <a:solidFill>
                            <a:srgbClr val="000000"/>
                          </a:solidFill>
                          <a:effectLst/>
                          <a:latin typeface="+mn-lt"/>
                          <a:ea typeface="微软雅黑" panose="020B0503020204020204" pitchFamily="34" charset="-122"/>
                          <a:cs typeface="+mn-cs"/>
                        </a:rPr>
                        <a:t>$21.30</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190652">
                <a:tc>
                  <a:txBody>
                    <a:bodyPr/>
                    <a:lstStyle/>
                    <a:p>
                      <a:pPr marL="0" algn="ctr" defTabSz="685800" rtl="0" eaLnBrk="1" fontAlgn="ctr" latinLnBrk="0" hangingPunct="1"/>
                      <a:r>
                        <a:rPr lang="en-US" sz="900" b="1" i="0" u="none" strike="noStrike" kern="1200" dirty="0" err="1">
                          <a:solidFill>
                            <a:srgbClr val="000000"/>
                          </a:solidFill>
                          <a:effectLst/>
                          <a:latin typeface="+mn-lt"/>
                          <a:ea typeface="微软雅黑" panose="020B0503020204020204" pitchFamily="34" charset="-122"/>
                          <a:cs typeface="+mn-cs"/>
                        </a:rPr>
                        <a:t>Calcasio</a:t>
                      </a:r>
                      <a:endParaRPr lang="en-US"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sz="900" b="1" i="0" u="none" strike="noStrike" kern="1200">
                          <a:solidFill>
                            <a:srgbClr val="000000"/>
                          </a:solidFill>
                          <a:effectLst/>
                          <a:latin typeface="+mn-lt"/>
                          <a:ea typeface="微软雅黑" panose="020B0503020204020204" pitchFamily="34" charset="-122"/>
                          <a:cs typeface="+mn-cs"/>
                        </a:rPr>
                        <a:t>250-300K</a:t>
                      </a:r>
                      <a:endParaRPr lang="en-US"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dirty="0">
                          <a:solidFill>
                            <a:srgbClr val="000000"/>
                          </a:solidFill>
                          <a:effectLst/>
                          <a:latin typeface="+mn-lt"/>
                          <a:ea typeface="微软雅黑" panose="020B0503020204020204" pitchFamily="34" charset="-122"/>
                          <a:cs typeface="+mn-cs"/>
                        </a:rPr>
                        <a:t>64K</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900" b="1" i="0" u="none" strike="noStrike" kern="1200">
                          <a:solidFill>
                            <a:srgbClr val="000000"/>
                          </a:solidFill>
                          <a:effectLst/>
                          <a:latin typeface="+mn-lt"/>
                          <a:ea typeface="微软雅黑" panose="020B0503020204020204" pitchFamily="34" charset="-122"/>
                          <a:cs typeface="+mn-cs"/>
                        </a:rPr>
                        <a:t>65</a:t>
                      </a:r>
                      <a:endParaRPr lang="en-US" altLang="zh-CN" sz="900" b="1" i="0" u="none" strike="noStrike" kern="120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zh-CN" altLang="en-US" sz="900" b="1" i="0" u="none" strike="noStrike" kern="1200" dirty="0">
                          <a:solidFill>
                            <a:srgbClr val="000000"/>
                          </a:solidFill>
                          <a:effectLst/>
                          <a:latin typeface="+mn-lt"/>
                          <a:ea typeface="微软雅黑" panose="020B0503020204020204" pitchFamily="34" charset="-122"/>
                          <a:cs typeface="+mn-cs"/>
                        </a:rPr>
                        <a:t> </a:t>
                      </a:r>
                      <a:r>
                        <a:rPr lang="en-US" altLang="zh-CN" sz="900" b="1" i="0" u="none" strike="noStrike" kern="1200" dirty="0">
                          <a:solidFill>
                            <a:srgbClr val="000000"/>
                          </a:solidFill>
                          <a:effectLst/>
                          <a:latin typeface="+mn-lt"/>
                          <a:ea typeface="微软雅黑" panose="020B0503020204020204" pitchFamily="34" charset="-122"/>
                          <a:cs typeface="+mn-cs"/>
                        </a:rPr>
                        <a:t>$4.36</a:t>
                      </a:r>
                      <a:endParaRPr lang="en-US" altLang="zh-CN" sz="900" b="1" i="0" u="none" strike="noStrike" kern="1200" dirty="0">
                        <a:solidFill>
                          <a:srgbClr val="000000"/>
                        </a:solidFill>
                        <a:effectLst/>
                        <a:latin typeface="+mn-lt"/>
                        <a:ea typeface="微软雅黑" panose="020B0503020204020204" pitchFamily="34" charset="-122"/>
                        <a:cs typeface="+mn-cs"/>
                      </a:endParaRPr>
                    </a:p>
                  </a:txBody>
                  <a:tcPr marL="4481" marR="4481" marT="4481"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4" name="图片 23"/>
          <p:cNvPicPr/>
          <p:nvPr/>
        </p:nvPicPr>
        <p:blipFill>
          <a:blip r:embed="rId2"/>
          <a:stretch>
            <a:fillRect/>
          </a:stretch>
        </p:blipFill>
        <p:spPr>
          <a:xfrm>
            <a:off x="1046573" y="7426019"/>
            <a:ext cx="1062923" cy="873140"/>
          </a:xfrm>
          <a:prstGeom prst="rect">
            <a:avLst/>
          </a:prstGeom>
        </p:spPr>
      </p:pic>
      <p:pic>
        <p:nvPicPr>
          <p:cNvPr id="26" name="图片 25"/>
          <p:cNvPicPr/>
          <p:nvPr/>
        </p:nvPicPr>
        <p:blipFill>
          <a:blip r:embed="rId3"/>
          <a:stretch>
            <a:fillRect/>
          </a:stretch>
        </p:blipFill>
        <p:spPr>
          <a:xfrm>
            <a:off x="4684052" y="7296085"/>
            <a:ext cx="1191818" cy="1037144"/>
          </a:xfrm>
          <a:prstGeom prst="rect">
            <a:avLst/>
          </a:prstGeom>
        </p:spPr>
      </p:pic>
      <p:sp>
        <p:nvSpPr>
          <p:cNvPr id="27" name="圆角矩形 13"/>
          <p:cNvSpPr/>
          <p:nvPr>
            <p:custDataLst>
              <p:tags r:id="rId4"/>
            </p:custDataLst>
          </p:nvPr>
        </p:nvSpPr>
        <p:spPr>
          <a:xfrm>
            <a:off x="692150" y="7071193"/>
            <a:ext cx="1771770" cy="194031"/>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00" b="1"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Distro Boys T-shirt</a:t>
            </a:r>
            <a:endParaRPr kumimoji="0" lang="en-US" altLang="zh-CN" sz="1100" b="1"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32" name="Text"/>
          <p:cNvSpPr/>
          <p:nvPr/>
        </p:nvSpPr>
        <p:spPr>
          <a:xfrm flipH="1">
            <a:off x="692150" y="8368356"/>
            <a:ext cx="1771770" cy="1154787"/>
          </a:xfrm>
          <a:prstGeom prst="rect">
            <a:avLst/>
          </a:prstGeom>
          <a:solidFill>
            <a:schemeClr val="bg1">
              <a:lumMod val="95000"/>
            </a:schemeClr>
          </a:solidFill>
          <a:ln>
            <a:noFill/>
          </a:ln>
        </p:spPr>
        <p:txBody>
          <a:bodyPr wrap="square" lIns="91440" tIns="45720" rIns="91440" bIns="45720" anchor="t">
            <a:normAutofit/>
          </a:bodyPr>
          <a:lstStyle/>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Shop: Grosir.TNB</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Price: $6.18</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Monthly sales: 66.9K</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Number of live commerce videos: 442</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Time on shelves: 1 year ago </a:t>
            </a:r>
            <a:endParaRPr lang="en-US" altLang="zh-CN" sz="1000" dirty="0">
              <a:solidFill>
                <a:prstClr val="black"/>
              </a:solidFill>
              <a:latin typeface="Calibri" panose="020F0502020204030204"/>
              <a:ea typeface="等线" panose="02010600030101010101" pitchFamily="2" charset="-122"/>
            </a:endParaRPr>
          </a:p>
          <a:p>
            <a:pPr marL="0" marR="0" lvl="0" indent="0" defTabSz="913765" rtl="0" eaLnBrk="1" fontAlgn="auto" latinLnBrk="0" hangingPunct="1">
              <a:lnSpc>
                <a:spcPct val="135000"/>
              </a:lnSpc>
              <a:spcBef>
                <a:spcPts val="0"/>
              </a:spcBef>
              <a:spcAft>
                <a:spcPts val="0"/>
              </a:spcAft>
              <a:buClrTx/>
              <a:buSzPct val="25000"/>
              <a:buFontTx/>
              <a:buNone/>
              <a:defRPr/>
            </a:pPr>
            <a:endPar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35" name="Text"/>
          <p:cNvSpPr/>
          <p:nvPr/>
        </p:nvSpPr>
        <p:spPr>
          <a:xfrm flipH="1">
            <a:off x="2543114" y="8368356"/>
            <a:ext cx="1771770" cy="1154787"/>
          </a:xfrm>
          <a:prstGeom prst="rect">
            <a:avLst/>
          </a:prstGeom>
          <a:solidFill>
            <a:schemeClr val="bg1">
              <a:lumMod val="95000"/>
            </a:schemeClr>
          </a:solidFill>
          <a:ln>
            <a:noFill/>
          </a:ln>
        </p:spPr>
        <p:txBody>
          <a:bodyPr wrap="square" lIns="91440" tIns="45720" rIns="91440" bIns="45720" anchor="t">
            <a:normAutofit/>
          </a:bodyPr>
          <a:lstStyle/>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Shop: KaosDistro09</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Price: $6.29</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Monthly sales: 48.8K</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Number of live commerce videos: 219</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Time on shelves: 2 months ago </a:t>
            </a:r>
            <a:endPar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36" name="Text"/>
          <p:cNvSpPr/>
          <p:nvPr/>
        </p:nvSpPr>
        <p:spPr>
          <a:xfrm flipH="1">
            <a:off x="4394078" y="8364090"/>
            <a:ext cx="1771770" cy="1154787"/>
          </a:xfrm>
          <a:prstGeom prst="rect">
            <a:avLst/>
          </a:prstGeom>
          <a:solidFill>
            <a:schemeClr val="bg1">
              <a:lumMod val="95000"/>
            </a:schemeClr>
          </a:solidFill>
          <a:ln>
            <a:noFill/>
          </a:ln>
        </p:spPr>
        <p:txBody>
          <a:bodyPr wrap="square" lIns="91440" tIns="45720" rIns="91440" bIns="45720" anchor="t">
            <a:normAutofit/>
          </a:bodyPr>
          <a:lstStyle/>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Shop: AGFSTORE</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Price: $6.06</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Monthly sales: 47.7K</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Number of live commerce videos: 272</a:t>
            </a:r>
            <a:endPar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a:p>
            <a:pPr defTabSz="685800" fontAlgn="ctr">
              <a:lnSpc>
                <a:spcPct val="135000"/>
              </a:lnSpc>
            </a:pPr>
            <a:r>
              <a:rPr kumimoji="0" lang="en-GB" altLang="zh-CN" sz="800" b="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rPr>
              <a:t>Time on shelves: 1 year ago</a:t>
            </a:r>
            <a:endPar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37" name="圆角矩形 13"/>
          <p:cNvSpPr/>
          <p:nvPr>
            <p:custDataLst>
              <p:tags r:id="rId5"/>
            </p:custDataLst>
          </p:nvPr>
        </p:nvSpPr>
        <p:spPr>
          <a:xfrm>
            <a:off x="2543113" y="7071193"/>
            <a:ext cx="1771770" cy="194031"/>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00" b="1"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Distro Boys T-shirt </a:t>
            </a:r>
            <a:endParaRPr kumimoji="0" lang="en-US" altLang="zh-CN" sz="1100" b="1"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4" name="圆角矩形 13"/>
          <p:cNvSpPr/>
          <p:nvPr>
            <p:custDataLst>
              <p:tags r:id="rId6"/>
            </p:custDataLst>
          </p:nvPr>
        </p:nvSpPr>
        <p:spPr>
          <a:xfrm>
            <a:off x="4394076" y="7071193"/>
            <a:ext cx="1771770" cy="194031"/>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00" b="1"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Distro Boys T-shirt </a:t>
            </a:r>
            <a:endParaRPr kumimoji="0" lang="en-US" altLang="zh-CN" sz="1100" b="1"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pic>
        <p:nvPicPr>
          <p:cNvPr id="48" name="图片 47"/>
          <p:cNvPicPr>
            <a:picLocks noChangeAspect="1"/>
          </p:cNvPicPr>
          <p:nvPr/>
        </p:nvPicPr>
        <p:blipFill>
          <a:blip r:embed="rId7"/>
          <a:stretch>
            <a:fillRect/>
          </a:stretch>
        </p:blipFill>
        <p:spPr>
          <a:xfrm>
            <a:off x="2800165" y="7452137"/>
            <a:ext cx="1062923" cy="77560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文本框 57"/>
          <p:cNvSpPr txBox="1"/>
          <p:nvPr/>
        </p:nvSpPr>
        <p:spPr>
          <a:xfrm>
            <a:off x="5072529" y="7004149"/>
            <a:ext cx="1028460" cy="1862048"/>
          </a:xfrm>
          <a:prstGeom prst="rect">
            <a:avLst/>
          </a:prstGeom>
          <a:noFill/>
        </p:spPr>
        <p:txBody>
          <a:bodyPr wrap="square" anchor="ctr">
            <a:spAutoFit/>
          </a:bodyPr>
          <a:lstStyle/>
          <a:p>
            <a:pPr algn="r" defTabSz="371475"/>
            <a:r>
              <a:rPr kumimoji="1" lang="en-US" altLang="zh-CN" sz="11500" spc="81" dirty="0">
                <a:solidFill>
                  <a:srgbClr val="EEEFFF"/>
                </a:solidFill>
                <a:latin typeface="Arial Black" panose="020B0A04020102020204" pitchFamily="34" charset="0"/>
                <a:ea typeface="等线" panose="02010600030101010101" pitchFamily="2" charset="-122"/>
                <a:cs typeface="Arial Black" panose="020B0A04020102020204" pitchFamily="34" charset="0"/>
              </a:rPr>
              <a:t>4</a:t>
            </a:r>
            <a:endParaRPr kumimoji="1" lang="zh-CN" altLang="en-US" sz="11500" spc="81" dirty="0">
              <a:solidFill>
                <a:srgbClr val="EEEFFF"/>
              </a:solidFill>
              <a:latin typeface="Arial Black" panose="020B0A04020102020204" pitchFamily="34" charset="0"/>
              <a:ea typeface="等线" panose="02010600030101010101" pitchFamily="2" charset="-122"/>
              <a:cs typeface="Arial Black" panose="020B0A04020102020204" pitchFamily="34" charset="0"/>
            </a:endParaRPr>
          </a:p>
        </p:txBody>
      </p:sp>
      <p:sp>
        <p:nvSpPr>
          <p:cNvPr id="50" name="矩形 49"/>
          <p:cNvSpPr/>
          <p:nvPr/>
        </p:nvSpPr>
        <p:spPr>
          <a:xfrm>
            <a:off x="636001" y="4307471"/>
            <a:ext cx="2155101" cy="189379"/>
          </a:xfrm>
          <a:prstGeom prst="rect">
            <a:avLst/>
          </a:prstGeom>
          <a:gradFill flip="none" rotWithShape="1">
            <a:gsLst>
              <a:gs pos="0">
                <a:schemeClr val="bg1"/>
              </a:gs>
              <a:gs pos="100000">
                <a:srgbClr val="A49A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endParaRPr kumimoji="1" lang="zh-CN" altLang="en-US" sz="1600" spc="81">
              <a:solidFill>
                <a:prstClr val="white"/>
              </a:solidFill>
              <a:latin typeface="Calibri" panose="020F0502020204030204"/>
              <a:ea typeface="等线" panose="02010600030101010101" pitchFamily="2" charset="-122"/>
            </a:endParaRPr>
          </a:p>
        </p:txBody>
      </p:sp>
      <p:grpSp>
        <p:nvGrpSpPr>
          <p:cNvPr id="23" name="object 23"/>
          <p:cNvGrpSpPr/>
          <p:nvPr/>
        </p:nvGrpSpPr>
        <p:grpSpPr>
          <a:xfrm>
            <a:off x="0" y="7130507"/>
            <a:ext cx="1536647" cy="1842193"/>
            <a:chOff x="-6350" y="6678568"/>
            <a:chExt cx="3062605" cy="3671570"/>
          </a:xfrm>
        </p:grpSpPr>
        <p:sp>
          <p:nvSpPr>
            <p:cNvPr id="24" name="object 24"/>
            <p:cNvSpPr/>
            <p:nvPr/>
          </p:nvSpPr>
          <p:spPr>
            <a:xfrm>
              <a:off x="0" y="6684918"/>
              <a:ext cx="3049905" cy="3658870"/>
            </a:xfrm>
            <a:custGeom>
              <a:avLst/>
              <a:gdLst/>
              <a:ahLst/>
              <a:cxnLst/>
              <a:rect l="l" t="t" r="r" b="b"/>
              <a:pathLst>
                <a:path w="3049905" h="3658870">
                  <a:moveTo>
                    <a:pt x="1220473" y="3658666"/>
                  </a:moveTo>
                  <a:lnTo>
                    <a:pt x="0" y="3658666"/>
                  </a:lnTo>
                </a:path>
                <a:path w="3049905" h="3658870">
                  <a:moveTo>
                    <a:pt x="0" y="0"/>
                  </a:moveTo>
                  <a:lnTo>
                    <a:pt x="1220473" y="0"/>
                  </a:lnTo>
                  <a:lnTo>
                    <a:pt x="1268364" y="617"/>
                  </a:lnTo>
                  <a:lnTo>
                    <a:pt x="1315955" y="2460"/>
                  </a:lnTo>
                  <a:lnTo>
                    <a:pt x="1363231" y="5514"/>
                  </a:lnTo>
                  <a:lnTo>
                    <a:pt x="1410177" y="9762"/>
                  </a:lnTo>
                  <a:lnTo>
                    <a:pt x="1456779" y="15190"/>
                  </a:lnTo>
                  <a:lnTo>
                    <a:pt x="1503020" y="21783"/>
                  </a:lnTo>
                  <a:lnTo>
                    <a:pt x="1548885" y="29525"/>
                  </a:lnTo>
                  <a:lnTo>
                    <a:pt x="1594361" y="38402"/>
                  </a:lnTo>
                  <a:lnTo>
                    <a:pt x="1639430" y="48398"/>
                  </a:lnTo>
                  <a:lnTo>
                    <a:pt x="1684079" y="59497"/>
                  </a:lnTo>
                  <a:lnTo>
                    <a:pt x="1728291" y="71686"/>
                  </a:lnTo>
                  <a:lnTo>
                    <a:pt x="1772053" y="84948"/>
                  </a:lnTo>
                  <a:lnTo>
                    <a:pt x="1815347" y="99268"/>
                  </a:lnTo>
                  <a:lnTo>
                    <a:pt x="1858160" y="114632"/>
                  </a:lnTo>
                  <a:lnTo>
                    <a:pt x="1900477" y="131024"/>
                  </a:lnTo>
                  <a:lnTo>
                    <a:pt x="1942281" y="148429"/>
                  </a:lnTo>
                  <a:lnTo>
                    <a:pt x="1983558" y="166831"/>
                  </a:lnTo>
                  <a:lnTo>
                    <a:pt x="2024293" y="186216"/>
                  </a:lnTo>
                  <a:lnTo>
                    <a:pt x="2064470" y="206568"/>
                  </a:lnTo>
                  <a:lnTo>
                    <a:pt x="2104075" y="227873"/>
                  </a:lnTo>
                  <a:lnTo>
                    <a:pt x="2143092" y="250114"/>
                  </a:lnTo>
                  <a:lnTo>
                    <a:pt x="2181505" y="273278"/>
                  </a:lnTo>
                  <a:lnTo>
                    <a:pt x="2219301" y="297347"/>
                  </a:lnTo>
                  <a:lnTo>
                    <a:pt x="2256462" y="322309"/>
                  </a:lnTo>
                  <a:lnTo>
                    <a:pt x="2292976" y="348147"/>
                  </a:lnTo>
                  <a:lnTo>
                    <a:pt x="2328825" y="374845"/>
                  </a:lnTo>
                  <a:lnTo>
                    <a:pt x="2363996" y="402390"/>
                  </a:lnTo>
                  <a:lnTo>
                    <a:pt x="2398472" y="430766"/>
                  </a:lnTo>
                  <a:lnTo>
                    <a:pt x="2432239" y="459957"/>
                  </a:lnTo>
                  <a:lnTo>
                    <a:pt x="2465282" y="489948"/>
                  </a:lnTo>
                  <a:lnTo>
                    <a:pt x="2497585" y="520725"/>
                  </a:lnTo>
                  <a:lnTo>
                    <a:pt x="2529133" y="552272"/>
                  </a:lnTo>
                  <a:lnTo>
                    <a:pt x="2559911" y="584573"/>
                  </a:lnTo>
                  <a:lnTo>
                    <a:pt x="2589903" y="617615"/>
                  </a:lnTo>
                  <a:lnTo>
                    <a:pt x="2619096" y="651381"/>
                  </a:lnTo>
                  <a:lnTo>
                    <a:pt x="2647472" y="685856"/>
                  </a:lnTo>
                  <a:lnTo>
                    <a:pt x="2675018" y="721025"/>
                  </a:lnTo>
                  <a:lnTo>
                    <a:pt x="2701718" y="756873"/>
                  </a:lnTo>
                  <a:lnTo>
                    <a:pt x="2727557" y="793386"/>
                  </a:lnTo>
                  <a:lnTo>
                    <a:pt x="2752520" y="830546"/>
                  </a:lnTo>
                  <a:lnTo>
                    <a:pt x="2776591" y="868341"/>
                  </a:lnTo>
                  <a:lnTo>
                    <a:pt x="2799755" y="906753"/>
                  </a:lnTo>
                  <a:lnTo>
                    <a:pt x="2821998" y="945769"/>
                  </a:lnTo>
                  <a:lnTo>
                    <a:pt x="2843303" y="985372"/>
                  </a:lnTo>
                  <a:lnTo>
                    <a:pt x="2863656" y="1025549"/>
                  </a:lnTo>
                  <a:lnTo>
                    <a:pt x="2883042" y="1066282"/>
                  </a:lnTo>
                  <a:lnTo>
                    <a:pt x="2901446" y="1107559"/>
                  </a:lnTo>
                  <a:lnTo>
                    <a:pt x="2918851" y="1149362"/>
                  </a:lnTo>
                  <a:lnTo>
                    <a:pt x="2935244" y="1191678"/>
                  </a:lnTo>
                  <a:lnTo>
                    <a:pt x="2950608" y="1234490"/>
                  </a:lnTo>
                  <a:lnTo>
                    <a:pt x="2964930" y="1277784"/>
                  </a:lnTo>
                  <a:lnTo>
                    <a:pt x="2978192" y="1321544"/>
                  </a:lnTo>
                  <a:lnTo>
                    <a:pt x="2990382" y="1365756"/>
                  </a:lnTo>
                  <a:lnTo>
                    <a:pt x="3001482" y="1410404"/>
                  </a:lnTo>
                  <a:lnTo>
                    <a:pt x="3011478" y="1455473"/>
                  </a:lnTo>
                  <a:lnTo>
                    <a:pt x="3020355" y="1500948"/>
                  </a:lnTo>
                  <a:lnTo>
                    <a:pt x="3028098" y="1546813"/>
                  </a:lnTo>
                  <a:lnTo>
                    <a:pt x="3034691" y="1593054"/>
                  </a:lnTo>
                  <a:lnTo>
                    <a:pt x="3040120" y="1639655"/>
                  </a:lnTo>
                  <a:lnTo>
                    <a:pt x="3044368" y="1686601"/>
                  </a:lnTo>
                  <a:lnTo>
                    <a:pt x="3047422" y="1733877"/>
                  </a:lnTo>
                  <a:lnTo>
                    <a:pt x="3049265" y="1781468"/>
                  </a:lnTo>
                  <a:lnTo>
                    <a:pt x="3049883" y="1829358"/>
                  </a:lnTo>
                  <a:lnTo>
                    <a:pt x="3049265" y="1877246"/>
                  </a:lnTo>
                  <a:lnTo>
                    <a:pt x="3047422" y="1924835"/>
                  </a:lnTo>
                  <a:lnTo>
                    <a:pt x="3044368" y="1972108"/>
                  </a:lnTo>
                  <a:lnTo>
                    <a:pt x="3040120" y="2019052"/>
                  </a:lnTo>
                  <a:lnTo>
                    <a:pt x="3034691" y="2065651"/>
                  </a:lnTo>
                  <a:lnTo>
                    <a:pt x="3028098" y="2111890"/>
                  </a:lnTo>
                  <a:lnTo>
                    <a:pt x="3020355" y="2157754"/>
                  </a:lnTo>
                  <a:lnTo>
                    <a:pt x="3011478" y="2203226"/>
                  </a:lnTo>
                  <a:lnTo>
                    <a:pt x="3001482" y="2248294"/>
                  </a:lnTo>
                  <a:lnTo>
                    <a:pt x="2990382" y="2292940"/>
                  </a:lnTo>
                  <a:lnTo>
                    <a:pt x="2978192" y="2337150"/>
                  </a:lnTo>
                  <a:lnTo>
                    <a:pt x="2964930" y="2380909"/>
                  </a:lnTo>
                  <a:lnTo>
                    <a:pt x="2950608" y="2424201"/>
                  </a:lnTo>
                  <a:lnTo>
                    <a:pt x="2935244" y="2467012"/>
                  </a:lnTo>
                  <a:lnTo>
                    <a:pt x="2918851" y="2509326"/>
                  </a:lnTo>
                  <a:lnTo>
                    <a:pt x="2901446" y="2551128"/>
                  </a:lnTo>
                  <a:lnTo>
                    <a:pt x="2883042" y="2592403"/>
                  </a:lnTo>
                  <a:lnTo>
                    <a:pt x="2863656" y="2633136"/>
                  </a:lnTo>
                  <a:lnTo>
                    <a:pt x="2843303" y="2673311"/>
                  </a:lnTo>
                  <a:lnTo>
                    <a:pt x="2821998" y="2712913"/>
                  </a:lnTo>
                  <a:lnTo>
                    <a:pt x="2799755" y="2751928"/>
                  </a:lnTo>
                  <a:lnTo>
                    <a:pt x="2776591" y="2790339"/>
                  </a:lnTo>
                  <a:lnTo>
                    <a:pt x="2752520" y="2828132"/>
                  </a:lnTo>
                  <a:lnTo>
                    <a:pt x="2727557" y="2865292"/>
                  </a:lnTo>
                  <a:lnTo>
                    <a:pt x="2701718" y="2901803"/>
                  </a:lnTo>
                  <a:lnTo>
                    <a:pt x="2675018" y="2937651"/>
                  </a:lnTo>
                  <a:lnTo>
                    <a:pt x="2647472" y="2972819"/>
                  </a:lnTo>
                  <a:lnTo>
                    <a:pt x="2619096" y="3007294"/>
                  </a:lnTo>
                  <a:lnTo>
                    <a:pt x="2589903" y="3041059"/>
                  </a:lnTo>
                  <a:lnTo>
                    <a:pt x="2559911" y="3074100"/>
                  </a:lnTo>
                  <a:lnTo>
                    <a:pt x="2529133" y="3106401"/>
                  </a:lnTo>
                  <a:lnTo>
                    <a:pt x="2497585" y="3137947"/>
                  </a:lnTo>
                  <a:lnTo>
                    <a:pt x="2465282" y="3168723"/>
                  </a:lnTo>
                  <a:lnTo>
                    <a:pt x="2432239" y="3198714"/>
                  </a:lnTo>
                  <a:lnTo>
                    <a:pt x="2398472" y="3227905"/>
                  </a:lnTo>
                  <a:lnTo>
                    <a:pt x="2363996" y="3256280"/>
                  </a:lnTo>
                  <a:lnTo>
                    <a:pt x="2328825" y="3283824"/>
                  </a:lnTo>
                  <a:lnTo>
                    <a:pt x="2292976" y="3310522"/>
                  </a:lnTo>
                  <a:lnTo>
                    <a:pt x="2256462" y="3336360"/>
                  </a:lnTo>
                  <a:lnTo>
                    <a:pt x="2219301" y="3361321"/>
                  </a:lnTo>
                  <a:lnTo>
                    <a:pt x="2181505" y="3385390"/>
                  </a:lnTo>
                  <a:lnTo>
                    <a:pt x="2143092" y="3408553"/>
                  </a:lnTo>
                  <a:lnTo>
                    <a:pt x="2104075" y="3430795"/>
                  </a:lnTo>
                  <a:lnTo>
                    <a:pt x="2064470" y="3452099"/>
                  </a:lnTo>
                  <a:lnTo>
                    <a:pt x="2024293" y="3472451"/>
                  </a:lnTo>
                  <a:lnTo>
                    <a:pt x="1983558" y="3491836"/>
                  </a:lnTo>
                  <a:lnTo>
                    <a:pt x="1942281" y="3510238"/>
                  </a:lnTo>
                  <a:lnTo>
                    <a:pt x="1900477" y="3527643"/>
                  </a:lnTo>
                  <a:lnTo>
                    <a:pt x="1858160" y="3544034"/>
                  </a:lnTo>
                  <a:lnTo>
                    <a:pt x="1815347" y="3559398"/>
                  </a:lnTo>
                  <a:lnTo>
                    <a:pt x="1772053" y="3573718"/>
                  </a:lnTo>
                  <a:lnTo>
                    <a:pt x="1728291" y="3586980"/>
                  </a:lnTo>
                  <a:lnTo>
                    <a:pt x="1684079" y="3599169"/>
                  </a:lnTo>
                  <a:lnTo>
                    <a:pt x="1639430" y="3610268"/>
                  </a:lnTo>
                  <a:lnTo>
                    <a:pt x="1594361" y="3620264"/>
                  </a:lnTo>
                  <a:lnTo>
                    <a:pt x="1548885" y="3629141"/>
                  </a:lnTo>
                  <a:lnTo>
                    <a:pt x="1503020" y="3636883"/>
                  </a:lnTo>
                  <a:lnTo>
                    <a:pt x="1456779" y="3643476"/>
                  </a:lnTo>
                  <a:lnTo>
                    <a:pt x="1410177" y="3648904"/>
                  </a:lnTo>
                  <a:lnTo>
                    <a:pt x="1363231" y="3653152"/>
                  </a:lnTo>
                  <a:lnTo>
                    <a:pt x="1315955" y="3656205"/>
                  </a:lnTo>
                  <a:lnTo>
                    <a:pt x="1268364" y="3658049"/>
                  </a:lnTo>
                  <a:lnTo>
                    <a:pt x="1220473" y="3658666"/>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5" name="object 25"/>
            <p:cNvSpPr/>
            <p:nvPr/>
          </p:nvSpPr>
          <p:spPr>
            <a:xfrm>
              <a:off x="0" y="6927979"/>
              <a:ext cx="2807335" cy="3173095"/>
            </a:xfrm>
            <a:custGeom>
              <a:avLst/>
              <a:gdLst/>
              <a:ahLst/>
              <a:cxnLst/>
              <a:rect l="l" t="t" r="r" b="b"/>
              <a:pathLst>
                <a:path w="2807335" h="3173095">
                  <a:moveTo>
                    <a:pt x="1220473" y="3172587"/>
                  </a:moveTo>
                  <a:lnTo>
                    <a:pt x="0" y="3172587"/>
                  </a:lnTo>
                </a:path>
                <a:path w="2807335" h="3173095">
                  <a:moveTo>
                    <a:pt x="0" y="0"/>
                  </a:moveTo>
                  <a:lnTo>
                    <a:pt x="1220473" y="0"/>
                  </a:lnTo>
                  <a:lnTo>
                    <a:pt x="1268897" y="728"/>
                  </a:lnTo>
                  <a:lnTo>
                    <a:pt x="1316964" y="2900"/>
                  </a:lnTo>
                  <a:lnTo>
                    <a:pt x="1364654" y="6495"/>
                  </a:lnTo>
                  <a:lnTo>
                    <a:pt x="1411946" y="11491"/>
                  </a:lnTo>
                  <a:lnTo>
                    <a:pt x="1458818" y="17868"/>
                  </a:lnTo>
                  <a:lnTo>
                    <a:pt x="1505250" y="25604"/>
                  </a:lnTo>
                  <a:lnTo>
                    <a:pt x="1551221" y="34679"/>
                  </a:lnTo>
                  <a:lnTo>
                    <a:pt x="1596710" y="45073"/>
                  </a:lnTo>
                  <a:lnTo>
                    <a:pt x="1641696" y="56763"/>
                  </a:lnTo>
                  <a:lnTo>
                    <a:pt x="1686159" y="69730"/>
                  </a:lnTo>
                  <a:lnTo>
                    <a:pt x="1730077" y="83951"/>
                  </a:lnTo>
                  <a:lnTo>
                    <a:pt x="1773429" y="99408"/>
                  </a:lnTo>
                  <a:lnTo>
                    <a:pt x="1816195" y="116077"/>
                  </a:lnTo>
                  <a:lnTo>
                    <a:pt x="1858354" y="133939"/>
                  </a:lnTo>
                  <a:lnTo>
                    <a:pt x="1899884" y="152973"/>
                  </a:lnTo>
                  <a:lnTo>
                    <a:pt x="1940766" y="173157"/>
                  </a:lnTo>
                  <a:lnTo>
                    <a:pt x="1980977" y="194471"/>
                  </a:lnTo>
                  <a:lnTo>
                    <a:pt x="2020498" y="216894"/>
                  </a:lnTo>
                  <a:lnTo>
                    <a:pt x="2059306" y="240405"/>
                  </a:lnTo>
                  <a:lnTo>
                    <a:pt x="2097382" y="264984"/>
                  </a:lnTo>
                  <a:lnTo>
                    <a:pt x="2134705" y="290608"/>
                  </a:lnTo>
                  <a:lnTo>
                    <a:pt x="2171253" y="317257"/>
                  </a:lnTo>
                  <a:lnTo>
                    <a:pt x="2207005" y="344911"/>
                  </a:lnTo>
                  <a:lnTo>
                    <a:pt x="2241941" y="373549"/>
                  </a:lnTo>
                  <a:lnTo>
                    <a:pt x="2276040" y="403149"/>
                  </a:lnTo>
                  <a:lnTo>
                    <a:pt x="2309282" y="433690"/>
                  </a:lnTo>
                  <a:lnTo>
                    <a:pt x="2341644" y="465153"/>
                  </a:lnTo>
                  <a:lnTo>
                    <a:pt x="2373106" y="497515"/>
                  </a:lnTo>
                  <a:lnTo>
                    <a:pt x="2403647" y="530756"/>
                  </a:lnTo>
                  <a:lnTo>
                    <a:pt x="2433247" y="564856"/>
                  </a:lnTo>
                  <a:lnTo>
                    <a:pt x="2461884" y="599792"/>
                  </a:lnTo>
                  <a:lnTo>
                    <a:pt x="2489538" y="635544"/>
                  </a:lnTo>
                  <a:lnTo>
                    <a:pt x="2516188" y="672092"/>
                  </a:lnTo>
                  <a:lnTo>
                    <a:pt x="2541812" y="709415"/>
                  </a:lnTo>
                  <a:lnTo>
                    <a:pt x="2566390" y="747490"/>
                  </a:lnTo>
                  <a:lnTo>
                    <a:pt x="2589901" y="786299"/>
                  </a:lnTo>
                  <a:lnTo>
                    <a:pt x="2612324" y="825819"/>
                  </a:lnTo>
                  <a:lnTo>
                    <a:pt x="2633639" y="866030"/>
                  </a:lnTo>
                  <a:lnTo>
                    <a:pt x="2653823" y="906911"/>
                  </a:lnTo>
                  <a:lnTo>
                    <a:pt x="2672857" y="948440"/>
                  </a:lnTo>
                  <a:lnTo>
                    <a:pt x="2690720" y="990598"/>
                  </a:lnTo>
                  <a:lnTo>
                    <a:pt x="2707390" y="1033363"/>
                  </a:lnTo>
                  <a:lnTo>
                    <a:pt x="2722847" y="1076714"/>
                  </a:lnTo>
                  <a:lnTo>
                    <a:pt x="2737069" y="1120631"/>
                  </a:lnTo>
                  <a:lnTo>
                    <a:pt x="2750037" y="1165092"/>
                  </a:lnTo>
                  <a:lnTo>
                    <a:pt x="2761728" y="1210077"/>
                  </a:lnTo>
                  <a:lnTo>
                    <a:pt x="2772123" y="1255564"/>
                  </a:lnTo>
                  <a:lnTo>
                    <a:pt x="2781200" y="1301533"/>
                  </a:lnTo>
                  <a:lnTo>
                    <a:pt x="2788938" y="1347963"/>
                  </a:lnTo>
                  <a:lnTo>
                    <a:pt x="2795317" y="1394833"/>
                  </a:lnTo>
                  <a:lnTo>
                    <a:pt x="2800315" y="1442122"/>
                  </a:lnTo>
                  <a:lnTo>
                    <a:pt x="2803912" y="1489808"/>
                  </a:lnTo>
                  <a:lnTo>
                    <a:pt x="2806086" y="1537873"/>
                  </a:lnTo>
                  <a:lnTo>
                    <a:pt x="2806818" y="1586293"/>
                  </a:lnTo>
                  <a:lnTo>
                    <a:pt x="2806089" y="1634714"/>
                  </a:lnTo>
                  <a:lnTo>
                    <a:pt x="2803917" y="1682779"/>
                  </a:lnTo>
                  <a:lnTo>
                    <a:pt x="2800322" y="1730466"/>
                  </a:lnTo>
                  <a:lnTo>
                    <a:pt x="2795326" y="1777756"/>
                  </a:lnTo>
                  <a:lnTo>
                    <a:pt x="2788950" y="1824626"/>
                  </a:lnTo>
                  <a:lnTo>
                    <a:pt x="2781213" y="1871056"/>
                  </a:lnTo>
                  <a:lnTo>
                    <a:pt x="2772138" y="1917026"/>
                  </a:lnTo>
                  <a:lnTo>
                    <a:pt x="2761745" y="1962513"/>
                  </a:lnTo>
                  <a:lnTo>
                    <a:pt x="2750055" y="2007498"/>
                  </a:lnTo>
                  <a:lnTo>
                    <a:pt x="2737088" y="2051960"/>
                  </a:lnTo>
                  <a:lnTo>
                    <a:pt x="2722866" y="2095876"/>
                  </a:lnTo>
                  <a:lnTo>
                    <a:pt x="2707410" y="2139228"/>
                  </a:lnTo>
                  <a:lnTo>
                    <a:pt x="2690741" y="2181993"/>
                  </a:lnTo>
                  <a:lnTo>
                    <a:pt x="2672879" y="2224151"/>
                  </a:lnTo>
                  <a:lnTo>
                    <a:pt x="2653845" y="2265681"/>
                  </a:lnTo>
                  <a:lnTo>
                    <a:pt x="2633661" y="2306562"/>
                  </a:lnTo>
                  <a:lnTo>
                    <a:pt x="2612347" y="2346773"/>
                  </a:lnTo>
                  <a:lnTo>
                    <a:pt x="2589924" y="2386293"/>
                  </a:lnTo>
                  <a:lnTo>
                    <a:pt x="2566413" y="2425101"/>
                  </a:lnTo>
                  <a:lnTo>
                    <a:pt x="2541834" y="2463177"/>
                  </a:lnTo>
                  <a:lnTo>
                    <a:pt x="2516210" y="2500499"/>
                  </a:lnTo>
                  <a:lnTo>
                    <a:pt x="2489560" y="2537047"/>
                  </a:lnTo>
                  <a:lnTo>
                    <a:pt x="2461906" y="2572799"/>
                  </a:lnTo>
                  <a:lnTo>
                    <a:pt x="2433268" y="2607736"/>
                  </a:lnTo>
                  <a:lnTo>
                    <a:pt x="2403668" y="2641835"/>
                  </a:lnTo>
                  <a:lnTo>
                    <a:pt x="2373126" y="2675076"/>
                  </a:lnTo>
                  <a:lnTo>
                    <a:pt x="2341663" y="2707438"/>
                  </a:lnTo>
                  <a:lnTo>
                    <a:pt x="2309300" y="2738900"/>
                  </a:lnTo>
                  <a:lnTo>
                    <a:pt x="2276058" y="2769442"/>
                  </a:lnTo>
                  <a:lnTo>
                    <a:pt x="2241958" y="2799041"/>
                  </a:lnTo>
                  <a:lnTo>
                    <a:pt x="2207021" y="2827679"/>
                  </a:lnTo>
                  <a:lnTo>
                    <a:pt x="2171268" y="2855332"/>
                  </a:lnTo>
                  <a:lnTo>
                    <a:pt x="2134719" y="2881982"/>
                  </a:lnTo>
                  <a:lnTo>
                    <a:pt x="2097395" y="2907606"/>
                  </a:lnTo>
                  <a:lnTo>
                    <a:pt x="2059318" y="2932184"/>
                  </a:lnTo>
                  <a:lnTo>
                    <a:pt x="2020509" y="2955694"/>
                  </a:lnTo>
                  <a:lnTo>
                    <a:pt x="1980987" y="2978117"/>
                  </a:lnTo>
                  <a:lnTo>
                    <a:pt x="1940775" y="2999431"/>
                  </a:lnTo>
                  <a:lnTo>
                    <a:pt x="1899893" y="3019615"/>
                  </a:lnTo>
                  <a:lnTo>
                    <a:pt x="1858362" y="3038649"/>
                  </a:lnTo>
                  <a:lnTo>
                    <a:pt x="1816202" y="3056511"/>
                  </a:lnTo>
                  <a:lnTo>
                    <a:pt x="1773435" y="3073180"/>
                  </a:lnTo>
                  <a:lnTo>
                    <a:pt x="1730082" y="3088636"/>
                  </a:lnTo>
                  <a:lnTo>
                    <a:pt x="1686163" y="3102857"/>
                  </a:lnTo>
                  <a:lnTo>
                    <a:pt x="1641700" y="3115824"/>
                  </a:lnTo>
                  <a:lnTo>
                    <a:pt x="1596713" y="3127514"/>
                  </a:lnTo>
                  <a:lnTo>
                    <a:pt x="1551223" y="3137907"/>
                  </a:lnTo>
                  <a:lnTo>
                    <a:pt x="1505252" y="3146982"/>
                  </a:lnTo>
                  <a:lnTo>
                    <a:pt x="1458819" y="3154719"/>
                  </a:lnTo>
                  <a:lnTo>
                    <a:pt x="1411946" y="3161095"/>
                  </a:lnTo>
                  <a:lnTo>
                    <a:pt x="1364655" y="3166091"/>
                  </a:lnTo>
                  <a:lnTo>
                    <a:pt x="1316965" y="3169686"/>
                  </a:lnTo>
                  <a:lnTo>
                    <a:pt x="1268897" y="3171858"/>
                  </a:lnTo>
                  <a:lnTo>
                    <a:pt x="1220473" y="3172587"/>
                  </a:lnTo>
                </a:path>
              </a:pathLst>
            </a:custGeom>
            <a:ln w="12699">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6" name="object 26"/>
            <p:cNvSpPr/>
            <p:nvPr/>
          </p:nvSpPr>
          <p:spPr>
            <a:xfrm>
              <a:off x="0" y="7171114"/>
              <a:ext cx="2564130" cy="2686685"/>
            </a:xfrm>
            <a:custGeom>
              <a:avLst/>
              <a:gdLst/>
              <a:ahLst/>
              <a:cxnLst/>
              <a:rect l="l" t="t" r="r" b="b"/>
              <a:pathLst>
                <a:path w="2564130" h="2686684">
                  <a:moveTo>
                    <a:pt x="1220473" y="2686329"/>
                  </a:moveTo>
                  <a:lnTo>
                    <a:pt x="0" y="2686329"/>
                  </a:lnTo>
                </a:path>
                <a:path w="2564130" h="2686684">
                  <a:moveTo>
                    <a:pt x="0" y="0"/>
                  </a:moveTo>
                  <a:lnTo>
                    <a:pt x="1220524" y="0"/>
                  </a:lnTo>
                  <a:lnTo>
                    <a:pt x="1268625" y="849"/>
                  </a:lnTo>
                  <a:lnTo>
                    <a:pt x="1316306" y="3378"/>
                  </a:lnTo>
                  <a:lnTo>
                    <a:pt x="1363538" y="7559"/>
                  </a:lnTo>
                  <a:lnTo>
                    <a:pt x="1410293" y="13362"/>
                  </a:lnTo>
                  <a:lnTo>
                    <a:pt x="1456542" y="20760"/>
                  </a:lnTo>
                  <a:lnTo>
                    <a:pt x="1502256" y="29722"/>
                  </a:lnTo>
                  <a:lnTo>
                    <a:pt x="1547406" y="40222"/>
                  </a:lnTo>
                  <a:lnTo>
                    <a:pt x="1591965" y="52229"/>
                  </a:lnTo>
                  <a:lnTo>
                    <a:pt x="1635903" y="65716"/>
                  </a:lnTo>
                  <a:lnTo>
                    <a:pt x="1679192" y="80654"/>
                  </a:lnTo>
                  <a:lnTo>
                    <a:pt x="1721803" y="97014"/>
                  </a:lnTo>
                  <a:lnTo>
                    <a:pt x="1763707" y="114768"/>
                  </a:lnTo>
                  <a:lnTo>
                    <a:pt x="1804877" y="133886"/>
                  </a:lnTo>
                  <a:lnTo>
                    <a:pt x="1845282" y="154341"/>
                  </a:lnTo>
                  <a:lnTo>
                    <a:pt x="1884896" y="176104"/>
                  </a:lnTo>
                  <a:lnTo>
                    <a:pt x="1923688" y="199146"/>
                  </a:lnTo>
                  <a:lnTo>
                    <a:pt x="1961631" y="223438"/>
                  </a:lnTo>
                  <a:lnTo>
                    <a:pt x="1998695" y="248952"/>
                  </a:lnTo>
                  <a:lnTo>
                    <a:pt x="2034853" y="275659"/>
                  </a:lnTo>
                  <a:lnTo>
                    <a:pt x="2070075" y="303531"/>
                  </a:lnTo>
                  <a:lnTo>
                    <a:pt x="2104332" y="332539"/>
                  </a:lnTo>
                  <a:lnTo>
                    <a:pt x="2137597" y="362654"/>
                  </a:lnTo>
                  <a:lnTo>
                    <a:pt x="2169841" y="393847"/>
                  </a:lnTo>
                  <a:lnTo>
                    <a:pt x="2201035" y="426091"/>
                  </a:lnTo>
                  <a:lnTo>
                    <a:pt x="2231150" y="459356"/>
                  </a:lnTo>
                  <a:lnTo>
                    <a:pt x="2260157" y="493614"/>
                  </a:lnTo>
                  <a:lnTo>
                    <a:pt x="2288029" y="528836"/>
                  </a:lnTo>
                  <a:lnTo>
                    <a:pt x="2314736" y="564993"/>
                  </a:lnTo>
                  <a:lnTo>
                    <a:pt x="2340250" y="602058"/>
                  </a:lnTo>
                  <a:lnTo>
                    <a:pt x="2364543" y="640000"/>
                  </a:lnTo>
                  <a:lnTo>
                    <a:pt x="2387584" y="678793"/>
                  </a:lnTo>
                  <a:lnTo>
                    <a:pt x="2409347" y="718406"/>
                  </a:lnTo>
                  <a:lnTo>
                    <a:pt x="2429802" y="758812"/>
                  </a:lnTo>
                  <a:lnTo>
                    <a:pt x="2448921" y="799981"/>
                  </a:lnTo>
                  <a:lnTo>
                    <a:pt x="2466674" y="841886"/>
                  </a:lnTo>
                  <a:lnTo>
                    <a:pt x="2483034" y="884497"/>
                  </a:lnTo>
                  <a:lnTo>
                    <a:pt x="2497972" y="927785"/>
                  </a:lnTo>
                  <a:lnTo>
                    <a:pt x="2511459" y="971723"/>
                  </a:lnTo>
                  <a:lnTo>
                    <a:pt x="2523467" y="1016282"/>
                  </a:lnTo>
                  <a:lnTo>
                    <a:pt x="2533966" y="1061433"/>
                  </a:lnTo>
                  <a:lnTo>
                    <a:pt x="2542929" y="1107147"/>
                  </a:lnTo>
                  <a:lnTo>
                    <a:pt x="2550326" y="1153395"/>
                  </a:lnTo>
                  <a:lnTo>
                    <a:pt x="2556129" y="1200150"/>
                  </a:lnTo>
                  <a:lnTo>
                    <a:pt x="2560310" y="1247382"/>
                  </a:lnTo>
                  <a:lnTo>
                    <a:pt x="2562839" y="1295063"/>
                  </a:lnTo>
                  <a:lnTo>
                    <a:pt x="2563689" y="1343164"/>
                  </a:lnTo>
                  <a:lnTo>
                    <a:pt x="2562839" y="1391265"/>
                  </a:lnTo>
                  <a:lnTo>
                    <a:pt x="2560310" y="1438946"/>
                  </a:lnTo>
                  <a:lnTo>
                    <a:pt x="2556129" y="1486178"/>
                  </a:lnTo>
                  <a:lnTo>
                    <a:pt x="2550326" y="1532933"/>
                  </a:lnTo>
                  <a:lnTo>
                    <a:pt x="2542929" y="1579182"/>
                  </a:lnTo>
                  <a:lnTo>
                    <a:pt x="2533966" y="1624896"/>
                  </a:lnTo>
                  <a:lnTo>
                    <a:pt x="2523467" y="1670046"/>
                  </a:lnTo>
                  <a:lnTo>
                    <a:pt x="2511459" y="1714605"/>
                  </a:lnTo>
                  <a:lnTo>
                    <a:pt x="2497972" y="1758543"/>
                  </a:lnTo>
                  <a:lnTo>
                    <a:pt x="2483034" y="1801832"/>
                  </a:lnTo>
                  <a:lnTo>
                    <a:pt x="2466674" y="1844443"/>
                  </a:lnTo>
                  <a:lnTo>
                    <a:pt x="2448920" y="1886347"/>
                  </a:lnTo>
                  <a:lnTo>
                    <a:pt x="2429801" y="1927517"/>
                  </a:lnTo>
                  <a:lnTo>
                    <a:pt x="2409346" y="1967922"/>
                  </a:lnTo>
                  <a:lnTo>
                    <a:pt x="2387583" y="2007536"/>
                  </a:lnTo>
                  <a:lnTo>
                    <a:pt x="2364540" y="2046328"/>
                  </a:lnTo>
                  <a:lnTo>
                    <a:pt x="2340248" y="2084271"/>
                  </a:lnTo>
                  <a:lnTo>
                    <a:pt x="2314733" y="2121335"/>
                  </a:lnTo>
                  <a:lnTo>
                    <a:pt x="2288026" y="2157493"/>
                  </a:lnTo>
                  <a:lnTo>
                    <a:pt x="2260153" y="2192715"/>
                  </a:lnTo>
                  <a:lnTo>
                    <a:pt x="2231145" y="2226973"/>
                  </a:lnTo>
                  <a:lnTo>
                    <a:pt x="2201029" y="2260238"/>
                  </a:lnTo>
                  <a:lnTo>
                    <a:pt x="2169835" y="2292481"/>
                  </a:lnTo>
                  <a:lnTo>
                    <a:pt x="2137590" y="2323675"/>
                  </a:lnTo>
                  <a:lnTo>
                    <a:pt x="2104324" y="2353790"/>
                  </a:lnTo>
                  <a:lnTo>
                    <a:pt x="2070065" y="2382798"/>
                  </a:lnTo>
                  <a:lnTo>
                    <a:pt x="2034842" y="2410669"/>
                  </a:lnTo>
                  <a:lnTo>
                    <a:pt x="1998684" y="2437376"/>
                  </a:lnTo>
                  <a:lnTo>
                    <a:pt x="1961618" y="2462890"/>
                  </a:lnTo>
                  <a:lnTo>
                    <a:pt x="1923674" y="2487183"/>
                  </a:lnTo>
                  <a:lnTo>
                    <a:pt x="1884880" y="2510224"/>
                  </a:lnTo>
                  <a:lnTo>
                    <a:pt x="1845265" y="2531987"/>
                  </a:lnTo>
                  <a:lnTo>
                    <a:pt x="1804858" y="2552442"/>
                  </a:lnTo>
                  <a:lnTo>
                    <a:pt x="1763687" y="2571561"/>
                  </a:lnTo>
                  <a:lnTo>
                    <a:pt x="1721780" y="2589314"/>
                  </a:lnTo>
                  <a:lnTo>
                    <a:pt x="1679167" y="2605674"/>
                  </a:lnTo>
                  <a:lnTo>
                    <a:pt x="1635877" y="2620612"/>
                  </a:lnTo>
                  <a:lnTo>
                    <a:pt x="1591936" y="2634099"/>
                  </a:lnTo>
                  <a:lnTo>
                    <a:pt x="1547375" y="2646107"/>
                  </a:lnTo>
                  <a:lnTo>
                    <a:pt x="1502222" y="2656606"/>
                  </a:lnTo>
                  <a:lnTo>
                    <a:pt x="1456506" y="2665569"/>
                  </a:lnTo>
                  <a:lnTo>
                    <a:pt x="1410254" y="2672966"/>
                  </a:lnTo>
                  <a:lnTo>
                    <a:pt x="1363497" y="2678769"/>
                  </a:lnTo>
                  <a:lnTo>
                    <a:pt x="1316262" y="2682950"/>
                  </a:lnTo>
                  <a:lnTo>
                    <a:pt x="1268578" y="2685479"/>
                  </a:lnTo>
                  <a:lnTo>
                    <a:pt x="1220473" y="2686329"/>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7" name="object 27"/>
            <p:cNvSpPr/>
            <p:nvPr/>
          </p:nvSpPr>
          <p:spPr>
            <a:xfrm>
              <a:off x="0" y="7414229"/>
              <a:ext cx="2320925" cy="2200275"/>
            </a:xfrm>
            <a:custGeom>
              <a:avLst/>
              <a:gdLst/>
              <a:ahLst/>
              <a:cxnLst/>
              <a:rect l="l" t="t" r="r" b="b"/>
              <a:pathLst>
                <a:path w="2320925" h="2200275">
                  <a:moveTo>
                    <a:pt x="1220523" y="2200097"/>
                  </a:moveTo>
                  <a:lnTo>
                    <a:pt x="0" y="2200097"/>
                  </a:lnTo>
                </a:path>
                <a:path w="2320925" h="2200275">
                  <a:moveTo>
                    <a:pt x="0" y="0"/>
                  </a:moveTo>
                  <a:lnTo>
                    <a:pt x="1220523" y="0"/>
                  </a:lnTo>
                  <a:lnTo>
                    <a:pt x="1268170" y="1018"/>
                  </a:lnTo>
                  <a:lnTo>
                    <a:pt x="1315305" y="4045"/>
                  </a:lnTo>
                  <a:lnTo>
                    <a:pt x="1361886" y="9040"/>
                  </a:lnTo>
                  <a:lnTo>
                    <a:pt x="1407873" y="15960"/>
                  </a:lnTo>
                  <a:lnTo>
                    <a:pt x="1453224" y="24765"/>
                  </a:lnTo>
                  <a:lnTo>
                    <a:pt x="1497896" y="35412"/>
                  </a:lnTo>
                  <a:lnTo>
                    <a:pt x="1541849" y="47861"/>
                  </a:lnTo>
                  <a:lnTo>
                    <a:pt x="1585041" y="62068"/>
                  </a:lnTo>
                  <a:lnTo>
                    <a:pt x="1627430" y="77994"/>
                  </a:lnTo>
                  <a:lnTo>
                    <a:pt x="1668975" y="95595"/>
                  </a:lnTo>
                  <a:lnTo>
                    <a:pt x="1709633" y="114831"/>
                  </a:lnTo>
                  <a:lnTo>
                    <a:pt x="1749365" y="135660"/>
                  </a:lnTo>
                  <a:lnTo>
                    <a:pt x="1788127" y="158041"/>
                  </a:lnTo>
                  <a:lnTo>
                    <a:pt x="1825878" y="181931"/>
                  </a:lnTo>
                  <a:lnTo>
                    <a:pt x="1862577" y="207289"/>
                  </a:lnTo>
                  <a:lnTo>
                    <a:pt x="1898182" y="234074"/>
                  </a:lnTo>
                  <a:lnTo>
                    <a:pt x="1932652" y="262244"/>
                  </a:lnTo>
                  <a:lnTo>
                    <a:pt x="1965944" y="291757"/>
                  </a:lnTo>
                  <a:lnTo>
                    <a:pt x="1998018" y="322572"/>
                  </a:lnTo>
                  <a:lnTo>
                    <a:pt x="2028832" y="354646"/>
                  </a:lnTo>
                  <a:lnTo>
                    <a:pt x="2058344" y="387940"/>
                  </a:lnTo>
                  <a:lnTo>
                    <a:pt x="2086513" y="422410"/>
                  </a:lnTo>
                  <a:lnTo>
                    <a:pt x="2113296" y="458016"/>
                  </a:lnTo>
                  <a:lnTo>
                    <a:pt x="2138653" y="494715"/>
                  </a:lnTo>
                  <a:lnTo>
                    <a:pt x="2162542" y="532467"/>
                  </a:lnTo>
                  <a:lnTo>
                    <a:pt x="2184921" y="571229"/>
                  </a:lnTo>
                  <a:lnTo>
                    <a:pt x="2205749" y="610960"/>
                  </a:lnTo>
                  <a:lnTo>
                    <a:pt x="2224984" y="651618"/>
                  </a:lnTo>
                  <a:lnTo>
                    <a:pt x="2242584" y="693162"/>
                  </a:lnTo>
                  <a:lnTo>
                    <a:pt x="2258508" y="735550"/>
                  </a:lnTo>
                  <a:lnTo>
                    <a:pt x="2272714" y="778740"/>
                  </a:lnTo>
                  <a:lnTo>
                    <a:pt x="2285162" y="822692"/>
                  </a:lnTo>
                  <a:lnTo>
                    <a:pt x="2295808" y="867362"/>
                  </a:lnTo>
                  <a:lnTo>
                    <a:pt x="2304612" y="912710"/>
                  </a:lnTo>
                  <a:lnTo>
                    <a:pt x="2311532" y="958695"/>
                  </a:lnTo>
                  <a:lnTo>
                    <a:pt x="2316526" y="1005274"/>
                  </a:lnTo>
                  <a:lnTo>
                    <a:pt x="2319553" y="1052405"/>
                  </a:lnTo>
                  <a:lnTo>
                    <a:pt x="2320571" y="1100048"/>
                  </a:lnTo>
                  <a:lnTo>
                    <a:pt x="2319553" y="1147691"/>
                  </a:lnTo>
                  <a:lnTo>
                    <a:pt x="2316526" y="1194823"/>
                  </a:lnTo>
                  <a:lnTo>
                    <a:pt x="2311531" y="1241401"/>
                  </a:lnTo>
                  <a:lnTo>
                    <a:pt x="2304610" y="1287386"/>
                  </a:lnTo>
                  <a:lnTo>
                    <a:pt x="2295806" y="1332734"/>
                  </a:lnTo>
                  <a:lnTo>
                    <a:pt x="2285159" y="1377405"/>
                  </a:lnTo>
                  <a:lnTo>
                    <a:pt x="2272710" y="1421356"/>
                  </a:lnTo>
                  <a:lnTo>
                    <a:pt x="2258503" y="1464546"/>
                  </a:lnTo>
                  <a:lnTo>
                    <a:pt x="2242577" y="1506934"/>
                  </a:lnTo>
                  <a:lnTo>
                    <a:pt x="2224976" y="1548478"/>
                  </a:lnTo>
                  <a:lnTo>
                    <a:pt x="2205740" y="1589136"/>
                  </a:lnTo>
                  <a:lnTo>
                    <a:pt x="2184911" y="1628867"/>
                  </a:lnTo>
                  <a:lnTo>
                    <a:pt x="2162530" y="1667629"/>
                  </a:lnTo>
                  <a:lnTo>
                    <a:pt x="2138640" y="1705381"/>
                  </a:lnTo>
                  <a:lnTo>
                    <a:pt x="2113282" y="1742080"/>
                  </a:lnTo>
                  <a:lnTo>
                    <a:pt x="2086497" y="1777686"/>
                  </a:lnTo>
                  <a:lnTo>
                    <a:pt x="2058327" y="1812156"/>
                  </a:lnTo>
                  <a:lnTo>
                    <a:pt x="2028814" y="1845450"/>
                  </a:lnTo>
                  <a:lnTo>
                    <a:pt x="1997999" y="1877525"/>
                  </a:lnTo>
                  <a:lnTo>
                    <a:pt x="1965924" y="1908339"/>
                  </a:lnTo>
                  <a:lnTo>
                    <a:pt x="1932631" y="1937853"/>
                  </a:lnTo>
                  <a:lnTo>
                    <a:pt x="1898161" y="1966022"/>
                  </a:lnTo>
                  <a:lnTo>
                    <a:pt x="1862555" y="1992807"/>
                  </a:lnTo>
                  <a:lnTo>
                    <a:pt x="1825856" y="2018165"/>
                  </a:lnTo>
                  <a:lnTo>
                    <a:pt x="1788104" y="2042055"/>
                  </a:lnTo>
                  <a:lnTo>
                    <a:pt x="1749342" y="2064436"/>
                  </a:lnTo>
                  <a:lnTo>
                    <a:pt x="1709611" y="2085265"/>
                  </a:lnTo>
                  <a:lnTo>
                    <a:pt x="1668953" y="2104501"/>
                  </a:lnTo>
                  <a:lnTo>
                    <a:pt x="1627409" y="2122103"/>
                  </a:lnTo>
                  <a:lnTo>
                    <a:pt x="1585021" y="2138028"/>
                  </a:lnTo>
                  <a:lnTo>
                    <a:pt x="1541831" y="2152236"/>
                  </a:lnTo>
                  <a:lnTo>
                    <a:pt x="1497879" y="2164684"/>
                  </a:lnTo>
                  <a:lnTo>
                    <a:pt x="1453209" y="2175331"/>
                  </a:lnTo>
                  <a:lnTo>
                    <a:pt x="1407861" y="2184136"/>
                  </a:lnTo>
                  <a:lnTo>
                    <a:pt x="1361876" y="2191056"/>
                  </a:lnTo>
                  <a:lnTo>
                    <a:pt x="1315297" y="2196051"/>
                  </a:lnTo>
                  <a:lnTo>
                    <a:pt x="1268166" y="2199078"/>
                  </a:lnTo>
                  <a:lnTo>
                    <a:pt x="1220523" y="2200097"/>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8" name="object 28"/>
            <p:cNvSpPr/>
            <p:nvPr/>
          </p:nvSpPr>
          <p:spPr>
            <a:xfrm>
              <a:off x="0" y="7657401"/>
              <a:ext cx="2077720" cy="1713864"/>
            </a:xfrm>
            <a:custGeom>
              <a:avLst/>
              <a:gdLst/>
              <a:ahLst/>
              <a:cxnLst/>
              <a:rect l="l" t="t" r="r" b="b"/>
              <a:pathLst>
                <a:path w="2077720" h="1713865">
                  <a:moveTo>
                    <a:pt x="1220523" y="1713801"/>
                  </a:moveTo>
                  <a:lnTo>
                    <a:pt x="0" y="1713801"/>
                  </a:lnTo>
                </a:path>
                <a:path w="2077720" h="1713865">
                  <a:moveTo>
                    <a:pt x="0" y="0"/>
                  </a:moveTo>
                  <a:lnTo>
                    <a:pt x="1220472" y="0"/>
                  </a:lnTo>
                  <a:lnTo>
                    <a:pt x="1269030" y="1358"/>
                  </a:lnTo>
                  <a:lnTo>
                    <a:pt x="1316887" y="5387"/>
                  </a:lnTo>
                  <a:lnTo>
                    <a:pt x="1363970" y="12011"/>
                  </a:lnTo>
                  <a:lnTo>
                    <a:pt x="1410204" y="21160"/>
                  </a:lnTo>
                  <a:lnTo>
                    <a:pt x="1455519" y="32759"/>
                  </a:lnTo>
                  <a:lnTo>
                    <a:pt x="1499840" y="46736"/>
                  </a:lnTo>
                  <a:lnTo>
                    <a:pt x="1543096" y="63017"/>
                  </a:lnTo>
                  <a:lnTo>
                    <a:pt x="1585212" y="81531"/>
                  </a:lnTo>
                  <a:lnTo>
                    <a:pt x="1626117" y="102204"/>
                  </a:lnTo>
                  <a:lnTo>
                    <a:pt x="1665736" y="124964"/>
                  </a:lnTo>
                  <a:lnTo>
                    <a:pt x="1703998" y="149737"/>
                  </a:lnTo>
                  <a:lnTo>
                    <a:pt x="1740830" y="176450"/>
                  </a:lnTo>
                  <a:lnTo>
                    <a:pt x="1776158" y="205031"/>
                  </a:lnTo>
                  <a:lnTo>
                    <a:pt x="1809910" y="235407"/>
                  </a:lnTo>
                  <a:lnTo>
                    <a:pt x="1842012" y="267505"/>
                  </a:lnTo>
                  <a:lnTo>
                    <a:pt x="1872392" y="301252"/>
                  </a:lnTo>
                  <a:lnTo>
                    <a:pt x="1900978" y="336575"/>
                  </a:lnTo>
                  <a:lnTo>
                    <a:pt x="1927695" y="373401"/>
                  </a:lnTo>
                  <a:lnTo>
                    <a:pt x="1952472" y="411658"/>
                  </a:lnTo>
                  <a:lnTo>
                    <a:pt x="1975234" y="451273"/>
                  </a:lnTo>
                  <a:lnTo>
                    <a:pt x="1995911" y="492172"/>
                  </a:lnTo>
                  <a:lnTo>
                    <a:pt x="2014427" y="534283"/>
                  </a:lnTo>
                  <a:lnTo>
                    <a:pt x="2030712" y="577533"/>
                  </a:lnTo>
                  <a:lnTo>
                    <a:pt x="2044691" y="621848"/>
                  </a:lnTo>
                  <a:lnTo>
                    <a:pt x="2056292" y="667158"/>
                  </a:lnTo>
                  <a:lnTo>
                    <a:pt x="2065441" y="713387"/>
                  </a:lnTo>
                  <a:lnTo>
                    <a:pt x="2072067" y="760464"/>
                  </a:lnTo>
                  <a:lnTo>
                    <a:pt x="2076096" y="808315"/>
                  </a:lnTo>
                  <a:lnTo>
                    <a:pt x="2077455" y="856869"/>
                  </a:lnTo>
                  <a:lnTo>
                    <a:pt x="2076096" y="905427"/>
                  </a:lnTo>
                  <a:lnTo>
                    <a:pt x="2072067" y="953283"/>
                  </a:lnTo>
                  <a:lnTo>
                    <a:pt x="2065441" y="1000365"/>
                  </a:lnTo>
                  <a:lnTo>
                    <a:pt x="2056292" y="1046598"/>
                  </a:lnTo>
                  <a:lnTo>
                    <a:pt x="2044691" y="1091912"/>
                  </a:lnTo>
                  <a:lnTo>
                    <a:pt x="2030712" y="1136231"/>
                  </a:lnTo>
                  <a:lnTo>
                    <a:pt x="2014428" y="1179485"/>
                  </a:lnTo>
                  <a:lnTo>
                    <a:pt x="1995912" y="1221599"/>
                  </a:lnTo>
                  <a:lnTo>
                    <a:pt x="1975236" y="1262501"/>
                  </a:lnTo>
                  <a:lnTo>
                    <a:pt x="1952474" y="1302119"/>
                  </a:lnTo>
                  <a:lnTo>
                    <a:pt x="1927698" y="1340378"/>
                  </a:lnTo>
                  <a:lnTo>
                    <a:pt x="1900981" y="1377207"/>
                  </a:lnTo>
                  <a:lnTo>
                    <a:pt x="1872397" y="1412533"/>
                  </a:lnTo>
                  <a:lnTo>
                    <a:pt x="1842018" y="1446282"/>
                  </a:lnTo>
                  <a:lnTo>
                    <a:pt x="1809917" y="1478382"/>
                  </a:lnTo>
                  <a:lnTo>
                    <a:pt x="1776166" y="1508760"/>
                  </a:lnTo>
                  <a:lnTo>
                    <a:pt x="1740840" y="1537342"/>
                  </a:lnTo>
                  <a:lnTo>
                    <a:pt x="1704011" y="1564057"/>
                  </a:lnTo>
                  <a:lnTo>
                    <a:pt x="1665751" y="1588831"/>
                  </a:lnTo>
                  <a:lnTo>
                    <a:pt x="1626133" y="1611592"/>
                  </a:lnTo>
                  <a:lnTo>
                    <a:pt x="1585231" y="1632266"/>
                  </a:lnTo>
                  <a:lnTo>
                    <a:pt x="1543118" y="1650781"/>
                  </a:lnTo>
                  <a:lnTo>
                    <a:pt x="1499866" y="1667063"/>
                  </a:lnTo>
                  <a:lnTo>
                    <a:pt x="1455548" y="1681040"/>
                  </a:lnTo>
                  <a:lnTo>
                    <a:pt x="1410237" y="1692640"/>
                  </a:lnTo>
                  <a:lnTo>
                    <a:pt x="1364006" y="1701789"/>
                  </a:lnTo>
                  <a:lnTo>
                    <a:pt x="1316928" y="1708414"/>
                  </a:lnTo>
                  <a:lnTo>
                    <a:pt x="1269076" y="1712442"/>
                  </a:lnTo>
                  <a:lnTo>
                    <a:pt x="1220523" y="1713801"/>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9" name="object 29"/>
            <p:cNvSpPr/>
            <p:nvPr/>
          </p:nvSpPr>
          <p:spPr>
            <a:xfrm>
              <a:off x="0" y="7900467"/>
              <a:ext cx="1834514" cy="1228090"/>
            </a:xfrm>
            <a:custGeom>
              <a:avLst/>
              <a:gdLst/>
              <a:ahLst/>
              <a:cxnLst/>
              <a:rect l="l" t="t" r="r" b="b"/>
              <a:pathLst>
                <a:path w="1834514" h="1228090">
                  <a:moveTo>
                    <a:pt x="1220523" y="1227620"/>
                  </a:moveTo>
                  <a:lnTo>
                    <a:pt x="0" y="1227655"/>
                  </a:lnTo>
                </a:path>
                <a:path w="1834514" h="1228090">
                  <a:moveTo>
                    <a:pt x="0" y="0"/>
                  </a:moveTo>
                  <a:lnTo>
                    <a:pt x="1220523" y="0"/>
                  </a:lnTo>
                  <a:lnTo>
                    <a:pt x="1268423" y="1850"/>
                  </a:lnTo>
                  <a:lnTo>
                    <a:pt x="1315327" y="7310"/>
                  </a:lnTo>
                  <a:lnTo>
                    <a:pt x="1361097" y="16241"/>
                  </a:lnTo>
                  <a:lnTo>
                    <a:pt x="1405596" y="28506"/>
                  </a:lnTo>
                  <a:lnTo>
                    <a:pt x="1448686" y="43968"/>
                  </a:lnTo>
                  <a:lnTo>
                    <a:pt x="1490230" y="62488"/>
                  </a:lnTo>
                  <a:lnTo>
                    <a:pt x="1530091" y="83930"/>
                  </a:lnTo>
                  <a:lnTo>
                    <a:pt x="1568129" y="108156"/>
                  </a:lnTo>
                  <a:lnTo>
                    <a:pt x="1604210" y="135027"/>
                  </a:lnTo>
                  <a:lnTo>
                    <a:pt x="1638194" y="164407"/>
                  </a:lnTo>
                  <a:lnTo>
                    <a:pt x="1669944" y="196158"/>
                  </a:lnTo>
                  <a:lnTo>
                    <a:pt x="1699323" y="230143"/>
                  </a:lnTo>
                  <a:lnTo>
                    <a:pt x="1726193" y="266223"/>
                  </a:lnTo>
                  <a:lnTo>
                    <a:pt x="1750417" y="304261"/>
                  </a:lnTo>
                  <a:lnTo>
                    <a:pt x="1771857" y="344120"/>
                  </a:lnTo>
                  <a:lnTo>
                    <a:pt x="1790376" y="385663"/>
                  </a:lnTo>
                  <a:lnTo>
                    <a:pt x="1805836" y="428750"/>
                  </a:lnTo>
                  <a:lnTo>
                    <a:pt x="1818100" y="473245"/>
                  </a:lnTo>
                  <a:lnTo>
                    <a:pt x="1827030" y="519011"/>
                  </a:lnTo>
                  <a:lnTo>
                    <a:pt x="1832489" y="565910"/>
                  </a:lnTo>
                  <a:lnTo>
                    <a:pt x="1834339" y="613803"/>
                  </a:lnTo>
                  <a:lnTo>
                    <a:pt x="1832489" y="661704"/>
                  </a:lnTo>
                  <a:lnTo>
                    <a:pt x="1827030" y="708609"/>
                  </a:lnTo>
                  <a:lnTo>
                    <a:pt x="1818100" y="754380"/>
                  </a:lnTo>
                  <a:lnTo>
                    <a:pt x="1805836" y="798881"/>
                  </a:lnTo>
                  <a:lnTo>
                    <a:pt x="1790376" y="841973"/>
                  </a:lnTo>
                  <a:lnTo>
                    <a:pt x="1771857" y="883520"/>
                  </a:lnTo>
                  <a:lnTo>
                    <a:pt x="1750417" y="923382"/>
                  </a:lnTo>
                  <a:lnTo>
                    <a:pt x="1726193" y="961423"/>
                  </a:lnTo>
                  <a:lnTo>
                    <a:pt x="1699323" y="997506"/>
                  </a:lnTo>
                  <a:lnTo>
                    <a:pt x="1669944" y="1031492"/>
                  </a:lnTo>
                  <a:lnTo>
                    <a:pt x="1638194" y="1063244"/>
                  </a:lnTo>
                  <a:lnTo>
                    <a:pt x="1604210" y="1092624"/>
                  </a:lnTo>
                  <a:lnTo>
                    <a:pt x="1568129" y="1119495"/>
                  </a:lnTo>
                  <a:lnTo>
                    <a:pt x="1530091" y="1143720"/>
                  </a:lnTo>
                  <a:lnTo>
                    <a:pt x="1490230" y="1165159"/>
                  </a:lnTo>
                  <a:lnTo>
                    <a:pt x="1448686" y="1183677"/>
                  </a:lnTo>
                  <a:lnTo>
                    <a:pt x="1405596" y="1199135"/>
                  </a:lnTo>
                  <a:lnTo>
                    <a:pt x="1361097" y="1211396"/>
                  </a:lnTo>
                  <a:lnTo>
                    <a:pt x="1315327" y="1220322"/>
                  </a:lnTo>
                  <a:lnTo>
                    <a:pt x="1268423" y="1225776"/>
                  </a:lnTo>
                  <a:lnTo>
                    <a:pt x="1220523" y="1227620"/>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30" name="object 30"/>
            <p:cNvSpPr/>
            <p:nvPr/>
          </p:nvSpPr>
          <p:spPr>
            <a:xfrm>
              <a:off x="0" y="8143593"/>
              <a:ext cx="1591310" cy="741680"/>
            </a:xfrm>
            <a:custGeom>
              <a:avLst/>
              <a:gdLst/>
              <a:ahLst/>
              <a:cxnLst/>
              <a:rect l="l" t="t" r="r" b="b"/>
              <a:pathLst>
                <a:path w="1591310" h="741679">
                  <a:moveTo>
                    <a:pt x="1220523" y="741425"/>
                  </a:moveTo>
                  <a:lnTo>
                    <a:pt x="0" y="741425"/>
                  </a:lnTo>
                </a:path>
                <a:path w="1591310" h="741679">
                  <a:moveTo>
                    <a:pt x="0" y="0"/>
                  </a:moveTo>
                  <a:lnTo>
                    <a:pt x="1220472" y="0"/>
                  </a:lnTo>
                  <a:lnTo>
                    <a:pt x="1266924" y="2893"/>
                  </a:lnTo>
                  <a:lnTo>
                    <a:pt x="1311671" y="11341"/>
                  </a:lnTo>
                  <a:lnTo>
                    <a:pt x="1354363" y="24992"/>
                  </a:lnTo>
                  <a:lnTo>
                    <a:pt x="1394650" y="43497"/>
                  </a:lnTo>
                  <a:lnTo>
                    <a:pt x="1432181" y="66505"/>
                  </a:lnTo>
                  <a:lnTo>
                    <a:pt x="1466608" y="93667"/>
                  </a:lnTo>
                  <a:lnTo>
                    <a:pt x="1497580" y="124632"/>
                  </a:lnTo>
                  <a:lnTo>
                    <a:pt x="1524747" y="159050"/>
                  </a:lnTo>
                  <a:lnTo>
                    <a:pt x="1547759" y="196572"/>
                  </a:lnTo>
                  <a:lnTo>
                    <a:pt x="1566266" y="236846"/>
                  </a:lnTo>
                  <a:lnTo>
                    <a:pt x="1579919" y="279524"/>
                  </a:lnTo>
                  <a:lnTo>
                    <a:pt x="1588367" y="324254"/>
                  </a:lnTo>
                  <a:lnTo>
                    <a:pt x="1591261" y="370687"/>
                  </a:lnTo>
                  <a:lnTo>
                    <a:pt x="1588367" y="417129"/>
                  </a:lnTo>
                  <a:lnTo>
                    <a:pt x="1579919" y="461866"/>
                  </a:lnTo>
                  <a:lnTo>
                    <a:pt x="1566267" y="504551"/>
                  </a:lnTo>
                  <a:lnTo>
                    <a:pt x="1547760" y="544831"/>
                  </a:lnTo>
                  <a:lnTo>
                    <a:pt x="1524750" y="582358"/>
                  </a:lnTo>
                  <a:lnTo>
                    <a:pt x="1497585" y="616780"/>
                  </a:lnTo>
                  <a:lnTo>
                    <a:pt x="1466616" y="647749"/>
                  </a:lnTo>
                  <a:lnTo>
                    <a:pt x="1432193" y="674914"/>
                  </a:lnTo>
                  <a:lnTo>
                    <a:pt x="1394667" y="697925"/>
                  </a:lnTo>
                  <a:lnTo>
                    <a:pt x="1354386" y="716431"/>
                  </a:lnTo>
                  <a:lnTo>
                    <a:pt x="1311702" y="730084"/>
                  </a:lnTo>
                  <a:lnTo>
                    <a:pt x="1266964" y="738532"/>
                  </a:lnTo>
                  <a:lnTo>
                    <a:pt x="1220523" y="741425"/>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31" name="object 31"/>
            <p:cNvSpPr/>
            <p:nvPr/>
          </p:nvSpPr>
          <p:spPr>
            <a:xfrm>
              <a:off x="0" y="8386668"/>
              <a:ext cx="1348740" cy="255270"/>
            </a:xfrm>
            <a:custGeom>
              <a:avLst/>
              <a:gdLst/>
              <a:ahLst/>
              <a:cxnLst/>
              <a:rect l="l" t="t" r="r" b="b"/>
              <a:pathLst>
                <a:path w="1348740" h="255270">
                  <a:moveTo>
                    <a:pt x="1348144" y="127606"/>
                  </a:moveTo>
                  <a:lnTo>
                    <a:pt x="1338111" y="177289"/>
                  </a:lnTo>
                  <a:lnTo>
                    <a:pt x="1310755" y="217854"/>
                  </a:lnTo>
                  <a:lnTo>
                    <a:pt x="1270188" y="245202"/>
                  </a:lnTo>
                  <a:lnTo>
                    <a:pt x="1220522" y="255229"/>
                  </a:lnTo>
                  <a:lnTo>
                    <a:pt x="0" y="255229"/>
                  </a:lnTo>
                </a:path>
                <a:path w="1348740" h="255270">
                  <a:moveTo>
                    <a:pt x="0" y="0"/>
                  </a:moveTo>
                  <a:lnTo>
                    <a:pt x="1220522" y="35"/>
                  </a:lnTo>
                  <a:lnTo>
                    <a:pt x="1270188" y="10040"/>
                  </a:lnTo>
                  <a:lnTo>
                    <a:pt x="1310755" y="37384"/>
                  </a:lnTo>
                  <a:lnTo>
                    <a:pt x="1338111" y="77946"/>
                  </a:lnTo>
                  <a:lnTo>
                    <a:pt x="1348144" y="127606"/>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grpSp>
      <p:sp>
        <p:nvSpPr>
          <p:cNvPr id="53" name="文本框 52"/>
          <p:cNvSpPr txBox="1"/>
          <p:nvPr/>
        </p:nvSpPr>
        <p:spPr>
          <a:xfrm>
            <a:off x="559447" y="4548208"/>
            <a:ext cx="6569485" cy="307777"/>
          </a:xfrm>
          <a:prstGeom prst="rect">
            <a:avLst/>
          </a:prstGeom>
          <a:noFill/>
        </p:spPr>
        <p:txBody>
          <a:bodyPr wrap="square">
            <a:spAutoFit/>
          </a:bodyPr>
          <a:lstStyle/>
          <a:p>
            <a:pPr defTabSz="371475"/>
            <a:r>
              <a:rPr kumimoji="1" lang="en-GB" altLang="zh-CN" sz="1400" b="1" spc="81" dirty="0">
                <a:solidFill>
                  <a:prstClr val="black">
                    <a:lumMod val="75000"/>
                    <a:lumOff val="25000"/>
                  </a:prstClr>
                </a:solidFill>
                <a:latin typeface="Arial" panose="020B0604020202020204" pitchFamily="34" charset="0"/>
                <a:ea typeface="微软雅黑" panose="020B0503020204020204" pitchFamily="34" charset="-122"/>
              </a:rPr>
              <a:t>Performance and Trend Analysis of the Apparel Category</a:t>
            </a:r>
            <a:endParaRPr kumimoji="1" lang="en-GB" altLang="zh-CN" sz="1400" b="1" spc="81" dirty="0">
              <a:solidFill>
                <a:prstClr val="black">
                  <a:lumMod val="75000"/>
                  <a:lumOff val="25000"/>
                </a:prstClr>
              </a:solidFill>
              <a:latin typeface="Arial" panose="020B0604020202020204" pitchFamily="34" charset="0"/>
              <a:ea typeface="微软雅黑" panose="020B0503020204020204" pitchFamily="34" charset="-122"/>
            </a:endParaRPr>
          </a:p>
        </p:txBody>
      </p:sp>
      <p:sp>
        <p:nvSpPr>
          <p:cNvPr id="61" name="文本框 60"/>
          <p:cNvSpPr txBox="1"/>
          <p:nvPr/>
        </p:nvSpPr>
        <p:spPr>
          <a:xfrm>
            <a:off x="4085197" y="8645016"/>
            <a:ext cx="2281733" cy="292388"/>
          </a:xfrm>
          <a:prstGeom prst="rect">
            <a:avLst/>
          </a:prstGeom>
          <a:noFill/>
        </p:spPr>
        <p:txBody>
          <a:bodyPr wrap="square">
            <a:spAutoFit/>
          </a:bodyPr>
          <a:lstStyle/>
          <a:p>
            <a:pPr algn="r" defTabSz="371475"/>
            <a:r>
              <a:rPr kumimoji="1" lang="en-GB" altLang="zh-CN"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rPr>
              <a:t>CHAPTER FOUR </a:t>
            </a:r>
            <a:endParaRPr kumimoji="1" lang="zh-CN" altLang="en-US"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文本框 56"/>
          <p:cNvSpPr txBox="1"/>
          <p:nvPr/>
        </p:nvSpPr>
        <p:spPr>
          <a:xfrm>
            <a:off x="524429" y="3253335"/>
            <a:ext cx="5827065" cy="1077218"/>
          </a:xfrm>
          <a:prstGeom prst="rect">
            <a:avLst/>
          </a:prstGeom>
          <a:noFill/>
        </p:spPr>
        <p:txBody>
          <a:bodyPr wrap="square">
            <a:spAutoFit/>
          </a:bodyPr>
          <a:lstStyle/>
          <a:p>
            <a:pPr defTabSz="371475"/>
            <a:r>
              <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THE BRITISH</a:t>
            </a:r>
            <a:endPar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a:p>
            <a:pPr defTabSz="371475"/>
            <a:r>
              <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MARKET</a:t>
            </a:r>
            <a:endPar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pic>
        <p:nvPicPr>
          <p:cNvPr id="63" name="图形 62"/>
          <p:cNvPicPr>
            <a:picLocks noChangeAspect="1"/>
          </p:cNvPicPr>
          <p:nvPr/>
        </p:nvPicPr>
        <p:blipFill>
          <a:blip r:embed="rId1"/>
          <a:stretch>
            <a:fillRect/>
          </a:stretch>
        </p:blipFill>
        <p:spPr>
          <a:xfrm>
            <a:off x="4353032" y="0"/>
            <a:ext cx="2504968" cy="268968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918649"/>
          </a:xfrm>
          <a:prstGeom prst="rect">
            <a:avLst/>
          </a:prstGeom>
          <a:noFill/>
        </p:spPr>
        <p:txBody>
          <a:bodyPr wrap="square">
            <a:spAutoFit/>
          </a:bodyPr>
          <a:lstStyle/>
          <a:p>
            <a:pPr>
              <a:lnSpc>
                <a:spcPct val="125000"/>
              </a:lnSpc>
            </a:pPr>
            <a:r>
              <a:rPr lang="en-US" altLang="zh-CN" sz="1600" u="sng" dirty="0">
                <a:latin typeface="Arial Black" panose="020B0A04020102020204" pitchFamily="34" charset="0"/>
                <a:ea typeface="微软雅黑" panose="020B0503020204020204" pitchFamily="34" charset="-122"/>
                <a:cs typeface="Arial Black" panose="020B0A04020102020204" pitchFamily="34" charset="0"/>
              </a:rPr>
              <a:t>The British market</a:t>
            </a:r>
            <a:endParaRPr lang="en-US"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Apparel GMV ranks in the TOP2 position, but the total absolute value is small, and the gap with TOP1 is large.</a:t>
            </a:r>
            <a:endParaRPr lang="en-GB" altLang="zh-CN" sz="1600"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31" name="文本框 30"/>
          <p:cNvSpPr txBox="1"/>
          <p:nvPr/>
        </p:nvSpPr>
        <p:spPr>
          <a:xfrm>
            <a:off x="630044" y="1427270"/>
            <a:ext cx="5616575" cy="538865"/>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According to the "Distribution of GMV by Categories in British Published in the Recent Year" released by EchoTik from the second quarter of 2023 to the first quarter of 2024 the UK market is relatively small, but the development growth trend is:</a:t>
            </a: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pSp>
        <p:nvGrpSpPr>
          <p:cNvPr id="38" name="组合 37"/>
          <p:cNvGrpSpPr/>
          <p:nvPr/>
        </p:nvGrpSpPr>
        <p:grpSpPr>
          <a:xfrm>
            <a:off x="692150" y="3092194"/>
            <a:ext cx="5507038" cy="854385"/>
            <a:chOff x="692150" y="2223957"/>
            <a:chExt cx="5507038" cy="854385"/>
          </a:xfrm>
        </p:grpSpPr>
        <p:sp>
          <p:nvSpPr>
            <p:cNvPr id="39" name="iṡľîďê"/>
            <p:cNvSpPr/>
            <p:nvPr/>
          </p:nvSpPr>
          <p:spPr>
            <a:xfrm flipV="1">
              <a:off x="692150" y="2223958"/>
              <a:ext cx="5473700" cy="854384"/>
            </a:xfrm>
            <a:prstGeom prst="round2SameRect">
              <a:avLst/>
            </a:prstGeom>
            <a:solidFill>
              <a:srgbClr val="F0E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Number"/>
            <p:cNvSpPr txBox="1"/>
            <p:nvPr/>
          </p:nvSpPr>
          <p:spPr>
            <a:xfrm>
              <a:off x="797438" y="2381818"/>
              <a:ext cx="465830" cy="538661"/>
            </a:xfrm>
            <a:prstGeom prst="roundRect">
              <a:avLst/>
            </a:prstGeom>
            <a:solidFill>
              <a:srgbClr val="6859F4"/>
            </a:solidFill>
            <a:ln w="25400" cap="flat">
              <a:noFill/>
              <a:prstDash val="solid"/>
              <a:miter/>
            </a:ln>
            <a:effectLst/>
          </p:spPr>
          <p:txBody>
            <a:bodyPr wrap="none" rtlCol="0" anchor="ctr"/>
            <a:lstStyle>
              <a:defPPr>
                <a:defRPr lang="zh-CN"/>
              </a:defPPr>
              <a:lvl1pPr algn="ctr">
                <a:defRPr b="1">
                  <a:solidFill>
                    <a:schemeClr val="lt1">
                      <a:lumMod val="100000"/>
                    </a:schemeClr>
                  </a:solidFill>
                </a:defRPr>
              </a:lvl1pPr>
            </a:lstStyle>
            <a:p>
              <a:r>
                <a:rPr lang="en-US" altLang="zh-CN" dirty="0">
                  <a:latin typeface="Arial Black" panose="020B0A04020102020204" pitchFamily="34" charset="0"/>
                  <a:cs typeface="Arial Black" panose="020B0A04020102020204" pitchFamily="34" charset="0"/>
                </a:rPr>
                <a:t>02</a:t>
              </a:r>
              <a:endParaRPr lang="zh-CN" altLang="en-US" dirty="0">
                <a:latin typeface="Arial Black" panose="020B0A04020102020204" pitchFamily="34" charset="0"/>
                <a:cs typeface="Arial Black" panose="020B0A04020102020204" pitchFamily="34" charset="0"/>
              </a:endParaRPr>
            </a:p>
          </p:txBody>
        </p:sp>
        <p:sp>
          <p:nvSpPr>
            <p:cNvPr id="41" name="Bullet"/>
            <p:cNvSpPr/>
            <p:nvPr/>
          </p:nvSpPr>
          <p:spPr>
            <a:xfrm>
              <a:off x="1425787" y="2223957"/>
              <a:ext cx="4773401" cy="854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noAutofit/>
            </a:bodyPr>
            <a:lstStyle/>
            <a:p>
              <a:pPr>
                <a:lnSpc>
                  <a:spcPct val="125000"/>
                </a:lnSpc>
                <a:defRPr/>
              </a:pPr>
              <a:r>
                <a:rPr lang="en-US" altLang="zh-CN" sz="800" b="1" spc="100" dirty="0">
                  <a:solidFill>
                    <a:schemeClr val="tx1"/>
                  </a:solidFill>
                  <a:latin typeface="Arial" panose="020B0604020202020204" pitchFamily="34" charset="0"/>
                  <a:ea typeface="微软雅黑" panose="020B0503020204020204" pitchFamily="34" charset="-122"/>
                  <a:cs typeface="Arial" panose="020B0604020202020204" pitchFamily="34" charset="0"/>
                </a:rPr>
                <a:t>From the perspective of the proportion of each category, the GMV in the UK market currently belongs to a situation of one superpower and many strong ones, in which Beauty &amp; Personal Care account for as high as 43%, which is about 1.5 times the sum of womenswear and Home Supplies in the second place, and apparel only accounts for 20%.</a:t>
              </a:r>
              <a:endParaRPr lang="en-US" altLang="zh-CN" sz="800" b="1" spc="100" dirty="0">
                <a:solidFill>
                  <a:srgbClr val="8177F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42" name="îṧḻíďê"/>
            <p:cNvCxnSpPr/>
            <p:nvPr/>
          </p:nvCxnSpPr>
          <p:spPr>
            <a:xfrm flipV="1">
              <a:off x="692150" y="2223957"/>
              <a:ext cx="5473700" cy="5"/>
            </a:xfrm>
            <a:prstGeom prst="line">
              <a:avLst/>
            </a:prstGeom>
            <a:ln w="25400" cap="flat">
              <a:solidFill>
                <a:srgbClr val="6859F4"/>
              </a:solidFill>
            </a:ln>
            <a:effectLst/>
          </p:spPr>
          <p:style>
            <a:lnRef idx="1">
              <a:schemeClr val="accent1"/>
            </a:lnRef>
            <a:fillRef idx="0">
              <a:schemeClr val="accent1"/>
            </a:fillRef>
            <a:effectRef idx="0">
              <a:schemeClr val="accent1"/>
            </a:effectRef>
            <a:fontRef idx="minor">
              <a:schemeClr val="tx1"/>
            </a:fontRef>
          </p:style>
        </p:cxnSp>
      </p:grpSp>
      <p:sp>
        <p:nvSpPr>
          <p:cNvPr id="43" name="圆角矩形 13"/>
          <p:cNvSpPr/>
          <p:nvPr>
            <p:custDataLst>
              <p:tags r:id="rId3"/>
            </p:custDataLst>
          </p:nvPr>
        </p:nvSpPr>
        <p:spPr>
          <a:xfrm>
            <a:off x="692150" y="4197117"/>
            <a:ext cx="5473700" cy="35045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Arial" panose="020B0604020202020204" pitchFamily="34" charset="0"/>
                <a:ea typeface="微软雅黑" panose="020B0503020204020204" pitchFamily="34" charset="-122"/>
                <a:sym typeface="+mn-ea"/>
              </a:rPr>
              <a:t>GMV in the UK market in the past year (in billions of dollars)</a:t>
            </a:r>
            <a:endParaRPr lang="en-GB" altLang="zh-CN" sz="1200" b="1" dirty="0">
              <a:latin typeface="Arial" panose="020B0604020202020204" pitchFamily="34" charset="0"/>
              <a:ea typeface="微软雅黑" panose="020B0503020204020204" pitchFamily="34" charset="-122"/>
              <a:sym typeface="+mn-ea"/>
            </a:endParaRPr>
          </a:p>
        </p:txBody>
      </p:sp>
      <p:graphicFrame>
        <p:nvGraphicFramePr>
          <p:cNvPr id="47" name="图表 46"/>
          <p:cNvGraphicFramePr/>
          <p:nvPr/>
        </p:nvGraphicFramePr>
        <p:xfrm>
          <a:off x="1" y="6677535"/>
          <a:ext cx="6246618" cy="278574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 name="图表 1"/>
          <p:cNvGraphicFramePr/>
          <p:nvPr/>
        </p:nvGraphicFramePr>
        <p:xfrm>
          <a:off x="620713" y="4613670"/>
          <a:ext cx="6850351" cy="2182059"/>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组合 8"/>
          <p:cNvGrpSpPr/>
          <p:nvPr/>
        </p:nvGrpSpPr>
        <p:grpSpPr>
          <a:xfrm>
            <a:off x="692150" y="2116827"/>
            <a:ext cx="5507038" cy="854385"/>
            <a:chOff x="692150" y="2223957"/>
            <a:chExt cx="5507038" cy="854385"/>
          </a:xfrm>
        </p:grpSpPr>
        <p:sp>
          <p:nvSpPr>
            <p:cNvPr id="10" name="iṡľîďê"/>
            <p:cNvSpPr/>
            <p:nvPr/>
          </p:nvSpPr>
          <p:spPr>
            <a:xfrm flipV="1">
              <a:off x="692150" y="2223958"/>
              <a:ext cx="5473700" cy="854384"/>
            </a:xfrm>
            <a:prstGeom prst="round2SameRect">
              <a:avLst/>
            </a:prstGeom>
            <a:solidFill>
              <a:srgbClr val="F0E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Number"/>
            <p:cNvSpPr txBox="1"/>
            <p:nvPr/>
          </p:nvSpPr>
          <p:spPr>
            <a:xfrm>
              <a:off x="797438" y="2381818"/>
              <a:ext cx="465830" cy="538661"/>
            </a:xfrm>
            <a:prstGeom prst="roundRect">
              <a:avLst/>
            </a:prstGeom>
            <a:solidFill>
              <a:srgbClr val="6859F4"/>
            </a:solidFill>
            <a:ln w="25400" cap="flat">
              <a:noFill/>
              <a:prstDash val="solid"/>
              <a:miter/>
            </a:ln>
            <a:effectLst/>
          </p:spPr>
          <p:txBody>
            <a:bodyPr wrap="none" rtlCol="0" anchor="ctr"/>
            <a:lstStyle>
              <a:defPPr>
                <a:defRPr lang="zh-CN"/>
              </a:defPPr>
              <a:lvl1pPr algn="ctr">
                <a:defRPr b="1">
                  <a:solidFill>
                    <a:schemeClr val="lt1">
                      <a:lumMod val="100000"/>
                    </a:schemeClr>
                  </a:solidFill>
                </a:defRPr>
              </a:lvl1pPr>
            </a:lstStyle>
            <a:p>
              <a:r>
                <a:rPr lang="en-US" altLang="zh-CN" dirty="0">
                  <a:latin typeface="Arial Black" panose="020B0A04020102020204" pitchFamily="34" charset="0"/>
                  <a:cs typeface="Arial Black" panose="020B0A04020102020204" pitchFamily="34" charset="0"/>
                </a:rPr>
                <a:t>01</a:t>
              </a:r>
              <a:endParaRPr lang="zh-CN" altLang="en-US" dirty="0">
                <a:latin typeface="Arial Black" panose="020B0A04020102020204" pitchFamily="34" charset="0"/>
                <a:cs typeface="Arial Black" panose="020B0A04020102020204" pitchFamily="34" charset="0"/>
              </a:endParaRPr>
            </a:p>
          </p:txBody>
        </p:sp>
        <p:sp>
          <p:nvSpPr>
            <p:cNvPr id="13" name="Bullet"/>
            <p:cNvSpPr/>
            <p:nvPr/>
          </p:nvSpPr>
          <p:spPr>
            <a:xfrm>
              <a:off x="1425787" y="2223957"/>
              <a:ext cx="4773401" cy="854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noAutofit/>
            </a:bodyPr>
            <a:lstStyle/>
            <a:p>
              <a:pPr>
                <a:lnSpc>
                  <a:spcPct val="125000"/>
                </a:lnSpc>
                <a:defRPr/>
              </a:pPr>
              <a:r>
                <a:rPr lang="en-US" altLang="zh-CN" sz="800" b="1" spc="100" dirty="0">
                  <a:solidFill>
                    <a:schemeClr val="tx1"/>
                  </a:solidFill>
                  <a:latin typeface="Arial" panose="020B0604020202020204" pitchFamily="34" charset="0"/>
                  <a:ea typeface="微软雅黑" panose="020B0503020204020204" pitchFamily="34" charset="-122"/>
                  <a:cs typeface="Arial" panose="020B0604020202020204" pitchFamily="34" charset="0"/>
                </a:rPr>
                <a:t>The annual sales threshold of the top 5 categories in the UK market point GMV is only 26 million US dollars, and the apparel GMV temporarily ranks TOP2, but there is a large gap with the first place. According to EchoTik's prediction, the gap will gradually narrow in the near year. </a:t>
              </a:r>
              <a:endParaRPr lang="en-US" altLang="zh-CN" sz="800" b="1" spc="100" dirty="0">
                <a:solidFill>
                  <a:srgbClr val="8177F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5" name="îṧḻíďê"/>
            <p:cNvCxnSpPr/>
            <p:nvPr/>
          </p:nvCxnSpPr>
          <p:spPr>
            <a:xfrm flipV="1">
              <a:off x="692150" y="2223957"/>
              <a:ext cx="5473700" cy="5"/>
            </a:xfrm>
            <a:prstGeom prst="line">
              <a:avLst/>
            </a:prstGeom>
            <a:ln w="25400" cap="flat">
              <a:solidFill>
                <a:srgbClr val="6859F4"/>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1" hidden="1"/>
          <p:cNvSpPr txBox="1"/>
          <p:nvPr/>
        </p:nvSpPr>
        <p:spPr>
          <a:xfrm>
            <a:off x="642938" y="3385840"/>
            <a:ext cx="0" cy="0"/>
          </a:xfrm>
          <a:prstGeom prst="rect">
            <a:avLst/>
          </a:prstGeom>
          <a:solidFill>
            <a:srgbClr val="FFFFFF"/>
          </a:solidFill>
        </p:spPr>
        <p:txBody>
          <a:bodyPr rtlCol="0" anchor="t"/>
          <a:lstStyle/>
          <a:p>
            <a:pPr defTabSz="371475"/>
            <a:endParaRPr lang="en-US" sz="670" dirty="0">
              <a:solidFill>
                <a:prstClr val="black"/>
              </a:solidFill>
              <a:latin typeface="Calibri" panose="020F0502020204030204"/>
            </a:endParaRPr>
          </a:p>
          <a:p>
            <a:pPr defTabSz="371475">
              <a:buClr>
                <a:srgbClr val="FFFFFF"/>
              </a:buClr>
            </a:pPr>
            <a:r>
              <a:rPr lang="en-US" sz="1095" dirty="0">
                <a:solidFill>
                  <a:srgbClr val="FFFFFF"/>
                </a:solidFill>
                <a:latin typeface="Calibri" panose="020F0502020204030204"/>
              </a:rPr>
              <a:t>E6636BC20180234D78A0072836F0B99032B9B20F173F3B80ADD98B30B1042B0B8B48BC38A16B0B0D22E92508C8465FEBAA0921FA31D08B411BBFC2187F4E2DDA24F399AD1521665714D92A876AF244D1C732EDA876D847DE68F8219A7F644CA8DDD62D9A9E3</a:t>
            </a:r>
            <a:endParaRPr lang="en-US" sz="1095" dirty="0">
              <a:solidFill>
                <a:srgbClr val="FFFFFF"/>
              </a:solidFill>
              <a:latin typeface="Calibri" panose="020F0502020204030204"/>
            </a:endParaRPr>
          </a:p>
        </p:txBody>
      </p:sp>
      <p:grpSp>
        <p:nvGrpSpPr>
          <p:cNvPr id="10" name="组合 9"/>
          <p:cNvGrpSpPr/>
          <p:nvPr/>
        </p:nvGrpSpPr>
        <p:grpSpPr>
          <a:xfrm>
            <a:off x="5221726" y="2957017"/>
            <a:ext cx="1636274" cy="3780641"/>
            <a:chOff x="5583000" y="673853"/>
            <a:chExt cx="1277975" cy="2952785"/>
          </a:xfrm>
        </p:grpSpPr>
        <p:pic>
          <p:nvPicPr>
            <p:cNvPr id="82" name="图片 81"/>
            <p:cNvPicPr>
              <a:picLocks noChangeAspect="1"/>
            </p:cNvPicPr>
            <p:nvPr/>
          </p:nvPicPr>
          <p:blipFill>
            <a:blip r:embed="rId1"/>
            <a:stretch>
              <a:fillRect/>
            </a:stretch>
          </p:blipFill>
          <p:spPr>
            <a:xfrm>
              <a:off x="6238116" y="1300332"/>
              <a:ext cx="621405" cy="1194814"/>
            </a:xfrm>
            <a:prstGeom prst="rect">
              <a:avLst/>
            </a:prstGeom>
          </p:spPr>
        </p:pic>
        <p:sp>
          <p:nvSpPr>
            <p:cNvPr id="44" name="object 94"/>
            <p:cNvSpPr/>
            <p:nvPr/>
          </p:nvSpPr>
          <p:spPr>
            <a:xfrm>
              <a:off x="5583000" y="1532115"/>
              <a:ext cx="36195" cy="569595"/>
            </a:xfrm>
            <a:custGeom>
              <a:avLst/>
              <a:gdLst/>
              <a:ahLst/>
              <a:cxnLst/>
              <a:rect l="l" t="t" r="r" b="b"/>
              <a:pathLst>
                <a:path w="36195" h="569594">
                  <a:moveTo>
                    <a:pt x="35775" y="0"/>
                  </a:moveTo>
                  <a:lnTo>
                    <a:pt x="24295" y="49301"/>
                  </a:lnTo>
                  <a:lnTo>
                    <a:pt x="14973" y="99390"/>
                  </a:lnTo>
                  <a:lnTo>
                    <a:pt x="7848" y="150215"/>
                  </a:lnTo>
                  <a:lnTo>
                    <a:pt x="2984" y="201739"/>
                  </a:lnTo>
                  <a:lnTo>
                    <a:pt x="431" y="253885"/>
                  </a:lnTo>
                  <a:lnTo>
                    <a:pt x="0" y="284784"/>
                  </a:lnTo>
                  <a:lnTo>
                    <a:pt x="241" y="307987"/>
                  </a:lnTo>
                  <a:lnTo>
                    <a:pt x="431" y="315683"/>
                  </a:lnTo>
                  <a:lnTo>
                    <a:pt x="2984" y="367842"/>
                  </a:lnTo>
                  <a:lnTo>
                    <a:pt x="7848" y="419366"/>
                  </a:lnTo>
                  <a:lnTo>
                    <a:pt x="14973" y="470192"/>
                  </a:lnTo>
                  <a:lnTo>
                    <a:pt x="24295" y="520280"/>
                  </a:lnTo>
                  <a:lnTo>
                    <a:pt x="35775" y="569582"/>
                  </a:lnTo>
                  <a:lnTo>
                    <a:pt x="35775"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49" name="object 95"/>
            <p:cNvSpPr/>
            <p:nvPr/>
          </p:nvSpPr>
          <p:spPr>
            <a:xfrm>
              <a:off x="5671912" y="1298098"/>
              <a:ext cx="35560" cy="1038225"/>
            </a:xfrm>
            <a:custGeom>
              <a:avLst/>
              <a:gdLst/>
              <a:ahLst/>
              <a:cxnLst/>
              <a:rect l="l" t="t" r="r" b="b"/>
              <a:pathLst>
                <a:path w="35559" h="1038225">
                  <a:moveTo>
                    <a:pt x="35344" y="0"/>
                  </a:moveTo>
                  <a:lnTo>
                    <a:pt x="26003" y="18737"/>
                  </a:lnTo>
                  <a:lnTo>
                    <a:pt x="16995" y="37668"/>
                  </a:lnTo>
                  <a:lnTo>
                    <a:pt x="8326" y="56789"/>
                  </a:lnTo>
                  <a:lnTo>
                    <a:pt x="0" y="76098"/>
                  </a:lnTo>
                  <a:lnTo>
                    <a:pt x="0" y="961504"/>
                  </a:lnTo>
                  <a:lnTo>
                    <a:pt x="8326" y="980813"/>
                  </a:lnTo>
                  <a:lnTo>
                    <a:pt x="16995" y="999934"/>
                  </a:lnTo>
                  <a:lnTo>
                    <a:pt x="26003" y="1018865"/>
                  </a:lnTo>
                  <a:lnTo>
                    <a:pt x="35344" y="1037602"/>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0" name="object 96"/>
            <p:cNvSpPr/>
            <p:nvPr/>
          </p:nvSpPr>
          <p:spPr>
            <a:xfrm>
              <a:off x="5760398" y="1152627"/>
              <a:ext cx="35560" cy="1329055"/>
            </a:xfrm>
            <a:custGeom>
              <a:avLst/>
              <a:gdLst/>
              <a:ahLst/>
              <a:cxnLst/>
              <a:rect l="l" t="t" r="r" b="b"/>
              <a:pathLst>
                <a:path w="35559" h="1329055">
                  <a:moveTo>
                    <a:pt x="35344" y="0"/>
                  </a:moveTo>
                  <a:lnTo>
                    <a:pt x="17319" y="25968"/>
                  </a:lnTo>
                  <a:lnTo>
                    <a:pt x="0" y="52451"/>
                  </a:lnTo>
                  <a:lnTo>
                    <a:pt x="0" y="1276108"/>
                  </a:lnTo>
                  <a:lnTo>
                    <a:pt x="17319" y="1302580"/>
                  </a:lnTo>
                  <a:lnTo>
                    <a:pt x="35344" y="1328547"/>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1" name="object 97"/>
            <p:cNvSpPr/>
            <p:nvPr/>
          </p:nvSpPr>
          <p:spPr>
            <a:xfrm>
              <a:off x="5848888" y="1043701"/>
              <a:ext cx="35560" cy="1546860"/>
            </a:xfrm>
            <a:custGeom>
              <a:avLst/>
              <a:gdLst/>
              <a:ahLst/>
              <a:cxnLst/>
              <a:rect l="l" t="t" r="r" b="b"/>
              <a:pathLst>
                <a:path w="35559" h="1546860">
                  <a:moveTo>
                    <a:pt x="35344" y="0"/>
                  </a:moveTo>
                  <a:lnTo>
                    <a:pt x="17438" y="19951"/>
                  </a:lnTo>
                  <a:lnTo>
                    <a:pt x="0" y="40322"/>
                  </a:lnTo>
                  <a:lnTo>
                    <a:pt x="0" y="1506080"/>
                  </a:lnTo>
                  <a:lnTo>
                    <a:pt x="17438" y="1526446"/>
                  </a:lnTo>
                  <a:lnTo>
                    <a:pt x="35344" y="1546402"/>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2" name="object 98"/>
            <p:cNvSpPr/>
            <p:nvPr/>
          </p:nvSpPr>
          <p:spPr>
            <a:xfrm>
              <a:off x="5937372" y="957248"/>
              <a:ext cx="35560" cy="1719580"/>
            </a:xfrm>
            <a:custGeom>
              <a:avLst/>
              <a:gdLst/>
              <a:ahLst/>
              <a:cxnLst/>
              <a:rect l="l" t="t" r="r" b="b"/>
              <a:pathLst>
                <a:path w="35559" h="1719580">
                  <a:moveTo>
                    <a:pt x="35344" y="0"/>
                  </a:moveTo>
                  <a:lnTo>
                    <a:pt x="8701" y="24035"/>
                  </a:lnTo>
                  <a:lnTo>
                    <a:pt x="0" y="32232"/>
                  </a:lnTo>
                  <a:lnTo>
                    <a:pt x="0" y="1687068"/>
                  </a:lnTo>
                  <a:lnTo>
                    <a:pt x="17500" y="1703376"/>
                  </a:lnTo>
                  <a:lnTo>
                    <a:pt x="35344" y="1719313"/>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3" name="object 99"/>
            <p:cNvSpPr/>
            <p:nvPr/>
          </p:nvSpPr>
          <p:spPr>
            <a:xfrm>
              <a:off x="6025857" y="886988"/>
              <a:ext cx="35560" cy="1859914"/>
            </a:xfrm>
            <a:custGeom>
              <a:avLst/>
              <a:gdLst/>
              <a:ahLst/>
              <a:cxnLst/>
              <a:rect l="l" t="t" r="r" b="b"/>
              <a:pathLst>
                <a:path w="35559" h="1859914">
                  <a:moveTo>
                    <a:pt x="35344" y="0"/>
                  </a:moveTo>
                  <a:lnTo>
                    <a:pt x="8737" y="19666"/>
                  </a:lnTo>
                  <a:lnTo>
                    <a:pt x="0" y="26390"/>
                  </a:lnTo>
                  <a:lnTo>
                    <a:pt x="0" y="1833435"/>
                  </a:lnTo>
                  <a:lnTo>
                    <a:pt x="26406" y="1853354"/>
                  </a:lnTo>
                  <a:lnTo>
                    <a:pt x="35344" y="1859826"/>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4" name="object 100"/>
            <p:cNvSpPr/>
            <p:nvPr/>
          </p:nvSpPr>
          <p:spPr>
            <a:xfrm>
              <a:off x="6114341" y="829617"/>
              <a:ext cx="35560" cy="1974850"/>
            </a:xfrm>
            <a:custGeom>
              <a:avLst/>
              <a:gdLst/>
              <a:ahLst/>
              <a:cxnLst/>
              <a:rect l="l" t="t" r="r" b="b"/>
              <a:pathLst>
                <a:path w="35559" h="1974850">
                  <a:moveTo>
                    <a:pt x="35344" y="0"/>
                  </a:moveTo>
                  <a:lnTo>
                    <a:pt x="8755" y="16025"/>
                  </a:lnTo>
                  <a:lnTo>
                    <a:pt x="0" y="21526"/>
                  </a:lnTo>
                  <a:lnTo>
                    <a:pt x="0" y="1953044"/>
                  </a:lnTo>
                  <a:lnTo>
                    <a:pt x="26431" y="1969305"/>
                  </a:lnTo>
                  <a:lnTo>
                    <a:pt x="35344" y="1974570"/>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5" name="object 101"/>
            <p:cNvSpPr/>
            <p:nvPr/>
          </p:nvSpPr>
          <p:spPr>
            <a:xfrm>
              <a:off x="6202826" y="782915"/>
              <a:ext cx="35560" cy="2068195"/>
            </a:xfrm>
            <a:custGeom>
              <a:avLst/>
              <a:gdLst/>
              <a:ahLst/>
              <a:cxnLst/>
              <a:rect l="l" t="t" r="r" b="b"/>
              <a:pathLst>
                <a:path w="35559" h="2068195">
                  <a:moveTo>
                    <a:pt x="35344" y="0"/>
                  </a:moveTo>
                  <a:lnTo>
                    <a:pt x="8769" y="12964"/>
                  </a:lnTo>
                  <a:lnTo>
                    <a:pt x="0" y="17437"/>
                  </a:lnTo>
                  <a:lnTo>
                    <a:pt x="0" y="2050541"/>
                  </a:lnTo>
                  <a:lnTo>
                    <a:pt x="35344" y="2067966"/>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6" name="object 102"/>
            <p:cNvSpPr/>
            <p:nvPr/>
          </p:nvSpPr>
          <p:spPr>
            <a:xfrm>
              <a:off x="6291311" y="745570"/>
              <a:ext cx="35560" cy="2143125"/>
            </a:xfrm>
            <a:custGeom>
              <a:avLst/>
              <a:gdLst/>
              <a:ahLst/>
              <a:cxnLst/>
              <a:rect l="l" t="t" r="r" b="b"/>
              <a:pathLst>
                <a:path w="35559" h="2143125">
                  <a:moveTo>
                    <a:pt x="35344" y="0"/>
                  </a:moveTo>
                  <a:lnTo>
                    <a:pt x="0" y="13881"/>
                  </a:lnTo>
                  <a:lnTo>
                    <a:pt x="0" y="2128786"/>
                  </a:lnTo>
                  <a:lnTo>
                    <a:pt x="35344" y="2142667"/>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57" name="object 103"/>
            <p:cNvSpPr/>
            <p:nvPr/>
          </p:nvSpPr>
          <p:spPr>
            <a:xfrm>
              <a:off x="6379796" y="716592"/>
              <a:ext cx="35560" cy="2200910"/>
            </a:xfrm>
            <a:custGeom>
              <a:avLst/>
              <a:gdLst/>
              <a:ahLst/>
              <a:cxnLst/>
              <a:rect l="l" t="t" r="r" b="b"/>
              <a:pathLst>
                <a:path w="35559" h="2200910">
                  <a:moveTo>
                    <a:pt x="35344" y="0"/>
                  </a:moveTo>
                  <a:lnTo>
                    <a:pt x="0" y="10642"/>
                  </a:lnTo>
                  <a:lnTo>
                    <a:pt x="0" y="2189988"/>
                  </a:lnTo>
                  <a:lnTo>
                    <a:pt x="35344" y="2200617"/>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63" name="object 104"/>
            <p:cNvSpPr/>
            <p:nvPr/>
          </p:nvSpPr>
          <p:spPr>
            <a:xfrm>
              <a:off x="6468279" y="695473"/>
              <a:ext cx="35560" cy="2243455"/>
            </a:xfrm>
            <a:custGeom>
              <a:avLst/>
              <a:gdLst/>
              <a:ahLst/>
              <a:cxnLst/>
              <a:rect l="l" t="t" r="r" b="b"/>
              <a:pathLst>
                <a:path w="35559" h="2243455">
                  <a:moveTo>
                    <a:pt x="35344" y="0"/>
                  </a:moveTo>
                  <a:lnTo>
                    <a:pt x="0" y="7480"/>
                  </a:lnTo>
                  <a:lnTo>
                    <a:pt x="0" y="2235365"/>
                  </a:lnTo>
                  <a:lnTo>
                    <a:pt x="35344" y="2242858"/>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64" name="object 105"/>
            <p:cNvSpPr/>
            <p:nvPr/>
          </p:nvSpPr>
          <p:spPr>
            <a:xfrm>
              <a:off x="6556764" y="681615"/>
              <a:ext cx="35560" cy="2270760"/>
            </a:xfrm>
            <a:custGeom>
              <a:avLst/>
              <a:gdLst/>
              <a:ahLst/>
              <a:cxnLst/>
              <a:rect l="l" t="t" r="r" b="b"/>
              <a:pathLst>
                <a:path w="35559" h="2270760">
                  <a:moveTo>
                    <a:pt x="35344" y="0"/>
                  </a:moveTo>
                  <a:lnTo>
                    <a:pt x="0" y="4648"/>
                  </a:lnTo>
                  <a:lnTo>
                    <a:pt x="0" y="2265921"/>
                  </a:lnTo>
                  <a:lnTo>
                    <a:pt x="35344" y="2270569"/>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65" name="object 106"/>
            <p:cNvSpPr/>
            <p:nvPr/>
          </p:nvSpPr>
          <p:spPr>
            <a:xfrm>
              <a:off x="6645248" y="674732"/>
              <a:ext cx="35560" cy="2284730"/>
            </a:xfrm>
            <a:custGeom>
              <a:avLst/>
              <a:gdLst/>
              <a:ahLst/>
              <a:cxnLst/>
              <a:rect l="l" t="t" r="r" b="b"/>
              <a:pathLst>
                <a:path w="35559" h="2284730">
                  <a:moveTo>
                    <a:pt x="35344" y="0"/>
                  </a:moveTo>
                  <a:lnTo>
                    <a:pt x="0" y="1905"/>
                  </a:lnTo>
                  <a:lnTo>
                    <a:pt x="0" y="2282431"/>
                  </a:lnTo>
                  <a:lnTo>
                    <a:pt x="35344" y="2284336"/>
                  </a:lnTo>
                  <a:lnTo>
                    <a:pt x="35344"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sp>
          <p:nvSpPr>
            <p:cNvPr id="66" name="object 107"/>
            <p:cNvSpPr/>
            <p:nvPr/>
          </p:nvSpPr>
          <p:spPr>
            <a:xfrm>
              <a:off x="6733739"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pic>
          <p:nvPicPr>
            <p:cNvPr id="81" name="图形 8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1016" y="2431824"/>
              <a:ext cx="621842" cy="1194814"/>
            </a:xfrm>
            <a:prstGeom prst="rect">
              <a:avLst/>
            </a:prstGeom>
          </p:spPr>
        </p:pic>
        <p:sp>
          <p:nvSpPr>
            <p:cNvPr id="83" name="object 107"/>
            <p:cNvSpPr/>
            <p:nvPr/>
          </p:nvSpPr>
          <p:spPr>
            <a:xfrm>
              <a:off x="6825415"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pPr defTabSz="371475"/>
              <a:endParaRPr sz="1465" spc="81">
                <a:solidFill>
                  <a:prstClr val="black"/>
                </a:solidFill>
                <a:latin typeface="Calibri" panose="020F0502020204030204"/>
              </a:endParaRPr>
            </a:p>
          </p:txBody>
        </p:sp>
      </p:grpSp>
      <p:sp>
        <p:nvSpPr>
          <p:cNvPr id="12" name="文本框 11"/>
          <p:cNvSpPr txBox="1"/>
          <p:nvPr/>
        </p:nvSpPr>
        <p:spPr>
          <a:xfrm>
            <a:off x="623545" y="2418096"/>
            <a:ext cx="4451593" cy="2385525"/>
          </a:xfrm>
          <a:prstGeom prst="rect">
            <a:avLst/>
          </a:prstGeom>
          <a:noFill/>
        </p:spPr>
        <p:txBody>
          <a:bodyPr wrap="square">
            <a:spAutoFit/>
          </a:bodyPr>
          <a:lstStyle/>
          <a:p>
            <a:pPr algn="just" defTabSz="371475">
              <a:lnSpc>
                <a:spcPct val="125000"/>
              </a:lnSpc>
            </a:pPr>
            <a:r>
              <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1. Statistical cycle: April 2023 to March 2024</a:t>
            </a: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r>
              <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2. Research object: By analyzing the short video and live-streaming e-commerce data of TikTok Shop in the mainstream markets such as the US, UK, Indonesia, Thailand, and the Philippines, EchoTik selected the content related to the apparel category on TikTok for the analysis report.</a:t>
            </a: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r>
              <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3. Data source: Based on the data tracked by the third-party TikTok data analysis platform</a:t>
            </a:r>
            <a:r>
              <a:rPr lang="zh-CN" altLang="en-US"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a:t>
            </a:r>
            <a:r>
              <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EchoTik, not official full-volume data. Based on privacy and data security considerations, the data in this report has been masked.</a:t>
            </a: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r>
              <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4. Disclaimer: Due to the limitations of any data source in the field of statistical analysis, the data estimated and analyzed in the report is for reference only.</a:t>
            </a:r>
            <a:endParaRPr lang="zh-CN" altLang="en-US"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p:cNvSpPr txBox="1"/>
          <p:nvPr/>
        </p:nvSpPr>
        <p:spPr>
          <a:xfrm>
            <a:off x="623548" y="2025053"/>
            <a:ext cx="2906536" cy="341632"/>
          </a:xfrm>
          <a:prstGeom prst="rect">
            <a:avLst/>
          </a:prstGeom>
          <a:noFill/>
        </p:spPr>
        <p:txBody>
          <a:bodyPr wrap="square">
            <a:spAutoFit/>
          </a:bodyPr>
          <a:lstStyle/>
          <a:p>
            <a:pPr defTabSz="371475">
              <a:lnSpc>
                <a:spcPct val="125000"/>
              </a:lnSpc>
            </a:pPr>
            <a:r>
              <a:rPr lang="en-GB" altLang="zh-CN" sz="1400" u="sng" spc="81" dirty="0">
                <a:latin typeface="Arial Black" panose="020B0A04020102020204" pitchFamily="34" charset="0"/>
                <a:ea typeface="微软雅黑" panose="020B0503020204020204" pitchFamily="34" charset="-122"/>
                <a:cs typeface="Arial Black" panose="020B0A04020102020204" pitchFamily="34" charset="0"/>
              </a:rPr>
              <a:t>DATA EXPLANATION</a:t>
            </a:r>
            <a:endParaRPr lang="en-GB" altLang="zh-CN" sz="1400" u="sng" spc="81"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2" name="文本框 1"/>
          <p:cNvSpPr txBox="1"/>
          <p:nvPr/>
        </p:nvSpPr>
        <p:spPr>
          <a:xfrm>
            <a:off x="622671" y="948935"/>
            <a:ext cx="4563467" cy="461665"/>
          </a:xfrm>
          <a:prstGeom prst="rect">
            <a:avLst/>
          </a:prstGeom>
          <a:noFill/>
        </p:spPr>
        <p:txBody>
          <a:bodyPr wrap="square">
            <a:spAutoFit/>
          </a:bodyPr>
          <a:lstStyle/>
          <a:p>
            <a:pPr defTabSz="371475"/>
            <a:r>
              <a:rPr kumimoji="1" lang="en-US" altLang="zh-CN" sz="2400"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INTRODUCTION </a:t>
            </a:r>
            <a:endParaRPr kumimoji="1" lang="en-US" altLang="zh-CN" sz="2400"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cxnSp>
        <p:nvCxnSpPr>
          <p:cNvPr id="3" name="直线连接符 6"/>
          <p:cNvCxnSpPr/>
          <p:nvPr/>
        </p:nvCxnSpPr>
        <p:spPr>
          <a:xfrm>
            <a:off x="690820" y="1410600"/>
            <a:ext cx="743255" cy="0"/>
          </a:xfrm>
          <a:prstGeom prst="line">
            <a:avLst/>
          </a:prstGeom>
          <a:ln w="31750">
            <a:solidFill>
              <a:srgbClr val="6559ED"/>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623545" y="5736391"/>
            <a:ext cx="4451593" cy="2693301"/>
          </a:xfrm>
          <a:prstGeom prst="rect">
            <a:avLst/>
          </a:prstGeom>
          <a:noFill/>
        </p:spPr>
        <p:txBody>
          <a:bodyPr wrap="square">
            <a:spAutoFit/>
          </a:bodyPr>
          <a:lstStyle/>
          <a:p>
            <a:pPr algn="just" defTabSz="371475">
              <a:lnSpc>
                <a:spcPct val="125000"/>
              </a:lnSpc>
            </a:pPr>
            <a:r>
              <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  Except for some content derived from public information, the copyright of other content (including pictures, tables, and text) in this report belongs to EchoTik. The sources of information obtained by EchoTik include but are not limited to public data, market research, etc.</a:t>
            </a: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r>
              <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  Any use of this data and report must not violate any laws and regulations or infringe the legitimate rights and interests of any third party. Any quotation or citation in any occasion, as well as the reproduction, citation, and publication of the report, must be approved by EchoTik, and the report must not be deleted or modified contrary to the original intention.</a:t>
            </a: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r>
              <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  This data and report are from EchoTik, and the offender will be investigated for its relevant legal responsibilities.</a:t>
            </a: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endPar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a:p>
            <a:pPr algn="just" defTabSz="371475">
              <a:lnSpc>
                <a:spcPct val="125000"/>
              </a:lnSpc>
            </a:pPr>
            <a:r>
              <a:rPr lang="en-US" altLang="zh-CN" sz="800" b="1"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  </a:t>
            </a:r>
            <a:r>
              <a:rPr lang="en-US" altLang="zh-CN" sz="800" b="1" u="sng"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*For more data, please refer to the official website of EchoTik: https://echotik.ai</a:t>
            </a:r>
            <a:endParaRPr lang="zh-CN" altLang="en-US" sz="800" b="1" u="sng" spc="81"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文本框 6"/>
          <p:cNvSpPr txBox="1"/>
          <p:nvPr/>
        </p:nvSpPr>
        <p:spPr>
          <a:xfrm>
            <a:off x="623548" y="5343348"/>
            <a:ext cx="2906536" cy="341632"/>
          </a:xfrm>
          <a:prstGeom prst="rect">
            <a:avLst/>
          </a:prstGeom>
          <a:noFill/>
        </p:spPr>
        <p:txBody>
          <a:bodyPr wrap="square">
            <a:spAutoFit/>
          </a:bodyPr>
          <a:lstStyle/>
          <a:p>
            <a:pPr defTabSz="371475">
              <a:lnSpc>
                <a:spcPct val="125000"/>
              </a:lnSpc>
            </a:pPr>
            <a:r>
              <a:rPr lang="en-GB" altLang="zh-CN" sz="1400" u="sng" spc="81" dirty="0">
                <a:latin typeface="Arial Black" panose="020B0A04020102020204" pitchFamily="34" charset="0"/>
                <a:ea typeface="微软雅黑" panose="020B0503020204020204" pitchFamily="34" charset="-122"/>
                <a:cs typeface="Arial Black" panose="020B0A04020102020204" pitchFamily="34" charset="0"/>
              </a:rPr>
              <a:t>COPYRIGHT STATEMENT </a:t>
            </a:r>
            <a:endParaRPr lang="en-GB" altLang="zh-CN" sz="1400" u="sng" spc="81" dirty="0">
              <a:latin typeface="Arial Black" panose="020B0A04020102020204" pitchFamily="34" charset="0"/>
              <a:ea typeface="微软雅黑" panose="020B0503020204020204" pitchFamily="34" charset="-122"/>
              <a:cs typeface="Arial Black" panose="020B0A040201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187954"/>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British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The TOP1 in the UK market, Beauty &amp; Personal Care, shows a downward trend</a:t>
            </a:r>
            <a:endParaRPr lang="en-US" altLang="zh-CN" sz="14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Womenswear GMV shows a steady development trend.</a:t>
            </a:r>
            <a:endParaRPr lang="en-US"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31" name="文本框 30"/>
          <p:cNvSpPr txBox="1"/>
          <p:nvPr/>
        </p:nvSpPr>
        <p:spPr>
          <a:xfrm>
            <a:off x="630044" y="1709908"/>
            <a:ext cx="5616575" cy="538865"/>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top three categories in terms of overall sales are Beauty &amp; Personal Care, Womenswear &amp; Underwear, and Home Supplies market. However, in terms of the overall growth rate:</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4" name="文本框 3"/>
          <p:cNvSpPr txBox="1"/>
          <p:nvPr/>
        </p:nvSpPr>
        <p:spPr>
          <a:xfrm>
            <a:off x="630044" y="2275356"/>
            <a:ext cx="5616575" cy="1923860"/>
          </a:xfrm>
          <a:prstGeom prst="rect">
            <a:avLst/>
          </a:prstGeom>
          <a:noFill/>
        </p:spPr>
        <p:txBody>
          <a:bodyPr wrap="square">
            <a:spAutoFit/>
          </a:bodyPr>
          <a:lstStyle/>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Since December 2023, the first-ranked Beauty &amp; Personal Care in the UK market has shown a downward trend from 22 million US dollars in sales, with a significant decline in Beauty &amp; Personal Care, and a slight decline in Womenswear &amp; Underwear to stability;</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Home Supplies, sports and outdoor, and Muslim fashion remain stable at 3rd to 5th place, especially Muslim fashion, which has jumped from the original TOP9 to TOP5 due to the influence of Ramadan in December 2023;</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Food and beverages, health, phones and electronics have been hovering between 6th and 8th place, but there is still an overall upward trend.</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Since the beginning of the year, toys and hobbies, which were originally ranked TOP6, have dropped to TOP9, and the downward trend continues.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7" name="圆角矩形 13"/>
          <p:cNvSpPr/>
          <p:nvPr>
            <p:custDataLst>
              <p:tags r:id="rId2"/>
            </p:custDataLst>
          </p:nvPr>
        </p:nvSpPr>
        <p:spPr>
          <a:xfrm>
            <a:off x="692150" y="4238927"/>
            <a:ext cx="5473700"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GMV trends of various categories in the UK market (in 10,000 US dollars)</a:t>
            </a:r>
            <a:endParaRPr lang="en-GB" altLang="zh-CN" sz="1200" b="1" dirty="0">
              <a:latin typeface="Arial" panose="020B0604020202020204" pitchFamily="34" charset="0"/>
              <a:ea typeface="微软雅黑" panose="020B0503020204020204" pitchFamily="34" charset="-122"/>
              <a:sym typeface="+mn-ea"/>
            </a:endParaRPr>
          </a:p>
        </p:txBody>
      </p:sp>
      <p:sp>
        <p:nvSpPr>
          <p:cNvPr id="11" name="矩形 10"/>
          <p:cNvSpPr/>
          <p:nvPr/>
        </p:nvSpPr>
        <p:spPr>
          <a:xfrm>
            <a:off x="1373966" y="4862065"/>
            <a:ext cx="1915160"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373965" y="5721002"/>
            <a:ext cx="3379617"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373965" y="6569125"/>
            <a:ext cx="3697387"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373965" y="7436468"/>
            <a:ext cx="4242137" cy="186596"/>
          </a:xfrm>
          <a:prstGeom prst="rect">
            <a:avLst/>
          </a:prstGeom>
          <a:noFill/>
          <a:ln>
            <a:solidFill>
              <a:srgbClr val="8177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图表 1"/>
          <p:cNvGraphicFramePr/>
          <p:nvPr/>
        </p:nvGraphicFramePr>
        <p:xfrm>
          <a:off x="645076" y="4729054"/>
          <a:ext cx="5511883" cy="469916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ullet"/>
          <p:cNvSpPr txBox="1"/>
          <p:nvPr/>
        </p:nvSpPr>
        <p:spPr>
          <a:xfrm>
            <a:off x="692150" y="2160317"/>
            <a:ext cx="2672456" cy="450416"/>
          </a:xfrm>
          <a:prstGeom prst="roundRect">
            <a:avLst>
              <a:gd name="adj" fmla="val 9006"/>
            </a:avLst>
          </a:prstGeom>
          <a:solidFill>
            <a:srgbClr val="6559ED">
              <a:alpha val="14266"/>
            </a:srgbClr>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High sales threshold</a:t>
            </a:r>
            <a:endParaRPr lang="en-US" altLang="zh-CN" sz="900"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endParaRPr>
          </a:p>
        </p:txBody>
      </p:sp>
      <p:sp>
        <p:nvSpPr>
          <p:cNvPr id="11" name="Bullet"/>
          <p:cNvSpPr txBox="1"/>
          <p:nvPr/>
        </p:nvSpPr>
        <p:spPr>
          <a:xfrm>
            <a:off x="3493397" y="2160317"/>
            <a:ext cx="2672454" cy="450416"/>
          </a:xfrm>
          <a:prstGeom prst="roundRect">
            <a:avLst>
              <a:gd name="adj" fmla="val 9006"/>
            </a:avLst>
          </a:prstGeom>
          <a:solidFill>
            <a:srgbClr val="6559ED">
              <a:alpha val="14266"/>
            </a:srgbClr>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Sales data concentrated above 100,000 yuan</a:t>
            </a:r>
            <a:endPar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endParaRPr>
          </a:p>
        </p:txBody>
      </p:sp>
      <p:sp>
        <p:nvSpPr>
          <p:cNvPr id="12" name="文本框 11"/>
          <p:cNvSpPr txBox="1"/>
          <p:nvPr/>
        </p:nvSpPr>
        <p:spPr>
          <a:xfrm>
            <a:off x="620713" y="2724347"/>
            <a:ext cx="2755005" cy="1154419"/>
          </a:xfrm>
          <a:prstGeom prst="rect">
            <a:avLst/>
          </a:prstGeom>
          <a:noFill/>
        </p:spPr>
        <p:txBody>
          <a:bodyPr wrap="square">
            <a:spAutoFit/>
          </a:bodyPr>
          <a:lstStyle/>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If a store's sales exceed $2 million, it can be shortlisted in the TOP5 stores, and the leading advantage is obvious;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Stores ranked TOP5-TOP10 are concentrated between $750,000 and $1.5 million, with a large gap and relatively stable rankings.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3" name="文本框 12"/>
          <p:cNvSpPr txBox="1"/>
          <p:nvPr/>
        </p:nvSpPr>
        <p:spPr>
          <a:xfrm>
            <a:off x="3493396" y="2724347"/>
            <a:ext cx="2743891" cy="1462195"/>
          </a:xfrm>
          <a:prstGeom prst="rect">
            <a:avLst/>
          </a:prstGeom>
          <a:noFill/>
        </p:spPr>
        <p:txBody>
          <a:bodyPr wrap="square">
            <a:spAutoFit/>
          </a:bodyPr>
          <a:lstStyle/>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terms of product sales, the ranking in the UK market is basically proportional to the sales volume. The first store ranks first with a large quantity and high price advantage;</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terms of the number of products listed in the store, both TOP2 stores have a small number of products but win with a higher price.</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aphicFrame>
        <p:nvGraphicFramePr>
          <p:cNvPr id="14" name="表格 13"/>
          <p:cNvGraphicFramePr>
            <a:graphicFrameLocks noGrp="1"/>
          </p:cNvGraphicFramePr>
          <p:nvPr/>
        </p:nvGraphicFramePr>
        <p:xfrm>
          <a:off x="692149" y="4871145"/>
          <a:ext cx="5473701" cy="4459672"/>
        </p:xfrm>
        <a:graphic>
          <a:graphicData uri="http://schemas.openxmlformats.org/drawingml/2006/table">
            <a:tbl>
              <a:tblPr>
                <a:tableStyleId>{0E3FDE45-AF77-4B5C-9715-49D594BDF05E}</a:tableStyleId>
              </a:tblPr>
              <a:tblGrid>
                <a:gridCol w="1002847"/>
                <a:gridCol w="1282832"/>
                <a:gridCol w="1025594"/>
                <a:gridCol w="1025594"/>
                <a:gridCol w="1136834"/>
              </a:tblGrid>
              <a:tr h="424582">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ctr"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Store name</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no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marR="0" lvl="0" indent="0" algn="ctr" defTabSz="685800" rtl="0" eaLnBrk="1" fontAlgn="b" latinLnBrk="0" hangingPunct="1">
                        <a:lnSpc>
                          <a:spcPct val="100000"/>
                        </a:lnSpc>
                        <a:spcBef>
                          <a:spcPts val="0"/>
                        </a:spcBef>
                        <a:spcAft>
                          <a:spcPts val="0"/>
                        </a:spcAft>
                        <a:buClrTx/>
                        <a:buSzTx/>
                        <a:buFontTx/>
                        <a:buNone/>
                        <a:defRPr/>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Sales ($)</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Sales volume</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Number of products</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Average price ($)</a:t>
                      </a:r>
                      <a:endPar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r>
              <a:tr h="403509">
                <a:tc>
                  <a:txBody>
                    <a:bodyPr/>
                    <a:lstStyle/>
                    <a:p>
                      <a:pPr marL="0" algn="ctr" defTabSz="685800" rtl="0" eaLnBrk="1" fontAlgn="ctr" latinLnBrk="0" hangingPunct="1"/>
                      <a:r>
                        <a:rPr lang="en-US" sz="1000" u="none" strike="noStrike" kern="1200" dirty="0">
                          <a:solidFill>
                            <a:schemeClr val="tx1"/>
                          </a:solidFill>
                          <a:effectLst/>
                          <a:latin typeface="Arial" panose="020B0604020202020204" pitchFamily="34" charset="0"/>
                          <a:ea typeface="+mn-ea"/>
                          <a:cs typeface="Arial" panose="020B0604020202020204" pitchFamily="34" charset="0"/>
                        </a:rPr>
                        <a:t>Go.G.G.Fashion.UK</a:t>
                      </a:r>
                      <a:endParaRPr lang="en-US"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400-450</a:t>
                      </a:r>
                      <a:r>
                        <a:rPr lang="zh-CN" altLang="en-US" sz="1000" u="none" strike="noStrike" kern="1200">
                          <a:solidFill>
                            <a:schemeClr val="tx1"/>
                          </a:solidFill>
                          <a:effectLst/>
                          <a:latin typeface="Arial" panose="020B0604020202020204" pitchFamily="34" charset="0"/>
                          <a:ea typeface="+mn-ea"/>
                          <a:cs typeface="Arial" panose="020B0604020202020204" pitchFamily="34" charset="0"/>
                        </a:rPr>
                        <a:t>万</a:t>
                      </a:r>
                      <a:endParaRPr lang="zh-CN" alt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17.5</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90</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23.90 </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marL="0" algn="ctr" defTabSz="685800" rtl="0" eaLnBrk="1" fontAlgn="ctr" latinLnBrk="0" hangingPunct="1"/>
                      <a:r>
                        <a:rPr lang="en-US" sz="1000" u="none" strike="noStrike" kern="1200" dirty="0">
                          <a:solidFill>
                            <a:schemeClr val="tx1"/>
                          </a:solidFill>
                          <a:effectLst/>
                          <a:latin typeface="Arial" panose="020B0604020202020204" pitchFamily="34" charset="0"/>
                          <a:ea typeface="+mn-ea"/>
                          <a:cs typeface="Arial" panose="020B0604020202020204" pitchFamily="34" charset="0"/>
                        </a:rPr>
                        <a:t>MOOSLOVER UK</a:t>
                      </a:r>
                      <a:endParaRPr lang="en-US"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350-400</a:t>
                      </a:r>
                      <a:r>
                        <a:rPr lang="zh-CN" altLang="en-US" sz="1000" u="none" strike="noStrike" kern="1200" dirty="0">
                          <a:solidFill>
                            <a:schemeClr val="tx1"/>
                          </a:solidFill>
                          <a:effectLst/>
                          <a:latin typeface="Arial" panose="020B0604020202020204" pitchFamily="34" charset="0"/>
                          <a:ea typeface="+mn-ea"/>
                          <a:cs typeface="Arial" panose="020B0604020202020204" pitchFamily="34" charset="0"/>
                        </a:rPr>
                        <a:t>万</a:t>
                      </a:r>
                      <a:endParaRPr lang="zh-CN" altLang="en-US"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13.2</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39</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28.72 </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marL="0" algn="ctr" defTabSz="685800" rtl="0" eaLnBrk="1" fontAlgn="ctr" latinLnBrk="0" hangingPunct="1"/>
                      <a:r>
                        <a:rPr lang="en-US" sz="1000" u="none" strike="noStrike" kern="1200" dirty="0">
                          <a:solidFill>
                            <a:schemeClr val="tx1"/>
                          </a:solidFill>
                          <a:effectLst/>
                          <a:latin typeface="Arial" panose="020B0604020202020204" pitchFamily="34" charset="0"/>
                          <a:ea typeface="+mn-ea"/>
                          <a:cs typeface="Arial" panose="020B0604020202020204" pitchFamily="34" charset="0"/>
                        </a:rPr>
                        <a:t>YOZY</a:t>
                      </a:r>
                      <a:endParaRPr lang="en-US"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200-250</a:t>
                      </a:r>
                      <a:r>
                        <a:rPr lang="zh-CN" altLang="en-US" sz="1000" u="none" strike="noStrike" kern="1200" dirty="0">
                          <a:solidFill>
                            <a:schemeClr val="tx1"/>
                          </a:solidFill>
                          <a:effectLst/>
                          <a:latin typeface="Arial" panose="020B0604020202020204" pitchFamily="34" charset="0"/>
                          <a:ea typeface="+mn-ea"/>
                          <a:cs typeface="Arial" panose="020B0604020202020204" pitchFamily="34" charset="0"/>
                        </a:rPr>
                        <a:t>万</a:t>
                      </a:r>
                      <a:endParaRPr lang="zh-CN" altLang="en-US"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32.4</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3255</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7.47 </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marL="0" algn="ctr" defTabSz="685800" rtl="0" eaLnBrk="1" fontAlgn="ctr" latinLnBrk="0" hangingPunct="1"/>
                      <a:r>
                        <a:rPr lang="en-US" sz="1000" u="none" strike="noStrike" kern="1200" dirty="0" err="1">
                          <a:solidFill>
                            <a:schemeClr val="tx1"/>
                          </a:solidFill>
                          <a:effectLst/>
                          <a:latin typeface="Arial" panose="020B0604020202020204" pitchFamily="34" charset="0"/>
                          <a:ea typeface="+mn-ea"/>
                          <a:cs typeface="Arial" panose="020B0604020202020204" pitchFamily="34" charset="0"/>
                        </a:rPr>
                        <a:t>ploppydolly</a:t>
                      </a:r>
                      <a:endParaRPr lang="en-US"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200-220</a:t>
                      </a:r>
                      <a:r>
                        <a:rPr lang="zh-CN" altLang="en-US" sz="1000" u="none" strike="noStrike" kern="1200">
                          <a:solidFill>
                            <a:schemeClr val="tx1"/>
                          </a:solidFill>
                          <a:effectLst/>
                          <a:latin typeface="Arial" panose="020B0604020202020204" pitchFamily="34" charset="0"/>
                          <a:ea typeface="+mn-ea"/>
                          <a:cs typeface="Arial" panose="020B0604020202020204" pitchFamily="34" charset="0"/>
                        </a:rPr>
                        <a:t>万</a:t>
                      </a:r>
                      <a:endParaRPr lang="zh-CN" alt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13.9</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32</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17.14 </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marL="0" algn="ctr" defTabSz="685800" rtl="0" eaLnBrk="1" fontAlgn="ctr" latinLnBrk="0" hangingPunct="1"/>
                      <a:r>
                        <a:rPr lang="en-US" sz="1000" u="none" strike="noStrike" kern="1200" dirty="0" err="1">
                          <a:solidFill>
                            <a:schemeClr val="tx1"/>
                          </a:solidFill>
                          <a:effectLst/>
                          <a:latin typeface="Arial" panose="020B0604020202020204" pitchFamily="34" charset="0"/>
                          <a:ea typeface="+mn-ea"/>
                          <a:cs typeface="Arial" panose="020B0604020202020204" pitchFamily="34" charset="0"/>
                        </a:rPr>
                        <a:t>prettylittlethingshop</a:t>
                      </a:r>
                      <a:endParaRPr lang="en-US"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200-220</a:t>
                      </a:r>
                      <a:r>
                        <a:rPr lang="zh-CN" altLang="en-US" sz="1000" u="none" strike="noStrike" kern="1200" dirty="0">
                          <a:solidFill>
                            <a:schemeClr val="tx1"/>
                          </a:solidFill>
                          <a:effectLst/>
                          <a:latin typeface="Arial" panose="020B0604020202020204" pitchFamily="34" charset="0"/>
                          <a:ea typeface="+mn-ea"/>
                          <a:cs typeface="Arial" panose="020B0604020202020204" pitchFamily="34" charset="0"/>
                        </a:rPr>
                        <a:t>万</a:t>
                      </a:r>
                      <a:endParaRPr lang="zh-CN" altLang="en-US"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7.3</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617</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29.47 </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marL="0" algn="ctr" defTabSz="685800" rtl="0" eaLnBrk="1" fontAlgn="ctr" latinLnBrk="0" hangingPunct="1"/>
                      <a:r>
                        <a:rPr lang="en-US" sz="1000" u="none" strike="noStrike" kern="1200">
                          <a:solidFill>
                            <a:schemeClr val="tx1"/>
                          </a:solidFill>
                          <a:effectLst/>
                          <a:latin typeface="Arial" panose="020B0604020202020204" pitchFamily="34" charset="0"/>
                          <a:ea typeface="+mn-ea"/>
                          <a:cs typeface="Arial" panose="020B0604020202020204" pitchFamily="34" charset="0"/>
                        </a:rPr>
                        <a:t>Intwine Inclusive</a:t>
                      </a:r>
                      <a:endParaRPr 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140-150</a:t>
                      </a:r>
                      <a:r>
                        <a:rPr lang="zh-CN" altLang="en-US" sz="1000" u="none" strike="noStrike" kern="1200">
                          <a:solidFill>
                            <a:schemeClr val="tx1"/>
                          </a:solidFill>
                          <a:effectLst/>
                          <a:latin typeface="Arial" panose="020B0604020202020204" pitchFamily="34" charset="0"/>
                          <a:ea typeface="+mn-ea"/>
                          <a:cs typeface="Arial" panose="020B0604020202020204" pitchFamily="34" charset="0"/>
                        </a:rPr>
                        <a:t>万</a:t>
                      </a:r>
                      <a:endParaRPr lang="zh-CN" alt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6.5</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334</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30.62 </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marL="0" algn="ctr" defTabSz="685800" rtl="0" eaLnBrk="1" fontAlgn="ctr" latinLnBrk="0" hangingPunct="1"/>
                      <a:r>
                        <a:rPr lang="en-US" sz="1000" u="none" strike="noStrike" kern="1200">
                          <a:solidFill>
                            <a:schemeClr val="tx1"/>
                          </a:solidFill>
                          <a:effectLst/>
                          <a:latin typeface="Arial" panose="020B0604020202020204" pitchFamily="34" charset="0"/>
                          <a:ea typeface="+mn-ea"/>
                          <a:cs typeface="Arial" panose="020B0604020202020204" pitchFamily="34" charset="0"/>
                        </a:rPr>
                        <a:t>ikrush boutique</a:t>
                      </a:r>
                      <a:endParaRPr 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100-120</a:t>
                      </a:r>
                      <a:r>
                        <a:rPr lang="zh-CN" altLang="en-US" sz="1000" u="none" strike="noStrike" kern="1200">
                          <a:solidFill>
                            <a:schemeClr val="tx1"/>
                          </a:solidFill>
                          <a:effectLst/>
                          <a:latin typeface="Arial" panose="020B0604020202020204" pitchFamily="34" charset="0"/>
                          <a:ea typeface="+mn-ea"/>
                          <a:cs typeface="Arial" panose="020B0604020202020204" pitchFamily="34" charset="0"/>
                        </a:rPr>
                        <a:t>万</a:t>
                      </a:r>
                      <a:endParaRPr lang="zh-CN" alt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5.3</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262</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24.87 </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marL="0" algn="ctr" defTabSz="685800" rtl="0" eaLnBrk="1" fontAlgn="ctr" latinLnBrk="0" hangingPunct="1"/>
                      <a:r>
                        <a:rPr lang="en-US" sz="1000" u="none" strike="noStrike" kern="1200">
                          <a:solidFill>
                            <a:schemeClr val="tx1"/>
                          </a:solidFill>
                          <a:effectLst/>
                          <a:latin typeface="Arial" panose="020B0604020202020204" pitchFamily="34" charset="0"/>
                          <a:ea typeface="+mn-ea"/>
                          <a:cs typeface="Arial" panose="020B0604020202020204" pitchFamily="34" charset="0"/>
                        </a:rPr>
                        <a:t>Full Fit UK</a:t>
                      </a:r>
                      <a:endParaRPr 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85-90</a:t>
                      </a:r>
                      <a:r>
                        <a:rPr lang="zh-CN" altLang="en-US" sz="1000" u="none" strike="noStrike" kern="1200">
                          <a:solidFill>
                            <a:schemeClr val="tx1"/>
                          </a:solidFill>
                          <a:effectLst/>
                          <a:latin typeface="Arial" panose="020B0604020202020204" pitchFamily="34" charset="0"/>
                          <a:ea typeface="+mn-ea"/>
                          <a:cs typeface="Arial" panose="020B0604020202020204" pitchFamily="34" charset="0"/>
                        </a:rPr>
                        <a:t>万</a:t>
                      </a:r>
                      <a:endParaRPr lang="zh-CN" alt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6.2</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185</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27.02 </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marL="0" algn="ctr" defTabSz="685800" rtl="0" eaLnBrk="1" fontAlgn="ctr" latinLnBrk="0" hangingPunct="1"/>
                      <a:r>
                        <a:rPr lang="en-US" sz="1000" u="none" strike="noStrike" kern="1200">
                          <a:solidFill>
                            <a:schemeClr val="tx1"/>
                          </a:solidFill>
                          <a:effectLst/>
                          <a:latin typeface="Arial" panose="020B0604020202020204" pitchFamily="34" charset="0"/>
                          <a:ea typeface="+mn-ea"/>
                          <a:cs typeface="Arial" panose="020B0604020202020204" pitchFamily="34" charset="0"/>
                        </a:rPr>
                        <a:t>RELA RELA</a:t>
                      </a:r>
                      <a:endParaRPr 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80-85</a:t>
                      </a:r>
                      <a:r>
                        <a:rPr lang="zh-CN" altLang="en-US" sz="1000" u="none" strike="noStrike" kern="1200">
                          <a:solidFill>
                            <a:schemeClr val="tx1"/>
                          </a:solidFill>
                          <a:effectLst/>
                          <a:latin typeface="Arial" panose="020B0604020202020204" pitchFamily="34" charset="0"/>
                          <a:ea typeface="+mn-ea"/>
                          <a:cs typeface="Arial" panose="020B0604020202020204" pitchFamily="34" charset="0"/>
                        </a:rPr>
                        <a:t>万</a:t>
                      </a:r>
                      <a:endParaRPr lang="zh-CN" alt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4.3</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265</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19.47 </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3509">
                <a:tc>
                  <a:txBody>
                    <a:bodyPr/>
                    <a:lstStyle/>
                    <a:p>
                      <a:pPr marL="0" algn="ctr" defTabSz="685800" rtl="0" eaLnBrk="1" fontAlgn="ctr" latinLnBrk="0" hangingPunct="1"/>
                      <a:r>
                        <a:rPr lang="en-US" sz="1000" u="none" strike="noStrike" kern="1200">
                          <a:solidFill>
                            <a:schemeClr val="tx1"/>
                          </a:solidFill>
                          <a:effectLst/>
                          <a:latin typeface="Arial" panose="020B0604020202020204" pitchFamily="34" charset="0"/>
                          <a:ea typeface="+mn-ea"/>
                          <a:cs typeface="Arial" panose="020B0604020202020204" pitchFamily="34" charset="0"/>
                        </a:rPr>
                        <a:t>LKGR</a:t>
                      </a:r>
                      <a:endParaRPr lang="en-US"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75-80</a:t>
                      </a:r>
                      <a:r>
                        <a:rPr lang="zh-CN" altLang="en-US" sz="1000" u="none" strike="noStrike" kern="1200" dirty="0">
                          <a:solidFill>
                            <a:schemeClr val="tx1"/>
                          </a:solidFill>
                          <a:effectLst/>
                          <a:latin typeface="Arial" panose="020B0604020202020204" pitchFamily="34" charset="0"/>
                          <a:ea typeface="+mn-ea"/>
                          <a:cs typeface="Arial" panose="020B0604020202020204" pitchFamily="34" charset="0"/>
                        </a:rPr>
                        <a:t>万</a:t>
                      </a:r>
                      <a:endParaRPr lang="zh-CN" altLang="en-US"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4.5</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a:solidFill>
                            <a:schemeClr val="tx1"/>
                          </a:solidFill>
                          <a:effectLst/>
                          <a:latin typeface="Arial" panose="020B0604020202020204" pitchFamily="34" charset="0"/>
                          <a:ea typeface="+mn-ea"/>
                          <a:cs typeface="Arial" panose="020B0604020202020204" pitchFamily="34" charset="0"/>
                        </a:rPr>
                        <a:t>60</a:t>
                      </a:r>
                      <a:endParaRPr lang="en-US" altLang="zh-CN" sz="100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CN" sz="1000" u="none" strike="noStrike" kern="1200" dirty="0">
                          <a:solidFill>
                            <a:schemeClr val="tx1"/>
                          </a:solidFill>
                          <a:effectLst/>
                          <a:latin typeface="Arial" panose="020B0604020202020204" pitchFamily="34" charset="0"/>
                          <a:ea typeface="+mn-ea"/>
                          <a:cs typeface="Arial" panose="020B0604020202020204" pitchFamily="34" charset="0"/>
                        </a:rPr>
                        <a:t>13.66 </a:t>
                      </a:r>
                      <a:endParaRPr lang="en-US" altLang="zh-CN" sz="10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5" name="圆角矩形 13"/>
          <p:cNvSpPr/>
          <p:nvPr>
            <p:custDataLst>
              <p:tags r:id="rId1"/>
            </p:custDataLst>
          </p:nvPr>
        </p:nvSpPr>
        <p:spPr>
          <a:xfrm>
            <a:off x="692149" y="4420729"/>
            <a:ext cx="5473701"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Top 10 sales and unit prices of clothing stores in the past year</a:t>
            </a:r>
            <a:endParaRPr lang="en-GB" altLang="zh-CN" sz="1200" b="1" dirty="0">
              <a:latin typeface="Arial" panose="020B0604020202020204" pitchFamily="34" charset="0"/>
              <a:ea typeface="微软雅黑" panose="020B0503020204020204" pitchFamily="34" charset="-122"/>
              <a:sym typeface="+mn-ea"/>
            </a:endParaRPr>
          </a:p>
        </p:txBody>
      </p:sp>
      <p:sp>
        <p:nvSpPr>
          <p:cNvPr id="17" name="文本框 16"/>
          <p:cNvSpPr txBox="1"/>
          <p:nvPr/>
        </p:nvSpPr>
        <p:spPr>
          <a:xfrm>
            <a:off x="620713" y="477787"/>
            <a:ext cx="5616575" cy="1457258"/>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British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threshold for the top 10 stores in apparel GMV is $750,000</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unit price of products is relatively high, concentrated in the range of $20-$25.</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t="2450"/>
          <a:stretch>
            <a:fillRect/>
          </a:stretch>
        </p:blipFill>
        <p:spPr>
          <a:xfrm>
            <a:off x="692150" y="5791032"/>
            <a:ext cx="1433970" cy="1098336"/>
          </a:xfrm>
          <a:prstGeom prst="rect">
            <a:avLst/>
          </a:prstGeom>
        </p:spPr>
      </p:pic>
      <p:graphicFrame>
        <p:nvGraphicFramePr>
          <p:cNvPr id="7" name="图表 6"/>
          <p:cNvGraphicFramePr/>
          <p:nvPr/>
        </p:nvGraphicFramePr>
        <p:xfrm>
          <a:off x="641835" y="3667074"/>
          <a:ext cx="5586121" cy="1693900"/>
        </p:xfrm>
        <a:graphic>
          <a:graphicData uri="http://schemas.openxmlformats.org/drawingml/2006/chart">
            <c:chart xmlns:c="http://schemas.openxmlformats.org/drawingml/2006/chart" xmlns:r="http://schemas.openxmlformats.org/officeDocument/2006/relationships" r:id="rId1"/>
          </a:graphicData>
        </a:graphic>
      </p:graphicFrame>
      <p:sp>
        <p:nvSpPr>
          <p:cNvPr id="11" name="矩形 10"/>
          <p:cNvSpPr/>
          <p:nvPr/>
        </p:nvSpPr>
        <p:spPr>
          <a:xfrm>
            <a:off x="692150" y="3839686"/>
            <a:ext cx="5473375" cy="4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620713" y="477787"/>
            <a:ext cx="5616575" cy="1457258"/>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British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top 1 best-selling store focuses on fashion womenswear</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Boosting sales by following the trend of popular products</a:t>
            </a:r>
            <a:r>
              <a:rPr lang="en-US" altLang="zh-CN" sz="1400" dirty="0">
                <a:latin typeface="Arial Black" panose="020B0A04020102020204" pitchFamily="34" charset="0"/>
                <a:ea typeface="微软雅黑" panose="020B0503020204020204" pitchFamily="34" charset="-122"/>
                <a:cs typeface="Arial Black" panose="020B0A04020102020204" pitchFamily="34" charset="0"/>
              </a:rPr>
              <a:t>.</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4" name="Bullet"/>
          <p:cNvSpPr>
            <a:spLocks noChangeAspect="1"/>
          </p:cNvSpPr>
          <p:nvPr/>
        </p:nvSpPr>
        <p:spPr>
          <a:xfrm>
            <a:off x="1306749" y="2050460"/>
            <a:ext cx="4859101" cy="549829"/>
          </a:xfrm>
          <a:prstGeom prst="roundRect">
            <a:avLst>
              <a:gd name="adj" fmla="val 16000"/>
            </a:avLst>
          </a:prstGeom>
          <a:solidFill>
            <a:srgbClr val="6559ED"/>
          </a:solidFill>
          <a:ln w="12700" cap="flat" cmpd="sng" algn="ctr">
            <a:solidFill>
              <a:srgbClr val="5646EA"/>
            </a:solidFill>
            <a:prstDash val="solid"/>
            <a:miter lim="800000"/>
          </a:ln>
          <a:effectLst/>
        </p:spPr>
        <p:txBody>
          <a:bodyPr wrap="square" lIns="91440" tIns="45720" rIns="91440" bIns="4572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TOP1: Go.G.G.Fashion.UK</a:t>
            </a:r>
            <a:endPar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5"/>
          <p:cNvSpPr txBox="1"/>
          <p:nvPr/>
        </p:nvSpPr>
        <p:spPr>
          <a:xfrm>
            <a:off x="630044" y="2757182"/>
            <a:ext cx="5616575" cy="1154419"/>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price of the products ranges from $3.75 to $87.99, with an average price of $23.9. The total number of influencers reached is 2.5K. The main sales channels are through live commerce by influencers and sales on the mall and store homepage. The store mainly sells womenswear, which belongs to the mid-to-high end level among similar stores. The total number of videos is as high as 7.0K, and the hot one is mainly a woman's down jacket with a relatively high unit price. Currently, the peak sales period has passed and is currently showing a downward trend. </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9" name="矩形 8"/>
          <p:cNvSpPr/>
          <p:nvPr/>
        </p:nvSpPr>
        <p:spPr>
          <a:xfrm>
            <a:off x="692150" y="5281967"/>
            <a:ext cx="5473700" cy="288000"/>
          </a:xfrm>
          <a:prstGeom prst="rect">
            <a:avLst/>
          </a:prstGeom>
          <a:solidFill>
            <a:srgbClr val="6559E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Top 3 best-selling products</a:t>
            </a:r>
            <a:endPar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 name="Text"/>
          <p:cNvSpPr/>
          <p:nvPr/>
        </p:nvSpPr>
        <p:spPr>
          <a:xfrm flipH="1">
            <a:off x="1897575" y="5791039"/>
            <a:ext cx="4267951" cy="1101116"/>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Hooded long down jacket</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$37.63</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9.0K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284</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market for a long time, and the peak sales period has passed, currently trending downward.</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9" name="Text"/>
          <p:cNvSpPr/>
          <p:nvPr/>
        </p:nvSpPr>
        <p:spPr>
          <a:xfrm flipH="1">
            <a:off x="1901800" y="7007583"/>
            <a:ext cx="4263760" cy="1057565"/>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Mid-length belted down jacket</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$25.08</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8.1K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350</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3765" rtl="0" eaLnBrk="1" fontAlgn="auto" latinLnBrk="0" hangingPunct="1">
              <a:lnSpc>
                <a:spcPct val="120000"/>
              </a:lnSpc>
              <a:spcBef>
                <a:spcPts val="0"/>
              </a:spcBef>
              <a:spcAft>
                <a:spcPts val="0"/>
              </a:spcAft>
              <a:buClrTx/>
              <a:buSzPct val="25000"/>
              <a:buFontTx/>
              <a:buNone/>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market for a long time, and the peak sales period has passed, currently trending downward.</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1" name="Text"/>
          <p:cNvSpPr/>
          <p:nvPr/>
        </p:nvSpPr>
        <p:spPr>
          <a:xfrm flipH="1">
            <a:off x="1897575" y="8184428"/>
            <a:ext cx="4268275" cy="1086264"/>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Detachable down jacket </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$25.1</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3.8K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146</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market for a long time, and the peak sales period has passed, currently trending downward.</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1345015" y="3957276"/>
            <a:ext cx="3960742" cy="298351"/>
          </a:xfrm>
          <a:prstGeom prst="rect">
            <a:avLst/>
          </a:prstGeom>
          <a:noFill/>
        </p:spPr>
        <p:txBody>
          <a:bodyPr wrap="square">
            <a:spAutoFit/>
          </a:bodyPr>
          <a:lstStyle/>
          <a:p>
            <a:pPr algn="ctr">
              <a:lnSpc>
                <a:spcPct val="120000"/>
              </a:lnSpc>
              <a:spcBef>
                <a:spcPts val="600"/>
              </a:spcBef>
              <a:spcAft>
                <a:spcPts val="600"/>
              </a:spcAft>
            </a:pPr>
            <a:r>
              <a:rPr lang="en-US" altLang="zh-CN" sz="1200" b="1"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Proportion of sales in each category</a:t>
            </a:r>
            <a:endParaRPr lang="zh-CN" altLang="zh-CN" sz="1100" b="1" kern="10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3" name="Picture 2" descr="shop-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51" t="20521" r="5500" b="18811"/>
          <a:stretch>
            <a:fillRect/>
          </a:stretch>
        </p:blipFill>
        <p:spPr bwMode="auto">
          <a:xfrm>
            <a:off x="692150" y="2041991"/>
            <a:ext cx="723482" cy="566669"/>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rotWithShape="1">
          <a:blip r:embed="rId4"/>
          <a:srcRect l="17695" t="5498" r="18309" b="8168"/>
          <a:stretch>
            <a:fillRect/>
          </a:stretch>
        </p:blipFill>
        <p:spPr>
          <a:xfrm>
            <a:off x="694411" y="7011435"/>
            <a:ext cx="1203163" cy="1053706"/>
          </a:xfrm>
          <a:prstGeom prst="rect">
            <a:avLst/>
          </a:prstGeom>
        </p:spPr>
      </p:pic>
      <p:pic>
        <p:nvPicPr>
          <p:cNvPr id="18" name="图片 17"/>
          <p:cNvPicPr>
            <a:picLocks noChangeAspect="1"/>
          </p:cNvPicPr>
          <p:nvPr/>
        </p:nvPicPr>
        <p:blipFill rotWithShape="1">
          <a:blip r:embed="rId5"/>
          <a:srcRect l="17755" t="9670" r="18006" b="3504"/>
          <a:stretch>
            <a:fillRect/>
          </a:stretch>
        </p:blipFill>
        <p:spPr>
          <a:xfrm>
            <a:off x="692149" y="8177776"/>
            <a:ext cx="1209651" cy="107591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187954"/>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British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top 2 best-selling stores focus on outdoor sports and women's tops</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Boosting sales by concentrating on a single category </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4" name="Bullet"/>
          <p:cNvSpPr>
            <a:spLocks noChangeAspect="1"/>
          </p:cNvSpPr>
          <p:nvPr/>
        </p:nvSpPr>
        <p:spPr>
          <a:xfrm>
            <a:off x="1306749" y="1840852"/>
            <a:ext cx="4859101" cy="549829"/>
          </a:xfrm>
          <a:prstGeom prst="roundRect">
            <a:avLst>
              <a:gd name="adj" fmla="val 16000"/>
            </a:avLst>
          </a:prstGeom>
          <a:solidFill>
            <a:srgbClr val="6559ED"/>
          </a:solidFill>
          <a:ln w="12700" cap="flat" cmpd="sng" algn="ctr">
            <a:solidFill>
              <a:srgbClr val="5646EA"/>
            </a:solidFill>
            <a:prstDash val="solid"/>
            <a:miter lim="800000"/>
          </a:ln>
          <a:effectLst/>
        </p:spPr>
        <p:txBody>
          <a:bodyPr wrap="square" lIns="91440" tIns="45720" rIns="91440" bIns="4572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TOP 2: MOOSLOVER UK</a:t>
            </a:r>
            <a:endPar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5"/>
          <p:cNvSpPr txBox="1"/>
          <p:nvPr/>
        </p:nvSpPr>
        <p:spPr>
          <a:xfrm>
            <a:off x="630044" y="2547574"/>
            <a:ext cx="5616575" cy="1154419"/>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price of the products ranges from $7.56 to $45.80, with an average price of $28.72. The total number of influencers is 3.9K. The sales channel is through live commerce videos to attract people, mainly sold in the mall and the store. The store mainly sells comprehensive clothing, including outdoor sports and women's tops. The total number of videos is as high as 8.1K, and the number of live broadcasts is 1.2K. The number of products is relatively small, and sales are driven by popular sports and outdoor products.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aphicFrame>
        <p:nvGraphicFramePr>
          <p:cNvPr id="2" name="图表 1"/>
          <p:cNvGraphicFramePr/>
          <p:nvPr/>
        </p:nvGraphicFramePr>
        <p:xfrm>
          <a:off x="641835" y="3955068"/>
          <a:ext cx="5586121" cy="1318490"/>
        </p:xfrm>
        <a:graphic>
          <a:graphicData uri="http://schemas.openxmlformats.org/drawingml/2006/chart">
            <c:chart xmlns:c="http://schemas.openxmlformats.org/drawingml/2006/chart" xmlns:r="http://schemas.openxmlformats.org/officeDocument/2006/relationships" r:id="rId1"/>
          </a:graphicData>
        </a:graphic>
      </p:graphicFrame>
      <p:sp>
        <p:nvSpPr>
          <p:cNvPr id="10" name="矩形 9"/>
          <p:cNvSpPr/>
          <p:nvPr/>
        </p:nvSpPr>
        <p:spPr>
          <a:xfrm>
            <a:off x="692150" y="5281967"/>
            <a:ext cx="5473700" cy="288000"/>
          </a:xfrm>
          <a:prstGeom prst="rect">
            <a:avLst/>
          </a:prstGeom>
          <a:solidFill>
            <a:srgbClr val="6559E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Top 3 best-selling products</a:t>
            </a:r>
            <a:endPar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p:cNvSpPr txBox="1"/>
          <p:nvPr/>
        </p:nvSpPr>
        <p:spPr>
          <a:xfrm>
            <a:off x="1345015" y="3733996"/>
            <a:ext cx="3960742" cy="298351"/>
          </a:xfrm>
          <a:prstGeom prst="rect">
            <a:avLst/>
          </a:prstGeom>
          <a:noFill/>
        </p:spPr>
        <p:txBody>
          <a:bodyPr wrap="square">
            <a:spAutoFit/>
          </a:bodyPr>
          <a:lstStyle/>
          <a:p>
            <a:pPr algn="ctr">
              <a:lnSpc>
                <a:spcPct val="120000"/>
              </a:lnSpc>
              <a:spcBef>
                <a:spcPts val="600"/>
              </a:spcBef>
              <a:spcAft>
                <a:spcPts val="600"/>
              </a:spcAft>
            </a:pPr>
            <a:r>
              <a:rPr lang="en-US" altLang="zh-CN" sz="1200" b="1"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Proportion of sales in each category</a:t>
            </a:r>
            <a:endParaRPr lang="zh-CN" altLang="zh-CN" sz="1100" b="1" kern="10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7" name="Text"/>
          <p:cNvSpPr/>
          <p:nvPr/>
        </p:nvSpPr>
        <p:spPr>
          <a:xfrm flipH="1">
            <a:off x="1897575" y="5791039"/>
            <a:ext cx="4267951" cy="1101116"/>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Women's jumpsuit </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$11.03</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26.4K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231</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market for nearly a year, and the recent daily sales are about 100 pieces.</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0" name="Text"/>
          <p:cNvSpPr/>
          <p:nvPr/>
        </p:nvSpPr>
        <p:spPr>
          <a:xfrm flipH="1">
            <a:off x="1901800" y="7007583"/>
            <a:ext cx="4263760" cy="1057565"/>
          </a:xfrm>
          <a:prstGeom prst="rect">
            <a:avLst/>
          </a:prstGeom>
          <a:solidFill>
            <a:sysClr val="window" lastClr="FFFFFF">
              <a:lumMod val="95000"/>
            </a:sysClr>
          </a:solidFill>
          <a:ln>
            <a:noFill/>
          </a:ln>
        </p:spPr>
        <p:txBody>
          <a:bodyPr wrap="square" lIns="91440" tIns="45720" rIns="91440" bIns="45720" anchor="t">
            <a:normAutofit/>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Flared high-waisted yoga pants </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$17.84</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17.1K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1.0K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A large number of influencers, a continuously popular category.</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2" name="Text"/>
          <p:cNvSpPr/>
          <p:nvPr/>
        </p:nvSpPr>
        <p:spPr>
          <a:xfrm flipH="1">
            <a:off x="1897575" y="8184428"/>
            <a:ext cx="4268275" cy="1086264"/>
          </a:xfrm>
          <a:prstGeom prst="rect">
            <a:avLst/>
          </a:prstGeom>
          <a:solidFill>
            <a:sysClr val="window" lastClr="FFFFFF">
              <a:lumMod val="95000"/>
            </a:sysClr>
          </a:solidFill>
          <a:ln>
            <a:noFill/>
          </a:ln>
        </p:spPr>
        <p:txBody>
          <a:bodyPr wrap="square" lIns="91440" tIns="45720" rIns="91440" bIns="45720" anchor="t">
            <a:normAutofit/>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Bodybuilding tights </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$25.07</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2.7K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392</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A classic product, currently selling 20-30 pieces per day.</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28" name="图片 27"/>
          <p:cNvPicPr>
            <a:picLocks noChangeAspect="1"/>
          </p:cNvPicPr>
          <p:nvPr/>
        </p:nvPicPr>
        <p:blipFill>
          <a:blip r:embed="rId2"/>
          <a:stretch>
            <a:fillRect/>
          </a:stretch>
        </p:blipFill>
        <p:spPr>
          <a:xfrm>
            <a:off x="694411" y="5785839"/>
            <a:ext cx="1203164" cy="1101116"/>
          </a:xfrm>
          <a:prstGeom prst="rect">
            <a:avLst/>
          </a:prstGeom>
        </p:spPr>
      </p:pic>
      <p:pic>
        <p:nvPicPr>
          <p:cNvPr id="30" name="图片 29"/>
          <p:cNvPicPr>
            <a:picLocks noChangeAspect="1"/>
          </p:cNvPicPr>
          <p:nvPr/>
        </p:nvPicPr>
        <p:blipFill>
          <a:blip r:embed="rId3"/>
          <a:stretch>
            <a:fillRect/>
          </a:stretch>
        </p:blipFill>
        <p:spPr>
          <a:xfrm>
            <a:off x="692150" y="7002376"/>
            <a:ext cx="1209650" cy="1057565"/>
          </a:xfrm>
          <a:prstGeom prst="rect">
            <a:avLst/>
          </a:prstGeom>
        </p:spPr>
      </p:pic>
      <p:pic>
        <p:nvPicPr>
          <p:cNvPr id="32" name="图片 31"/>
          <p:cNvPicPr>
            <a:picLocks noChangeAspect="1"/>
          </p:cNvPicPr>
          <p:nvPr/>
        </p:nvPicPr>
        <p:blipFill>
          <a:blip r:embed="rId4"/>
          <a:stretch>
            <a:fillRect/>
          </a:stretch>
        </p:blipFill>
        <p:spPr>
          <a:xfrm>
            <a:off x="688282" y="8187132"/>
            <a:ext cx="1203164" cy="1086264"/>
          </a:xfrm>
          <a:prstGeom prst="rect">
            <a:avLst/>
          </a:prstGeom>
        </p:spPr>
      </p:pic>
      <p:pic>
        <p:nvPicPr>
          <p:cNvPr id="33" name="Picture 4" descr="shop-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891" y="1832356"/>
            <a:ext cx="684000" cy="566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92150" y="3839686"/>
            <a:ext cx="5473375" cy="4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620713" y="477787"/>
            <a:ext cx="5616575" cy="1457258"/>
          </a:xfrm>
          <a:prstGeom prst="rect">
            <a:avLst/>
          </a:prstGeom>
          <a:noFill/>
        </p:spPr>
        <p:txBody>
          <a:bodyPr wrap="square">
            <a:spAutoFit/>
          </a:bodyPr>
          <a:lstStyle/>
          <a:p>
            <a:pPr>
              <a:lnSpc>
                <a:spcPct val="125000"/>
              </a:lnSpc>
            </a:pPr>
            <a:r>
              <a:rPr lang="en-GB" altLang="zh-CN" sz="1600" u="sng" dirty="0">
                <a:latin typeface="Arial Black" panose="020B0A04020102020204" pitchFamily="34" charset="0"/>
                <a:ea typeface="微软雅黑" panose="020B0503020204020204" pitchFamily="34" charset="-122"/>
                <a:cs typeface="Arial Black" panose="020B0A04020102020204" pitchFamily="34" charset="0"/>
              </a:rPr>
              <a:t>The British market</a:t>
            </a:r>
            <a:endParaRPr lang="en-GB" altLang="zh-CN" sz="1600" u="sng"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top 3 best-selling stores attract sellers with cost performance</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400" dirty="0">
                <a:latin typeface="Arial Black" panose="020B0A04020102020204" pitchFamily="34" charset="0"/>
                <a:ea typeface="微软雅黑" panose="020B0503020204020204" pitchFamily="34" charset="-122"/>
                <a:cs typeface="Arial Black" panose="020B0A04020102020204" pitchFamily="34" charset="0"/>
              </a:rPr>
              <a:t>The decline in the popularity of hot products will lead to a decline in the store's ranking </a:t>
            </a:r>
            <a:endParaRPr lang="en-GB" altLang="zh-CN" sz="14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4" name="Bullet"/>
          <p:cNvSpPr>
            <a:spLocks noChangeAspect="1"/>
          </p:cNvSpPr>
          <p:nvPr/>
        </p:nvSpPr>
        <p:spPr>
          <a:xfrm>
            <a:off x="1306749" y="2050460"/>
            <a:ext cx="4859101" cy="549829"/>
          </a:xfrm>
          <a:prstGeom prst="roundRect">
            <a:avLst>
              <a:gd name="adj" fmla="val 16000"/>
            </a:avLst>
          </a:prstGeom>
          <a:solidFill>
            <a:srgbClr val="6559ED"/>
          </a:solidFill>
          <a:ln w="12700" cap="flat" cmpd="sng" algn="ctr">
            <a:solidFill>
              <a:srgbClr val="5646EA"/>
            </a:solidFill>
            <a:prstDash val="solid"/>
            <a:miter lim="800000"/>
          </a:ln>
          <a:effectLst/>
        </p:spPr>
        <p:txBody>
          <a:bodyPr wrap="square" lIns="91440" tIns="45720" rIns="91440" bIns="4572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YOZY store</a:t>
            </a:r>
            <a:endParaRPr kumimoji="1"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5"/>
          <p:cNvSpPr txBox="1"/>
          <p:nvPr/>
        </p:nvSpPr>
        <p:spPr>
          <a:xfrm>
            <a:off x="630044" y="2757182"/>
            <a:ext cx="5616575" cy="1154419"/>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price of the products ranges from $0.36 to $63.64, with an average price of $7.04. The total number of influencers is 1.2K. The main sales channel is self-owned account drainage, and the products are sold on the mall and the store homepage. The store mainly sells womenswear, which belongs to the low-end level among similar stores, and adopts a price-for-volume strategy. The number of products listed is about 3,000, and the total number of videos is 2.8K, with womenswear accounting for 80%, and the variety of womenswear is rich.</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9" name="矩形 8"/>
          <p:cNvSpPr/>
          <p:nvPr/>
        </p:nvSpPr>
        <p:spPr>
          <a:xfrm>
            <a:off x="692150" y="5281967"/>
            <a:ext cx="5473700" cy="288000"/>
          </a:xfrm>
          <a:prstGeom prst="rect">
            <a:avLst/>
          </a:prstGeom>
          <a:solidFill>
            <a:srgbClr val="6559E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Top 3 best-selling products</a:t>
            </a:r>
            <a:endParaRPr kumimoji="0" lang="en-GB"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 name="Text"/>
          <p:cNvSpPr/>
          <p:nvPr/>
        </p:nvSpPr>
        <p:spPr>
          <a:xfrm flipH="1">
            <a:off x="1897575" y="5791039"/>
            <a:ext cx="4267951" cy="1101116"/>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Casual long-sleeve set</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$2.44</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in the past 3 months: 15.6K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126</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market for 6 months, and the recent daily sales are maintained at 400-500 pieces.</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9" name="Text"/>
          <p:cNvSpPr/>
          <p:nvPr/>
        </p:nvSpPr>
        <p:spPr>
          <a:xfrm flipH="1">
            <a:off x="1901800" y="7007583"/>
            <a:ext cx="4263760" cy="1057565"/>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name:Casual short-sleeve set </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lang="en-GB" altLang="zh-CN" sz="1000" kern="0" dirty="0">
                <a:latin typeface="微软雅黑" panose="020B0503020204020204" pitchFamily="34" charset="-122"/>
                <a:ea typeface="微软雅黑" panose="020B0503020204020204" pitchFamily="34" charset="-122"/>
              </a:rPr>
              <a:t>Price: $2.24</a:t>
            </a:r>
            <a:endParaRPr lang="en-GB" altLang="zh-CN" sz="1000" kern="0" dirty="0">
              <a:latin typeface="微软雅黑" panose="020B0503020204020204" pitchFamily="34" charset="-122"/>
              <a:ea typeface="微软雅黑" panose="020B0503020204020204" pitchFamily="34" charset="-122"/>
            </a:endParaRPr>
          </a:p>
          <a:p>
            <a:pPr defTabSz="913765">
              <a:lnSpc>
                <a:spcPct val="120000"/>
              </a:lnSpc>
              <a:buSzPct val="25000"/>
              <a:defRPr/>
            </a:pPr>
            <a:r>
              <a:rPr lang="en-GB" altLang="zh-CN" sz="1000" kern="0" dirty="0">
                <a:latin typeface="微软雅黑" panose="020B0503020204020204" pitchFamily="34" charset="-122"/>
                <a:ea typeface="微软雅黑" panose="020B0503020204020204" pitchFamily="34" charset="-122"/>
              </a:rPr>
              <a:t>Sales: 7.7K</a:t>
            </a:r>
            <a:endParaRPr lang="en-GB" altLang="zh-CN" sz="1000" kern="0" dirty="0">
              <a:latin typeface="微软雅黑" panose="020B0503020204020204" pitchFamily="34" charset="-122"/>
              <a:ea typeface="微软雅黑" panose="020B0503020204020204" pitchFamily="34" charset="-122"/>
            </a:endParaRPr>
          </a:p>
          <a:p>
            <a:pPr defTabSz="913765">
              <a:lnSpc>
                <a:spcPct val="120000"/>
              </a:lnSpc>
              <a:buSzPct val="25000"/>
              <a:defRPr/>
            </a:pPr>
            <a:r>
              <a:rPr lang="en-GB" altLang="zh-CN" sz="1000" kern="0" dirty="0">
                <a:latin typeface="微软雅黑" panose="020B0503020204020204" pitchFamily="34" charset="-122"/>
                <a:ea typeface="微软雅黑" panose="020B0503020204020204" pitchFamily="34" charset="-122"/>
              </a:rPr>
              <a:t>Number of influencers: 77</a:t>
            </a:r>
            <a:endParaRPr lang="en-GB" altLang="zh-CN" sz="1000" kern="0" dirty="0">
              <a:latin typeface="微软雅黑" panose="020B0503020204020204" pitchFamily="34" charset="-122"/>
              <a:ea typeface="微软雅黑" panose="020B0503020204020204" pitchFamily="34" charset="-122"/>
            </a:endParaRPr>
          </a:p>
          <a:p>
            <a:pPr defTabSz="913765">
              <a:lnSpc>
                <a:spcPct val="120000"/>
              </a:lnSpc>
              <a:buSzPct val="25000"/>
              <a:defRPr/>
            </a:pPr>
            <a:r>
              <a:rPr lang="en-GB" altLang="zh-CN" sz="1000" kern="0" dirty="0">
                <a:latin typeface="微软雅黑" panose="020B0503020204020204" pitchFamily="34" charset="-122"/>
                <a:ea typeface="微软雅黑" panose="020B0503020204020204" pitchFamily="34" charset="-122"/>
              </a:rPr>
              <a:t>New products related to hot products are launched, and the product sales continue to increase. </a:t>
            </a:r>
            <a:endParaRPr lang="en-GB" altLang="zh-CN" sz="1000" kern="0" dirty="0">
              <a:latin typeface="微软雅黑" panose="020B0503020204020204" pitchFamily="34" charset="-122"/>
              <a:ea typeface="微软雅黑" panose="020B0503020204020204" pitchFamily="34" charset="-122"/>
            </a:endParaRPr>
          </a:p>
        </p:txBody>
      </p:sp>
      <p:sp>
        <p:nvSpPr>
          <p:cNvPr id="21" name="Text"/>
          <p:cNvSpPr/>
          <p:nvPr/>
        </p:nvSpPr>
        <p:spPr>
          <a:xfrm flipH="1">
            <a:off x="1897575" y="8184428"/>
            <a:ext cx="4268275" cy="1086264"/>
          </a:xfrm>
          <a:prstGeom prst="rect">
            <a:avLst/>
          </a:prstGeom>
          <a:solidFill>
            <a:sysClr val="window" lastClr="FFFFFF">
              <a:lumMod val="95000"/>
            </a:sysClr>
          </a:solidFill>
          <a:ln>
            <a:noFill/>
          </a:ln>
        </p:spPr>
        <p:txBody>
          <a:bodyPr wrap="square" lIns="91440" tIns="45720" rIns="91440" bIns="45720" anchor="t">
            <a:normAutofit fontScale="92500" lnSpcReduction="10000"/>
          </a:bodyPr>
          <a:lstStyle/>
          <a:p>
            <a:pPr defTabSz="913765">
              <a:lnSpc>
                <a:spcPct val="120000"/>
              </a:lnSpc>
              <a:buSzPct val="25000"/>
              <a:defRPr/>
            </a:pPr>
            <a:r>
              <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Product name: Spring and autumn drawstring set </a:t>
            </a:r>
            <a:endParaRPr kumimoji="0" lang="en-GB"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Price: $17.69</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Sales: 4.2K</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Number of influencers: 190</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r>
              <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It has been on the market for 3 months, and the sales peak was in March, currently trending downward.</a:t>
            </a: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defTabSz="913765">
              <a:lnSpc>
                <a:spcPct val="120000"/>
              </a:lnSpc>
              <a:buSzPct val="25000"/>
              <a:defRPr/>
            </a:pPr>
            <a:endParaRPr kumimoji="0" lang="en-GB" altLang="zh-CN"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1345015" y="3957276"/>
            <a:ext cx="3960742" cy="298351"/>
          </a:xfrm>
          <a:prstGeom prst="rect">
            <a:avLst/>
          </a:prstGeom>
          <a:noFill/>
        </p:spPr>
        <p:txBody>
          <a:bodyPr wrap="square">
            <a:spAutoFit/>
          </a:bodyPr>
          <a:lstStyle/>
          <a:p>
            <a:pPr algn="ctr">
              <a:lnSpc>
                <a:spcPct val="120000"/>
              </a:lnSpc>
              <a:spcBef>
                <a:spcPts val="600"/>
              </a:spcBef>
              <a:spcAft>
                <a:spcPts val="600"/>
              </a:spcAft>
            </a:pPr>
            <a:r>
              <a:rPr lang="en-US" altLang="zh-CN" sz="1200" b="1"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Proportion of sales in each category</a:t>
            </a:r>
            <a:endParaRPr lang="zh-CN" altLang="zh-CN" sz="1100" b="1" kern="10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3" name="Picture 2" descr="shop-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51" t="20521" r="5500" b="18811"/>
          <a:stretch>
            <a:fillRect/>
          </a:stretch>
        </p:blipFill>
        <p:spPr bwMode="auto">
          <a:xfrm>
            <a:off x="692150" y="2041991"/>
            <a:ext cx="723482" cy="5666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hop-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180" b="22289"/>
          <a:stretch>
            <a:fillRect/>
          </a:stretch>
        </p:blipFill>
        <p:spPr bwMode="auto">
          <a:xfrm>
            <a:off x="692150" y="2051415"/>
            <a:ext cx="723482" cy="5468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图表 11"/>
          <p:cNvGraphicFramePr/>
          <p:nvPr/>
        </p:nvGraphicFramePr>
        <p:xfrm>
          <a:off x="641835" y="4138712"/>
          <a:ext cx="5586121" cy="1158596"/>
        </p:xfrm>
        <a:graphic>
          <a:graphicData uri="http://schemas.openxmlformats.org/drawingml/2006/chart">
            <c:chart xmlns:c="http://schemas.openxmlformats.org/drawingml/2006/chart" xmlns:r="http://schemas.openxmlformats.org/officeDocument/2006/relationships" r:id="rId1"/>
          </a:graphicData>
        </a:graphic>
      </p:graphicFrame>
      <p:pic>
        <p:nvPicPr>
          <p:cNvPr id="20" name="图片 19"/>
          <p:cNvPicPr>
            <a:picLocks noChangeAspect="1"/>
          </p:cNvPicPr>
          <p:nvPr/>
        </p:nvPicPr>
        <p:blipFill rotWithShape="1">
          <a:blip r:embed="rId4"/>
          <a:srcRect t="7401"/>
          <a:stretch>
            <a:fillRect/>
          </a:stretch>
        </p:blipFill>
        <p:spPr>
          <a:xfrm>
            <a:off x="692150" y="5790464"/>
            <a:ext cx="1205424" cy="1104484"/>
          </a:xfrm>
          <a:prstGeom prst="rect">
            <a:avLst/>
          </a:prstGeom>
        </p:spPr>
      </p:pic>
      <p:pic>
        <p:nvPicPr>
          <p:cNvPr id="23" name="图片 22"/>
          <p:cNvPicPr>
            <a:picLocks noChangeAspect="1"/>
          </p:cNvPicPr>
          <p:nvPr/>
        </p:nvPicPr>
        <p:blipFill rotWithShape="1">
          <a:blip r:embed="rId5"/>
          <a:srcRect l="2277" t="6059" r="3587" b="5940"/>
          <a:stretch>
            <a:fillRect/>
          </a:stretch>
        </p:blipFill>
        <p:spPr>
          <a:xfrm>
            <a:off x="692150" y="7004783"/>
            <a:ext cx="1203163" cy="1057565"/>
          </a:xfrm>
          <a:prstGeom prst="rect">
            <a:avLst/>
          </a:prstGeom>
        </p:spPr>
      </p:pic>
      <p:pic>
        <p:nvPicPr>
          <p:cNvPr id="25" name="图片 24"/>
          <p:cNvPicPr>
            <a:picLocks noChangeAspect="1"/>
          </p:cNvPicPr>
          <p:nvPr/>
        </p:nvPicPr>
        <p:blipFill rotWithShape="1">
          <a:blip r:embed="rId6"/>
          <a:srcRect t="13965"/>
          <a:stretch>
            <a:fillRect/>
          </a:stretch>
        </p:blipFill>
        <p:spPr>
          <a:xfrm>
            <a:off x="692148" y="8180569"/>
            <a:ext cx="1209651" cy="108626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srcRect t="6692"/>
          <a:stretch>
            <a:fillRect/>
          </a:stretch>
        </p:blipFill>
        <p:spPr>
          <a:xfrm>
            <a:off x="692150" y="3560516"/>
            <a:ext cx="1405543" cy="1143843"/>
          </a:xfrm>
          <a:prstGeom prst="rect">
            <a:avLst/>
          </a:prstGeom>
        </p:spPr>
      </p:pic>
      <p:pic>
        <p:nvPicPr>
          <p:cNvPr id="16" name="图片 15"/>
          <p:cNvPicPr>
            <a:picLocks noChangeAspect="1"/>
          </p:cNvPicPr>
          <p:nvPr/>
        </p:nvPicPr>
        <p:blipFill rotWithShape="1">
          <a:blip r:embed="rId2"/>
          <a:srcRect t="27969"/>
          <a:stretch>
            <a:fillRect/>
          </a:stretch>
        </p:blipFill>
        <p:spPr>
          <a:xfrm>
            <a:off x="692150" y="4870727"/>
            <a:ext cx="1416472" cy="1142279"/>
          </a:xfrm>
          <a:prstGeom prst="rect">
            <a:avLst/>
          </a:prstGeom>
        </p:spPr>
      </p:pic>
      <p:pic>
        <p:nvPicPr>
          <p:cNvPr id="18" name="图片 17"/>
          <p:cNvPicPr>
            <a:picLocks noChangeAspect="1"/>
          </p:cNvPicPr>
          <p:nvPr/>
        </p:nvPicPr>
        <p:blipFill>
          <a:blip r:embed="rId3"/>
          <a:stretch>
            <a:fillRect/>
          </a:stretch>
        </p:blipFill>
        <p:spPr>
          <a:xfrm>
            <a:off x="692148" y="6203529"/>
            <a:ext cx="1416473" cy="1111137"/>
          </a:xfrm>
          <a:prstGeom prst="rect">
            <a:avLst/>
          </a:prstGeom>
        </p:spPr>
      </p:pic>
      <p:pic>
        <p:nvPicPr>
          <p:cNvPr id="20" name="图片 19"/>
          <p:cNvPicPr>
            <a:picLocks noChangeAspect="1"/>
          </p:cNvPicPr>
          <p:nvPr/>
        </p:nvPicPr>
        <p:blipFill>
          <a:blip r:embed="rId4"/>
          <a:stretch>
            <a:fillRect/>
          </a:stretch>
        </p:blipFill>
        <p:spPr>
          <a:xfrm>
            <a:off x="692150" y="7499777"/>
            <a:ext cx="1408570" cy="1146756"/>
          </a:xfrm>
          <a:prstGeom prst="rect">
            <a:avLst/>
          </a:prstGeom>
        </p:spPr>
      </p:pic>
      <p:pic>
        <p:nvPicPr>
          <p:cNvPr id="3" name="图片 2"/>
          <p:cNvPicPr>
            <a:picLocks noChangeAspect="1"/>
          </p:cNvPicPr>
          <p:nvPr/>
        </p:nvPicPr>
        <p:blipFill rotWithShape="1">
          <a:blip r:embed="rId5"/>
          <a:srcRect r="7608"/>
          <a:stretch>
            <a:fillRect/>
          </a:stretch>
        </p:blipFill>
        <p:spPr>
          <a:xfrm>
            <a:off x="692150" y="1367516"/>
            <a:ext cx="1769327" cy="2026632"/>
          </a:xfrm>
          <a:prstGeom prst="rect">
            <a:avLst/>
          </a:prstGeom>
        </p:spPr>
      </p:pic>
      <p:sp>
        <p:nvSpPr>
          <p:cNvPr id="8" name="文本框 7"/>
          <p:cNvSpPr txBox="1"/>
          <p:nvPr/>
        </p:nvSpPr>
        <p:spPr>
          <a:xfrm>
            <a:off x="620713" y="477787"/>
            <a:ext cx="5616575" cy="684996"/>
          </a:xfrm>
          <a:prstGeom prst="rect">
            <a:avLst/>
          </a:prstGeom>
          <a:noFill/>
        </p:spPr>
        <p:txBody>
          <a:bodyPr wrap="square">
            <a:spAutoFit/>
          </a:bodyPr>
          <a:lstStyle/>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Top 5 best-selling womenswear products in the British market in March 2024</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13514462" y="8412480"/>
            <a:ext cx="184731" cy="369332"/>
          </a:xfrm>
          <a:prstGeom prst="rect">
            <a:avLst/>
          </a:prstGeom>
          <a:noFill/>
        </p:spPr>
        <p:txBody>
          <a:bodyPr wrap="none" rtlCol="0">
            <a:spAutoFit/>
          </a:bodyPr>
          <a:lstStyle/>
          <a:p>
            <a:endParaRPr kumimoji="1" lang="zh-CN" altLang="en-US"/>
          </a:p>
        </p:txBody>
      </p:sp>
      <p:sp>
        <p:nvSpPr>
          <p:cNvPr id="2" name="Bullet"/>
          <p:cNvSpPr txBox="1"/>
          <p:nvPr/>
        </p:nvSpPr>
        <p:spPr>
          <a:xfrm>
            <a:off x="2464488" y="1374605"/>
            <a:ext cx="3707693" cy="327532"/>
          </a:xfrm>
          <a:prstGeom prst="roundRect">
            <a:avLst>
              <a:gd name="adj" fmla="val 0"/>
            </a:avLst>
          </a:prstGeom>
          <a:solidFill>
            <a:srgbClr val="6559ED"/>
          </a:solidFill>
          <a:ln w="12700" cap="flat">
            <a:noFill/>
            <a:prstDash val="solid"/>
            <a:miter/>
          </a:ln>
          <a:effectLst/>
        </p:spPr>
        <p:txBody>
          <a:bodyPr wrap="square" rtlCol="0" anchor="ctr">
            <a:norm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200" dirty="0">
                <a:latin typeface="Arial" panose="020B0604020202020204" pitchFamily="34" charset="0"/>
                <a:ea typeface="微软雅黑" panose="020B0503020204020204" pitchFamily="34" charset="-122"/>
              </a:rPr>
              <a:t>Spring and summer women's knitted dress</a:t>
            </a:r>
            <a:endParaRPr lang="en-US" altLang="zh-CN" sz="1200" dirty="0">
              <a:latin typeface="Arial" panose="020B0604020202020204" pitchFamily="34" charset="0"/>
              <a:ea typeface="微软雅黑" panose="020B0503020204020204" pitchFamily="34" charset="-122"/>
            </a:endParaRPr>
          </a:p>
        </p:txBody>
      </p:sp>
      <p:sp>
        <p:nvSpPr>
          <p:cNvPr id="5" name="prize-badge-with-star-and-ribbon_822"/>
          <p:cNvSpPr/>
          <p:nvPr/>
        </p:nvSpPr>
        <p:spPr>
          <a:xfrm>
            <a:off x="692150" y="1370766"/>
            <a:ext cx="366124" cy="452779"/>
          </a:xfrm>
          <a:custGeom>
            <a:avLst/>
            <a:gdLst>
              <a:gd name="connsiteX0" fmla="*/ 376707 w 465255"/>
              <a:gd name="connsiteY0" fmla="*/ 359911 h 575372"/>
              <a:gd name="connsiteX1" fmla="*/ 465255 w 465255"/>
              <a:gd name="connsiteY1" fmla="*/ 521967 h 575372"/>
              <a:gd name="connsiteX2" fmla="*/ 396999 w 465255"/>
              <a:gd name="connsiteY2" fmla="*/ 512759 h 575372"/>
              <a:gd name="connsiteX3" fmla="*/ 373018 w 465255"/>
              <a:gd name="connsiteY3" fmla="*/ 575372 h 575372"/>
              <a:gd name="connsiteX4" fmla="*/ 275246 w 465255"/>
              <a:gd name="connsiteY4" fmla="*/ 407791 h 575372"/>
              <a:gd name="connsiteX5" fmla="*/ 312141 w 465255"/>
              <a:gd name="connsiteY5" fmla="*/ 393059 h 575372"/>
              <a:gd name="connsiteX6" fmla="*/ 376707 w 465255"/>
              <a:gd name="connsiteY6" fmla="*/ 359911 h 575372"/>
              <a:gd name="connsiteX7" fmla="*/ 86735 w 465255"/>
              <a:gd name="connsiteY7" fmla="*/ 352512 h 575372"/>
              <a:gd name="connsiteX8" fmla="*/ 112571 w 465255"/>
              <a:gd name="connsiteY8" fmla="*/ 363570 h 575372"/>
              <a:gd name="connsiteX9" fmla="*/ 188233 w 465255"/>
              <a:gd name="connsiteY9" fmla="*/ 405957 h 575372"/>
              <a:gd name="connsiteX10" fmla="*/ 107034 w 465255"/>
              <a:gd name="connsiteY10" fmla="*/ 571821 h 575372"/>
              <a:gd name="connsiteX11" fmla="*/ 70126 w 465255"/>
              <a:gd name="connsiteY11" fmla="*/ 514690 h 575372"/>
              <a:gd name="connsiteX12" fmla="*/ 0 w 465255"/>
              <a:gd name="connsiteY12" fmla="*/ 522062 h 575372"/>
              <a:gd name="connsiteX13" fmla="*/ 232628 w 465255"/>
              <a:gd name="connsiteY13" fmla="*/ 121956 h 575372"/>
              <a:gd name="connsiteX14" fmla="*/ 256629 w 465255"/>
              <a:gd name="connsiteY14" fmla="*/ 169858 h 575372"/>
              <a:gd name="connsiteX15" fmla="*/ 310170 w 465255"/>
              <a:gd name="connsiteY15" fmla="*/ 177227 h 575372"/>
              <a:gd name="connsiteX16" fmla="*/ 271399 w 465255"/>
              <a:gd name="connsiteY16" fmla="*/ 215917 h 575372"/>
              <a:gd name="connsiteX17" fmla="*/ 280630 w 465255"/>
              <a:gd name="connsiteY17" fmla="*/ 269346 h 575372"/>
              <a:gd name="connsiteX18" fmla="*/ 232628 w 465255"/>
              <a:gd name="connsiteY18" fmla="*/ 243553 h 575372"/>
              <a:gd name="connsiteX19" fmla="*/ 184625 w 465255"/>
              <a:gd name="connsiteY19" fmla="*/ 269346 h 575372"/>
              <a:gd name="connsiteX20" fmla="*/ 193856 w 465255"/>
              <a:gd name="connsiteY20" fmla="*/ 215917 h 575372"/>
              <a:gd name="connsiteX21" fmla="*/ 155085 w 465255"/>
              <a:gd name="connsiteY21" fmla="*/ 177227 h 575372"/>
              <a:gd name="connsiteX22" fmla="*/ 208626 w 465255"/>
              <a:gd name="connsiteY22" fmla="*/ 169858 h 575372"/>
              <a:gd name="connsiteX23" fmla="*/ 232663 w 465255"/>
              <a:gd name="connsiteY23" fmla="*/ 81359 h 575372"/>
              <a:gd name="connsiteX24" fmla="*/ 118167 w 465255"/>
              <a:gd name="connsiteY24" fmla="*/ 195685 h 575372"/>
              <a:gd name="connsiteX25" fmla="*/ 232663 w 465255"/>
              <a:gd name="connsiteY25" fmla="*/ 310011 h 575372"/>
              <a:gd name="connsiteX26" fmla="*/ 347159 w 465255"/>
              <a:gd name="connsiteY26" fmla="*/ 195685 h 575372"/>
              <a:gd name="connsiteX27" fmla="*/ 232663 w 465255"/>
              <a:gd name="connsiteY27" fmla="*/ 81359 h 575372"/>
              <a:gd name="connsiteX28" fmla="*/ 180032 w 465255"/>
              <a:gd name="connsiteY28" fmla="*/ 916 h 575372"/>
              <a:gd name="connsiteX29" fmla="*/ 204962 w 465255"/>
              <a:gd name="connsiteY29" fmla="*/ 5756 h 575372"/>
              <a:gd name="connsiteX30" fmla="*/ 260364 w 465255"/>
              <a:gd name="connsiteY30" fmla="*/ 5756 h 575372"/>
              <a:gd name="connsiteX31" fmla="*/ 302838 w 465255"/>
              <a:gd name="connsiteY31" fmla="*/ 16820 h 575372"/>
              <a:gd name="connsiteX32" fmla="*/ 350852 w 465255"/>
              <a:gd name="connsiteY32" fmla="*/ 44479 h 575372"/>
              <a:gd name="connsiteX33" fmla="*/ 384093 w 465255"/>
              <a:gd name="connsiteY33" fmla="*/ 77671 h 575372"/>
              <a:gd name="connsiteX34" fmla="*/ 409947 w 465255"/>
              <a:gd name="connsiteY34" fmla="*/ 123770 h 575372"/>
              <a:gd name="connsiteX35" fmla="*/ 422874 w 465255"/>
              <a:gd name="connsiteY35" fmla="*/ 168025 h 575372"/>
              <a:gd name="connsiteX36" fmla="*/ 422874 w 465255"/>
              <a:gd name="connsiteY36" fmla="*/ 223345 h 575372"/>
              <a:gd name="connsiteX37" fmla="*/ 409947 w 465255"/>
              <a:gd name="connsiteY37" fmla="*/ 265756 h 575372"/>
              <a:gd name="connsiteX38" fmla="*/ 384093 w 465255"/>
              <a:gd name="connsiteY38" fmla="*/ 313699 h 575372"/>
              <a:gd name="connsiteX39" fmla="*/ 350852 w 465255"/>
              <a:gd name="connsiteY39" fmla="*/ 346891 h 575372"/>
              <a:gd name="connsiteX40" fmla="*/ 302838 w 465255"/>
              <a:gd name="connsiteY40" fmla="*/ 372706 h 575372"/>
              <a:gd name="connsiteX41" fmla="*/ 260364 w 465255"/>
              <a:gd name="connsiteY41" fmla="*/ 385614 h 575372"/>
              <a:gd name="connsiteX42" fmla="*/ 204962 w 465255"/>
              <a:gd name="connsiteY42" fmla="*/ 385614 h 575372"/>
              <a:gd name="connsiteX43" fmla="*/ 160641 w 465255"/>
              <a:gd name="connsiteY43" fmla="*/ 372706 h 575372"/>
              <a:gd name="connsiteX44" fmla="*/ 114474 w 465255"/>
              <a:gd name="connsiteY44" fmla="*/ 346891 h 575372"/>
              <a:gd name="connsiteX45" fmla="*/ 81233 w 465255"/>
              <a:gd name="connsiteY45" fmla="*/ 313699 h 575372"/>
              <a:gd name="connsiteX46" fmla="*/ 53532 w 465255"/>
              <a:gd name="connsiteY46" fmla="*/ 265756 h 575372"/>
              <a:gd name="connsiteX47" fmla="*/ 42452 w 465255"/>
              <a:gd name="connsiteY47" fmla="*/ 223345 h 575372"/>
              <a:gd name="connsiteX48" fmla="*/ 42452 w 465255"/>
              <a:gd name="connsiteY48" fmla="*/ 168025 h 575372"/>
              <a:gd name="connsiteX49" fmla="*/ 53532 w 465255"/>
              <a:gd name="connsiteY49" fmla="*/ 123770 h 575372"/>
              <a:gd name="connsiteX50" fmla="*/ 81233 w 465255"/>
              <a:gd name="connsiteY50" fmla="*/ 77671 h 575372"/>
              <a:gd name="connsiteX51" fmla="*/ 114474 w 465255"/>
              <a:gd name="connsiteY51" fmla="*/ 44479 h 575372"/>
              <a:gd name="connsiteX52" fmla="*/ 160641 w 465255"/>
              <a:gd name="connsiteY52" fmla="*/ 16820 h 575372"/>
              <a:gd name="connsiteX53" fmla="*/ 180032 w 465255"/>
              <a:gd name="connsiteY53" fmla="*/ 916 h 5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65255" h="575372">
                <a:moveTo>
                  <a:pt x="376707" y="359911"/>
                </a:moveTo>
                <a:lnTo>
                  <a:pt x="465255" y="521967"/>
                </a:lnTo>
                <a:lnTo>
                  <a:pt x="396999" y="512759"/>
                </a:lnTo>
                <a:lnTo>
                  <a:pt x="373018" y="575372"/>
                </a:lnTo>
                <a:lnTo>
                  <a:pt x="275246" y="407791"/>
                </a:lnTo>
                <a:cubicBezTo>
                  <a:pt x="275246" y="407791"/>
                  <a:pt x="295538" y="411474"/>
                  <a:pt x="312141" y="393059"/>
                </a:cubicBezTo>
                <a:cubicBezTo>
                  <a:pt x="326899" y="382010"/>
                  <a:pt x="313986" y="365436"/>
                  <a:pt x="376707" y="359911"/>
                </a:cubicBezTo>
                <a:close/>
                <a:moveTo>
                  <a:pt x="86735" y="352512"/>
                </a:moveTo>
                <a:cubicBezTo>
                  <a:pt x="86735" y="352512"/>
                  <a:pt x="90426" y="363570"/>
                  <a:pt x="112571" y="363570"/>
                </a:cubicBezTo>
                <a:cubicBezTo>
                  <a:pt x="162397" y="363570"/>
                  <a:pt x="145788" y="405957"/>
                  <a:pt x="188233" y="405957"/>
                </a:cubicBezTo>
                <a:cubicBezTo>
                  <a:pt x="188233" y="405957"/>
                  <a:pt x="107034" y="571821"/>
                  <a:pt x="107034" y="571821"/>
                </a:cubicBezTo>
                <a:lnTo>
                  <a:pt x="70126" y="514690"/>
                </a:lnTo>
                <a:lnTo>
                  <a:pt x="0" y="522062"/>
                </a:lnTo>
                <a:close/>
                <a:moveTo>
                  <a:pt x="232628" y="121956"/>
                </a:moveTo>
                <a:lnTo>
                  <a:pt x="256629" y="169858"/>
                </a:lnTo>
                <a:lnTo>
                  <a:pt x="310170" y="177227"/>
                </a:lnTo>
                <a:lnTo>
                  <a:pt x="271399" y="215917"/>
                </a:lnTo>
                <a:lnTo>
                  <a:pt x="280630" y="269346"/>
                </a:lnTo>
                <a:lnTo>
                  <a:pt x="232628" y="243553"/>
                </a:lnTo>
                <a:lnTo>
                  <a:pt x="184625" y="269346"/>
                </a:lnTo>
                <a:lnTo>
                  <a:pt x="193856" y="215917"/>
                </a:lnTo>
                <a:lnTo>
                  <a:pt x="155085" y="177227"/>
                </a:lnTo>
                <a:lnTo>
                  <a:pt x="208626" y="169858"/>
                </a:lnTo>
                <a:close/>
                <a:moveTo>
                  <a:pt x="232663" y="81359"/>
                </a:moveTo>
                <a:cubicBezTo>
                  <a:pt x="168028" y="81359"/>
                  <a:pt x="118167" y="131146"/>
                  <a:pt x="118167" y="195685"/>
                </a:cubicBezTo>
                <a:cubicBezTo>
                  <a:pt x="118167" y="258380"/>
                  <a:pt x="168028" y="310011"/>
                  <a:pt x="232663" y="310011"/>
                </a:cubicBezTo>
                <a:cubicBezTo>
                  <a:pt x="295451" y="310011"/>
                  <a:pt x="347159" y="258380"/>
                  <a:pt x="347159" y="195685"/>
                </a:cubicBezTo>
                <a:cubicBezTo>
                  <a:pt x="347159" y="131146"/>
                  <a:pt x="295451" y="81359"/>
                  <a:pt x="232663" y="81359"/>
                </a:cubicBezTo>
                <a:close/>
                <a:moveTo>
                  <a:pt x="180032" y="916"/>
                </a:moveTo>
                <a:cubicBezTo>
                  <a:pt x="187419" y="-1159"/>
                  <a:pt x="195729" y="224"/>
                  <a:pt x="204962" y="5756"/>
                </a:cubicBezTo>
                <a:cubicBezTo>
                  <a:pt x="223429" y="16820"/>
                  <a:pt x="241897" y="16820"/>
                  <a:pt x="260364" y="5756"/>
                </a:cubicBezTo>
                <a:cubicBezTo>
                  <a:pt x="278831" y="-5308"/>
                  <a:pt x="293604" y="224"/>
                  <a:pt x="302838" y="16820"/>
                </a:cubicBezTo>
                <a:cubicBezTo>
                  <a:pt x="313918" y="35259"/>
                  <a:pt x="330538" y="44479"/>
                  <a:pt x="350852" y="44479"/>
                </a:cubicBezTo>
                <a:cubicBezTo>
                  <a:pt x="373013" y="44479"/>
                  <a:pt x="382246" y="55543"/>
                  <a:pt x="384093" y="77671"/>
                </a:cubicBezTo>
                <a:cubicBezTo>
                  <a:pt x="384093" y="97954"/>
                  <a:pt x="393326" y="114550"/>
                  <a:pt x="409947" y="123770"/>
                </a:cubicBezTo>
                <a:cubicBezTo>
                  <a:pt x="428414" y="134834"/>
                  <a:pt x="432107" y="149586"/>
                  <a:pt x="422874" y="168025"/>
                </a:cubicBezTo>
                <a:cubicBezTo>
                  <a:pt x="411793" y="186465"/>
                  <a:pt x="411793" y="204905"/>
                  <a:pt x="422874" y="223345"/>
                </a:cubicBezTo>
                <a:cubicBezTo>
                  <a:pt x="432107" y="241784"/>
                  <a:pt x="428414" y="256536"/>
                  <a:pt x="409947" y="265756"/>
                </a:cubicBezTo>
                <a:cubicBezTo>
                  <a:pt x="393326" y="276820"/>
                  <a:pt x="384093" y="293416"/>
                  <a:pt x="384093" y="313699"/>
                </a:cubicBezTo>
                <a:cubicBezTo>
                  <a:pt x="382246" y="335827"/>
                  <a:pt x="373013" y="345047"/>
                  <a:pt x="350852" y="346891"/>
                </a:cubicBezTo>
                <a:cubicBezTo>
                  <a:pt x="330538" y="346891"/>
                  <a:pt x="313918" y="356111"/>
                  <a:pt x="302838" y="372706"/>
                </a:cubicBezTo>
                <a:cubicBezTo>
                  <a:pt x="293604" y="391146"/>
                  <a:pt x="278831" y="394834"/>
                  <a:pt x="260364" y="385614"/>
                </a:cubicBezTo>
                <a:cubicBezTo>
                  <a:pt x="241897" y="374550"/>
                  <a:pt x="223429" y="374550"/>
                  <a:pt x="204962" y="385614"/>
                </a:cubicBezTo>
                <a:cubicBezTo>
                  <a:pt x="186495" y="394834"/>
                  <a:pt x="171722" y="391146"/>
                  <a:pt x="160641" y="372706"/>
                </a:cubicBezTo>
                <a:cubicBezTo>
                  <a:pt x="151408" y="356111"/>
                  <a:pt x="134787" y="346891"/>
                  <a:pt x="114474" y="346891"/>
                </a:cubicBezTo>
                <a:cubicBezTo>
                  <a:pt x="92313" y="345047"/>
                  <a:pt x="81233" y="335827"/>
                  <a:pt x="81233" y="313699"/>
                </a:cubicBezTo>
                <a:cubicBezTo>
                  <a:pt x="81233" y="293416"/>
                  <a:pt x="71999" y="276820"/>
                  <a:pt x="53532" y="265756"/>
                </a:cubicBezTo>
                <a:cubicBezTo>
                  <a:pt x="36912" y="256536"/>
                  <a:pt x="31372" y="241784"/>
                  <a:pt x="42452" y="223345"/>
                </a:cubicBezTo>
                <a:cubicBezTo>
                  <a:pt x="53532" y="204905"/>
                  <a:pt x="53532" y="186465"/>
                  <a:pt x="42452" y="168025"/>
                </a:cubicBezTo>
                <a:cubicBezTo>
                  <a:pt x="31372" y="149586"/>
                  <a:pt x="36912" y="134834"/>
                  <a:pt x="53532" y="123770"/>
                </a:cubicBezTo>
                <a:cubicBezTo>
                  <a:pt x="71999" y="114550"/>
                  <a:pt x="81233" y="97954"/>
                  <a:pt x="81233" y="77671"/>
                </a:cubicBezTo>
                <a:cubicBezTo>
                  <a:pt x="81233" y="55543"/>
                  <a:pt x="92313" y="44479"/>
                  <a:pt x="114474" y="44479"/>
                </a:cubicBezTo>
                <a:cubicBezTo>
                  <a:pt x="134787" y="44479"/>
                  <a:pt x="151408" y="35259"/>
                  <a:pt x="160641" y="16820"/>
                </a:cubicBezTo>
                <a:cubicBezTo>
                  <a:pt x="166182" y="8522"/>
                  <a:pt x="172645" y="2990"/>
                  <a:pt x="180032" y="916"/>
                </a:cubicBezTo>
                <a:close/>
              </a:path>
            </a:pathLst>
          </a:cu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小店：Goddesskin by Athena…"/>
          <p:cNvSpPr/>
          <p:nvPr/>
        </p:nvSpPr>
        <p:spPr>
          <a:xfrm>
            <a:off x="2464489" y="1702137"/>
            <a:ext cx="3707693" cy="1688171"/>
          </a:xfrm>
          <a:prstGeom prst="rect">
            <a:avLst/>
          </a:prstGeom>
          <a:gradFill flip="none" rotWithShape="1">
            <a:gsLst>
              <a:gs pos="0">
                <a:srgbClr val="B9BEDA">
                  <a:tint val="66000"/>
                  <a:satMod val="160000"/>
                </a:srgbClr>
              </a:gs>
              <a:gs pos="50000">
                <a:srgbClr val="B9BEDA">
                  <a:tint val="44500"/>
                  <a:satMod val="160000"/>
                </a:srgbClr>
              </a:gs>
              <a:gs pos="100000">
                <a:srgbClr val="B9BEDA">
                  <a:tint val="23500"/>
                  <a:satMod val="160000"/>
                </a:srgbClr>
              </a:gs>
            </a:gsLst>
            <a:lin ang="2700000" scaled="1"/>
            <a:tileRect/>
          </a:gradFill>
          <a:ln w="12700">
            <a:miter lim="400000"/>
          </a:ln>
        </p:spPr>
        <p:txBody>
          <a:bodyPr lIns="152400" tIns="152400" rIns="152400" bIns="152400" anchor="ctr"/>
          <a:lstStyle/>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Store: Virgo Boutique</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Price: $18.12</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Sales volume: 73.4K</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GMV: $1.72M</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Number of influencers: 17</a:t>
            </a:r>
            <a:endParaRPr lang="en-US" sz="1200" b="1" dirty="0">
              <a:latin typeface="Arial" panose="020B0604020202020204" pitchFamily="34" charset="0"/>
              <a:ea typeface="微软雅黑" panose="020B0503020204020204" pitchFamily="34" charset="-122"/>
              <a:cs typeface="Arial" panose="020B0604020202020204" pitchFamily="34" charset="0"/>
            </a:endParaRPr>
          </a:p>
          <a:p>
            <a:pPr>
              <a:lnSpc>
                <a:spcPct val="125000"/>
              </a:lnSpc>
            </a:pPr>
            <a:r>
              <a:rPr lang="en-US" sz="1200" b="1" dirty="0">
                <a:latin typeface="Arial" panose="020B0604020202020204" pitchFamily="34" charset="0"/>
                <a:ea typeface="微软雅黑" panose="020B0503020204020204" pitchFamily="34" charset="-122"/>
                <a:cs typeface="Arial" panose="020B0604020202020204" pitchFamily="34" charset="0"/>
              </a:rPr>
              <a:t>Number of live broadcasts: 78</a:t>
            </a:r>
            <a:endParaRPr lang="en-US" sz="1200" b="1" dirty="0">
              <a:latin typeface="Arial" panose="020B0604020202020204" pitchFamily="34" charset="0"/>
              <a:ea typeface="微软雅黑" panose="020B0503020204020204" pitchFamily="34" charset="-122"/>
              <a:cs typeface="Arial" panose="020B0604020202020204" pitchFamily="34" charset="0"/>
            </a:endParaRPr>
          </a:p>
        </p:txBody>
      </p:sp>
      <p:sp>
        <p:nvSpPr>
          <p:cNvPr id="10" name="Bullet"/>
          <p:cNvSpPr txBox="1"/>
          <p:nvPr/>
        </p:nvSpPr>
        <p:spPr>
          <a:xfrm>
            <a:off x="2097700" y="3563662"/>
            <a:ext cx="4068154"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dirty="0"/>
              <a:t>2-piece comfortable set </a:t>
            </a:r>
            <a:endParaRPr lang="en-US" altLang="zh-CN" dirty="0"/>
          </a:p>
        </p:txBody>
      </p:sp>
      <p:sp>
        <p:nvSpPr>
          <p:cNvPr id="11" name="Text"/>
          <p:cNvSpPr/>
          <p:nvPr/>
        </p:nvSpPr>
        <p:spPr>
          <a:xfrm flipH="1">
            <a:off x="2097692" y="3865677"/>
            <a:ext cx="4068157"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Store: YOZY</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$2.44</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76.8K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$818.6K </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sp>
        <p:nvSpPr>
          <p:cNvPr id="34" name="Bullet"/>
          <p:cNvSpPr txBox="1"/>
          <p:nvPr/>
        </p:nvSpPr>
        <p:spPr>
          <a:xfrm>
            <a:off x="2097700" y="4877717"/>
            <a:ext cx="4068154"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dirty="0"/>
              <a:t>Summer jumpsuit with wide-leg pants </a:t>
            </a:r>
            <a:endParaRPr lang="en-US" altLang="zh-CN" dirty="0"/>
          </a:p>
        </p:txBody>
      </p:sp>
      <p:sp>
        <p:nvSpPr>
          <p:cNvPr id="35" name="Text"/>
          <p:cNvSpPr/>
          <p:nvPr/>
        </p:nvSpPr>
        <p:spPr>
          <a:xfrm flipH="1">
            <a:off x="2097692" y="5179732"/>
            <a:ext cx="4068157"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Store: Minghui Clothing</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$7.44</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42.4k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$237.87K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sp>
        <p:nvSpPr>
          <p:cNvPr id="38" name="Bullet"/>
          <p:cNvSpPr txBox="1"/>
          <p:nvPr/>
        </p:nvSpPr>
        <p:spPr>
          <a:xfrm>
            <a:off x="2097700" y="6191774"/>
            <a:ext cx="4068154"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sz="1800">
                <a:effectLst/>
                <a:latin typeface="Arial" panose="020B0604020202020204" pitchFamily="34" charset="0"/>
                <a:ea typeface="等线" panose="02010600030101010101" pitchFamily="2" charset="-122"/>
              </a:rPr>
              <a:t>Knitted split hem round neck sweater</a:t>
            </a:r>
            <a:endParaRPr lang="en-US" altLang="zh-CN" sz="1800">
              <a:effectLst/>
              <a:latin typeface="Arial" panose="020B0604020202020204" pitchFamily="34" charset="0"/>
              <a:ea typeface="等线" panose="02010600030101010101" pitchFamily="2" charset="-122"/>
            </a:endParaRPr>
          </a:p>
        </p:txBody>
      </p:sp>
      <p:sp>
        <p:nvSpPr>
          <p:cNvPr id="39" name="Text"/>
          <p:cNvSpPr/>
          <p:nvPr/>
        </p:nvSpPr>
        <p:spPr>
          <a:xfrm flipH="1">
            <a:off x="2097692" y="6493789"/>
            <a:ext cx="4068157"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Store: LKGR</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$7.88</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19.4K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$150.28K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sp>
        <p:nvSpPr>
          <p:cNvPr id="42" name="Bullet"/>
          <p:cNvSpPr txBox="1"/>
          <p:nvPr/>
        </p:nvSpPr>
        <p:spPr>
          <a:xfrm>
            <a:off x="2097700" y="7505832"/>
            <a:ext cx="4068154" cy="314816"/>
          </a:xfrm>
          <a:prstGeom prst="roundRect">
            <a:avLst>
              <a:gd name="adj" fmla="val 0"/>
            </a:avLst>
          </a:prstGeom>
          <a:solidFill>
            <a:srgbClr val="6559ED">
              <a:alpha val="75000"/>
            </a:srgbClr>
          </a:solidFill>
          <a:ln w="12700" cap="flat">
            <a:noFill/>
            <a:prstDash val="solid"/>
            <a:miter/>
          </a:ln>
          <a:effectLst/>
        </p:spPr>
        <p:txBody>
          <a:bodyPr wrap="square" rtlCol="0" anchor="ctr">
            <a:normAutofit fontScale="77500" lnSpcReduction="20000"/>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nSpc>
                <a:spcPct val="120000"/>
              </a:lnSpc>
              <a:spcBef>
                <a:spcPts val="600"/>
              </a:spcBef>
              <a:spcAft>
                <a:spcPts val="600"/>
              </a:spcAft>
            </a:pPr>
            <a:r>
              <a:rPr lang="en-US" altLang="zh-CN" sz="1800">
                <a:effectLst/>
                <a:latin typeface="Arial" panose="020B0604020202020204" pitchFamily="34" charset="0"/>
                <a:ea typeface="等线" panose="02010600030101010101" pitchFamily="2" charset="-122"/>
              </a:rPr>
              <a:t>Floral print summer dress</a:t>
            </a:r>
            <a:endParaRPr lang="en-US" altLang="zh-CN" sz="1800">
              <a:effectLst/>
              <a:latin typeface="Arial" panose="020B0604020202020204" pitchFamily="34" charset="0"/>
              <a:ea typeface="等线" panose="02010600030101010101" pitchFamily="2" charset="-122"/>
            </a:endParaRPr>
          </a:p>
        </p:txBody>
      </p:sp>
      <p:sp>
        <p:nvSpPr>
          <p:cNvPr id="43" name="Text"/>
          <p:cNvSpPr/>
          <p:nvPr/>
        </p:nvSpPr>
        <p:spPr>
          <a:xfrm flipH="1">
            <a:off x="2097692" y="7807847"/>
            <a:ext cx="4068157" cy="838686"/>
          </a:xfrm>
          <a:prstGeom prst="rect">
            <a:avLst/>
          </a:prstGeom>
          <a:solidFill>
            <a:srgbClr val="F5F6FB"/>
          </a:solidFill>
          <a:ln>
            <a:noFill/>
          </a:ln>
        </p:spPr>
        <p:txBody>
          <a:bodyPr wrap="square" lIns="91440" tIns="45720" rIns="91440" bIns="45720" anchor="t">
            <a:normAutofit/>
          </a:bodyPr>
          <a:lstStyle/>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Store: MSTRENDZ</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Price: $5.02</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Sales volume: 9.2K</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a:p>
            <a:pPr defTabSz="913765">
              <a:lnSpc>
                <a:spcPct val="120000"/>
              </a:lnSpc>
              <a:buSzPct val="25000"/>
              <a:defRPr/>
            </a:pPr>
            <a:r>
              <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rPr>
              <a:t>GMV: 148.10K </a:t>
            </a:r>
            <a:endParaRPr kumimoji="0" lang="en-US" altLang="zh-CN" sz="1000" b="1" u="none" strike="noStrike" kern="1200" cap="none" spc="0" normalizeH="0" baseline="0" noProof="0" dirty="0">
              <a:ln>
                <a:noFill/>
              </a:ln>
              <a:effectLst/>
              <a:uLnTx/>
              <a:uFillTx/>
              <a:latin typeface="Arial" panose="020B0604020202020204" pitchFamily="34" charset="0"/>
              <a:ea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1" hidden="1"/>
          <p:cNvSpPr txBox="1"/>
          <p:nvPr/>
        </p:nvSpPr>
        <p:spPr>
          <a:xfrm>
            <a:off x="0" y="3024188"/>
            <a:ext cx="0" cy="0"/>
          </a:xfrm>
          <a:prstGeom prst="rect">
            <a:avLst/>
          </a:prstGeom>
          <a:solidFill>
            <a:srgbClr val="FFFFFF"/>
          </a:solidFill>
        </p:spPr>
        <p:txBody>
          <a:bodyPr rtlCol="0" anchor="t"/>
          <a:lstStyle/>
          <a:p>
            <a:pPr algn="l"/>
            <a:endParaRPr lang="en-US" sz="825" dirty="0"/>
          </a:p>
          <a:p>
            <a:pPr>
              <a:buClr>
                <a:srgbClr val="FFFFFF"/>
              </a:buClr>
            </a:pPr>
            <a:r>
              <a:rPr lang="en-US" sz="1350" dirty="0">
                <a:solidFill>
                  <a:srgbClr val="FFFFFF"/>
                </a:solidFill>
              </a:rPr>
              <a:t>E6636BC20180234D78A0072836F0B99032B9B20F173F3B80ADD98B30B1042B0B8B48BC38A16B0B0D22E92508C8465FEBAA0921FA31D08B411BBFC2187F4E2DDA24F399AD1521665714D92A876AF244D1C732EDA876D847DE68F8219A7F644CA8DDD62D9A9E3</a:t>
            </a:r>
            <a:endParaRPr lang="en-US" sz="1350" dirty="0">
              <a:solidFill>
                <a:srgbClr val="FFFFFF"/>
              </a:solidFill>
            </a:endParaRPr>
          </a:p>
        </p:txBody>
      </p:sp>
      <p:grpSp>
        <p:nvGrpSpPr>
          <p:cNvPr id="10" name="组合 9"/>
          <p:cNvGrpSpPr/>
          <p:nvPr/>
        </p:nvGrpSpPr>
        <p:grpSpPr>
          <a:xfrm>
            <a:off x="5653973" y="232233"/>
            <a:ext cx="1207001" cy="2788798"/>
            <a:chOff x="5583000" y="673853"/>
            <a:chExt cx="1277975" cy="2952785"/>
          </a:xfrm>
        </p:grpSpPr>
        <p:pic>
          <p:nvPicPr>
            <p:cNvPr id="82" name="图片 81"/>
            <p:cNvPicPr>
              <a:picLocks noChangeAspect="1"/>
            </p:cNvPicPr>
            <p:nvPr/>
          </p:nvPicPr>
          <p:blipFill>
            <a:blip r:embed="rId1"/>
            <a:stretch>
              <a:fillRect/>
            </a:stretch>
          </p:blipFill>
          <p:spPr>
            <a:xfrm>
              <a:off x="6238116" y="1300332"/>
              <a:ext cx="621405" cy="1194814"/>
            </a:xfrm>
            <a:prstGeom prst="rect">
              <a:avLst/>
            </a:prstGeom>
          </p:spPr>
        </p:pic>
        <p:sp>
          <p:nvSpPr>
            <p:cNvPr id="44" name="object 94"/>
            <p:cNvSpPr/>
            <p:nvPr/>
          </p:nvSpPr>
          <p:spPr>
            <a:xfrm>
              <a:off x="5583000" y="1532115"/>
              <a:ext cx="36195" cy="569595"/>
            </a:xfrm>
            <a:custGeom>
              <a:avLst/>
              <a:gdLst/>
              <a:ahLst/>
              <a:cxnLst/>
              <a:rect l="l" t="t" r="r" b="b"/>
              <a:pathLst>
                <a:path w="36195" h="569594">
                  <a:moveTo>
                    <a:pt x="35775" y="0"/>
                  </a:moveTo>
                  <a:lnTo>
                    <a:pt x="24295" y="49301"/>
                  </a:lnTo>
                  <a:lnTo>
                    <a:pt x="14973" y="99390"/>
                  </a:lnTo>
                  <a:lnTo>
                    <a:pt x="7848" y="150215"/>
                  </a:lnTo>
                  <a:lnTo>
                    <a:pt x="2984" y="201739"/>
                  </a:lnTo>
                  <a:lnTo>
                    <a:pt x="431" y="253885"/>
                  </a:lnTo>
                  <a:lnTo>
                    <a:pt x="0" y="284784"/>
                  </a:lnTo>
                  <a:lnTo>
                    <a:pt x="241" y="307987"/>
                  </a:lnTo>
                  <a:lnTo>
                    <a:pt x="431" y="315683"/>
                  </a:lnTo>
                  <a:lnTo>
                    <a:pt x="2984" y="367842"/>
                  </a:lnTo>
                  <a:lnTo>
                    <a:pt x="7848" y="419366"/>
                  </a:lnTo>
                  <a:lnTo>
                    <a:pt x="14973" y="470192"/>
                  </a:lnTo>
                  <a:lnTo>
                    <a:pt x="24295" y="520280"/>
                  </a:lnTo>
                  <a:lnTo>
                    <a:pt x="35775" y="569582"/>
                  </a:lnTo>
                  <a:lnTo>
                    <a:pt x="35775" y="0"/>
                  </a:lnTo>
                  <a:close/>
                </a:path>
              </a:pathLst>
            </a:custGeom>
            <a:solidFill>
              <a:srgbClr val="A39AFA">
                <a:alpha val="20000"/>
              </a:srgbClr>
            </a:solidFill>
          </p:spPr>
          <p:txBody>
            <a:bodyPr wrap="square" lIns="0" tIns="0" rIns="0" bIns="0" rtlCol="0"/>
            <a:lstStyle/>
            <a:p>
              <a:endParaRPr spc="100"/>
            </a:p>
          </p:txBody>
        </p:sp>
        <p:sp>
          <p:nvSpPr>
            <p:cNvPr id="49" name="object 95"/>
            <p:cNvSpPr/>
            <p:nvPr/>
          </p:nvSpPr>
          <p:spPr>
            <a:xfrm>
              <a:off x="5671912" y="1298098"/>
              <a:ext cx="35560" cy="1038225"/>
            </a:xfrm>
            <a:custGeom>
              <a:avLst/>
              <a:gdLst/>
              <a:ahLst/>
              <a:cxnLst/>
              <a:rect l="l" t="t" r="r" b="b"/>
              <a:pathLst>
                <a:path w="35559" h="1038225">
                  <a:moveTo>
                    <a:pt x="35344" y="0"/>
                  </a:moveTo>
                  <a:lnTo>
                    <a:pt x="26003" y="18737"/>
                  </a:lnTo>
                  <a:lnTo>
                    <a:pt x="16995" y="37668"/>
                  </a:lnTo>
                  <a:lnTo>
                    <a:pt x="8326" y="56789"/>
                  </a:lnTo>
                  <a:lnTo>
                    <a:pt x="0" y="76098"/>
                  </a:lnTo>
                  <a:lnTo>
                    <a:pt x="0" y="961504"/>
                  </a:lnTo>
                  <a:lnTo>
                    <a:pt x="8326" y="980813"/>
                  </a:lnTo>
                  <a:lnTo>
                    <a:pt x="16995" y="999934"/>
                  </a:lnTo>
                  <a:lnTo>
                    <a:pt x="26003" y="1018865"/>
                  </a:lnTo>
                  <a:lnTo>
                    <a:pt x="35344" y="1037602"/>
                  </a:lnTo>
                  <a:lnTo>
                    <a:pt x="35344" y="0"/>
                  </a:lnTo>
                  <a:close/>
                </a:path>
              </a:pathLst>
            </a:custGeom>
            <a:solidFill>
              <a:srgbClr val="A39AFA">
                <a:alpha val="20000"/>
              </a:srgbClr>
            </a:solidFill>
          </p:spPr>
          <p:txBody>
            <a:bodyPr wrap="square" lIns="0" tIns="0" rIns="0" bIns="0" rtlCol="0"/>
            <a:lstStyle/>
            <a:p>
              <a:endParaRPr spc="100"/>
            </a:p>
          </p:txBody>
        </p:sp>
        <p:sp>
          <p:nvSpPr>
            <p:cNvPr id="50" name="object 96"/>
            <p:cNvSpPr/>
            <p:nvPr/>
          </p:nvSpPr>
          <p:spPr>
            <a:xfrm>
              <a:off x="5760398" y="1152627"/>
              <a:ext cx="35560" cy="1329055"/>
            </a:xfrm>
            <a:custGeom>
              <a:avLst/>
              <a:gdLst/>
              <a:ahLst/>
              <a:cxnLst/>
              <a:rect l="l" t="t" r="r" b="b"/>
              <a:pathLst>
                <a:path w="35559" h="1329055">
                  <a:moveTo>
                    <a:pt x="35344" y="0"/>
                  </a:moveTo>
                  <a:lnTo>
                    <a:pt x="17319" y="25968"/>
                  </a:lnTo>
                  <a:lnTo>
                    <a:pt x="0" y="52451"/>
                  </a:lnTo>
                  <a:lnTo>
                    <a:pt x="0" y="1276108"/>
                  </a:lnTo>
                  <a:lnTo>
                    <a:pt x="17319" y="1302580"/>
                  </a:lnTo>
                  <a:lnTo>
                    <a:pt x="35344" y="1328547"/>
                  </a:lnTo>
                  <a:lnTo>
                    <a:pt x="35344" y="0"/>
                  </a:lnTo>
                  <a:close/>
                </a:path>
              </a:pathLst>
            </a:custGeom>
            <a:solidFill>
              <a:srgbClr val="A39AFA">
                <a:alpha val="20000"/>
              </a:srgbClr>
            </a:solidFill>
          </p:spPr>
          <p:txBody>
            <a:bodyPr wrap="square" lIns="0" tIns="0" rIns="0" bIns="0" rtlCol="0"/>
            <a:lstStyle/>
            <a:p>
              <a:endParaRPr spc="100"/>
            </a:p>
          </p:txBody>
        </p:sp>
        <p:sp>
          <p:nvSpPr>
            <p:cNvPr id="51" name="object 97"/>
            <p:cNvSpPr/>
            <p:nvPr/>
          </p:nvSpPr>
          <p:spPr>
            <a:xfrm>
              <a:off x="5848888" y="1043701"/>
              <a:ext cx="35560" cy="1546860"/>
            </a:xfrm>
            <a:custGeom>
              <a:avLst/>
              <a:gdLst/>
              <a:ahLst/>
              <a:cxnLst/>
              <a:rect l="l" t="t" r="r" b="b"/>
              <a:pathLst>
                <a:path w="35559" h="1546860">
                  <a:moveTo>
                    <a:pt x="35344" y="0"/>
                  </a:moveTo>
                  <a:lnTo>
                    <a:pt x="17438" y="19951"/>
                  </a:lnTo>
                  <a:lnTo>
                    <a:pt x="0" y="40322"/>
                  </a:lnTo>
                  <a:lnTo>
                    <a:pt x="0" y="1506080"/>
                  </a:lnTo>
                  <a:lnTo>
                    <a:pt x="17438" y="1526446"/>
                  </a:lnTo>
                  <a:lnTo>
                    <a:pt x="35344" y="1546402"/>
                  </a:lnTo>
                  <a:lnTo>
                    <a:pt x="35344" y="0"/>
                  </a:lnTo>
                  <a:close/>
                </a:path>
              </a:pathLst>
            </a:custGeom>
            <a:solidFill>
              <a:srgbClr val="A39AFA">
                <a:alpha val="20000"/>
              </a:srgbClr>
            </a:solidFill>
          </p:spPr>
          <p:txBody>
            <a:bodyPr wrap="square" lIns="0" tIns="0" rIns="0" bIns="0" rtlCol="0"/>
            <a:lstStyle/>
            <a:p>
              <a:endParaRPr spc="100"/>
            </a:p>
          </p:txBody>
        </p:sp>
        <p:sp>
          <p:nvSpPr>
            <p:cNvPr id="52" name="object 98"/>
            <p:cNvSpPr/>
            <p:nvPr/>
          </p:nvSpPr>
          <p:spPr>
            <a:xfrm>
              <a:off x="5937372" y="957248"/>
              <a:ext cx="35560" cy="1719580"/>
            </a:xfrm>
            <a:custGeom>
              <a:avLst/>
              <a:gdLst/>
              <a:ahLst/>
              <a:cxnLst/>
              <a:rect l="l" t="t" r="r" b="b"/>
              <a:pathLst>
                <a:path w="35559" h="1719580">
                  <a:moveTo>
                    <a:pt x="35344" y="0"/>
                  </a:moveTo>
                  <a:lnTo>
                    <a:pt x="8701" y="24035"/>
                  </a:lnTo>
                  <a:lnTo>
                    <a:pt x="0" y="32232"/>
                  </a:lnTo>
                  <a:lnTo>
                    <a:pt x="0" y="1687068"/>
                  </a:lnTo>
                  <a:lnTo>
                    <a:pt x="17500" y="1703376"/>
                  </a:lnTo>
                  <a:lnTo>
                    <a:pt x="35344" y="1719313"/>
                  </a:lnTo>
                  <a:lnTo>
                    <a:pt x="35344" y="0"/>
                  </a:lnTo>
                  <a:close/>
                </a:path>
              </a:pathLst>
            </a:custGeom>
            <a:solidFill>
              <a:srgbClr val="A39AFA">
                <a:alpha val="20000"/>
              </a:srgbClr>
            </a:solidFill>
          </p:spPr>
          <p:txBody>
            <a:bodyPr wrap="square" lIns="0" tIns="0" rIns="0" bIns="0" rtlCol="0"/>
            <a:lstStyle/>
            <a:p>
              <a:endParaRPr spc="100"/>
            </a:p>
          </p:txBody>
        </p:sp>
        <p:sp>
          <p:nvSpPr>
            <p:cNvPr id="53" name="object 99"/>
            <p:cNvSpPr/>
            <p:nvPr/>
          </p:nvSpPr>
          <p:spPr>
            <a:xfrm>
              <a:off x="6025857" y="886988"/>
              <a:ext cx="35560" cy="1859914"/>
            </a:xfrm>
            <a:custGeom>
              <a:avLst/>
              <a:gdLst/>
              <a:ahLst/>
              <a:cxnLst/>
              <a:rect l="l" t="t" r="r" b="b"/>
              <a:pathLst>
                <a:path w="35559" h="1859914">
                  <a:moveTo>
                    <a:pt x="35344" y="0"/>
                  </a:moveTo>
                  <a:lnTo>
                    <a:pt x="8737" y="19666"/>
                  </a:lnTo>
                  <a:lnTo>
                    <a:pt x="0" y="26390"/>
                  </a:lnTo>
                  <a:lnTo>
                    <a:pt x="0" y="1833435"/>
                  </a:lnTo>
                  <a:lnTo>
                    <a:pt x="26406" y="1853354"/>
                  </a:lnTo>
                  <a:lnTo>
                    <a:pt x="35344" y="1859826"/>
                  </a:lnTo>
                  <a:lnTo>
                    <a:pt x="35344" y="0"/>
                  </a:lnTo>
                  <a:close/>
                </a:path>
              </a:pathLst>
            </a:custGeom>
            <a:solidFill>
              <a:srgbClr val="A39AFA">
                <a:alpha val="20000"/>
              </a:srgbClr>
            </a:solidFill>
          </p:spPr>
          <p:txBody>
            <a:bodyPr wrap="square" lIns="0" tIns="0" rIns="0" bIns="0" rtlCol="0"/>
            <a:lstStyle/>
            <a:p>
              <a:endParaRPr spc="100"/>
            </a:p>
          </p:txBody>
        </p:sp>
        <p:sp>
          <p:nvSpPr>
            <p:cNvPr id="54" name="object 100"/>
            <p:cNvSpPr/>
            <p:nvPr/>
          </p:nvSpPr>
          <p:spPr>
            <a:xfrm>
              <a:off x="6114341" y="829617"/>
              <a:ext cx="35560" cy="1974850"/>
            </a:xfrm>
            <a:custGeom>
              <a:avLst/>
              <a:gdLst/>
              <a:ahLst/>
              <a:cxnLst/>
              <a:rect l="l" t="t" r="r" b="b"/>
              <a:pathLst>
                <a:path w="35559" h="1974850">
                  <a:moveTo>
                    <a:pt x="35344" y="0"/>
                  </a:moveTo>
                  <a:lnTo>
                    <a:pt x="8755" y="16025"/>
                  </a:lnTo>
                  <a:lnTo>
                    <a:pt x="0" y="21526"/>
                  </a:lnTo>
                  <a:lnTo>
                    <a:pt x="0" y="1953044"/>
                  </a:lnTo>
                  <a:lnTo>
                    <a:pt x="26431" y="1969305"/>
                  </a:lnTo>
                  <a:lnTo>
                    <a:pt x="35344" y="1974570"/>
                  </a:lnTo>
                  <a:lnTo>
                    <a:pt x="35344" y="0"/>
                  </a:lnTo>
                  <a:close/>
                </a:path>
              </a:pathLst>
            </a:custGeom>
            <a:solidFill>
              <a:srgbClr val="A39AFA">
                <a:alpha val="20000"/>
              </a:srgbClr>
            </a:solidFill>
          </p:spPr>
          <p:txBody>
            <a:bodyPr wrap="square" lIns="0" tIns="0" rIns="0" bIns="0" rtlCol="0"/>
            <a:lstStyle/>
            <a:p>
              <a:endParaRPr spc="100"/>
            </a:p>
          </p:txBody>
        </p:sp>
        <p:sp>
          <p:nvSpPr>
            <p:cNvPr id="55" name="object 101"/>
            <p:cNvSpPr/>
            <p:nvPr/>
          </p:nvSpPr>
          <p:spPr>
            <a:xfrm>
              <a:off x="6202826" y="782915"/>
              <a:ext cx="35560" cy="2068195"/>
            </a:xfrm>
            <a:custGeom>
              <a:avLst/>
              <a:gdLst/>
              <a:ahLst/>
              <a:cxnLst/>
              <a:rect l="l" t="t" r="r" b="b"/>
              <a:pathLst>
                <a:path w="35559" h="2068195">
                  <a:moveTo>
                    <a:pt x="35344" y="0"/>
                  </a:moveTo>
                  <a:lnTo>
                    <a:pt x="8769" y="12964"/>
                  </a:lnTo>
                  <a:lnTo>
                    <a:pt x="0" y="17437"/>
                  </a:lnTo>
                  <a:lnTo>
                    <a:pt x="0" y="2050541"/>
                  </a:lnTo>
                  <a:lnTo>
                    <a:pt x="35344" y="2067966"/>
                  </a:lnTo>
                  <a:lnTo>
                    <a:pt x="35344" y="0"/>
                  </a:lnTo>
                  <a:close/>
                </a:path>
              </a:pathLst>
            </a:custGeom>
            <a:solidFill>
              <a:srgbClr val="A39AFA">
                <a:alpha val="20000"/>
              </a:srgbClr>
            </a:solidFill>
          </p:spPr>
          <p:txBody>
            <a:bodyPr wrap="square" lIns="0" tIns="0" rIns="0" bIns="0" rtlCol="0"/>
            <a:lstStyle/>
            <a:p>
              <a:endParaRPr spc="100"/>
            </a:p>
          </p:txBody>
        </p:sp>
        <p:sp>
          <p:nvSpPr>
            <p:cNvPr id="56" name="object 102"/>
            <p:cNvSpPr/>
            <p:nvPr/>
          </p:nvSpPr>
          <p:spPr>
            <a:xfrm>
              <a:off x="6291311" y="745570"/>
              <a:ext cx="35560" cy="2143125"/>
            </a:xfrm>
            <a:custGeom>
              <a:avLst/>
              <a:gdLst/>
              <a:ahLst/>
              <a:cxnLst/>
              <a:rect l="l" t="t" r="r" b="b"/>
              <a:pathLst>
                <a:path w="35559" h="2143125">
                  <a:moveTo>
                    <a:pt x="35344" y="0"/>
                  </a:moveTo>
                  <a:lnTo>
                    <a:pt x="0" y="13881"/>
                  </a:lnTo>
                  <a:lnTo>
                    <a:pt x="0" y="2128786"/>
                  </a:lnTo>
                  <a:lnTo>
                    <a:pt x="35344" y="2142667"/>
                  </a:lnTo>
                  <a:lnTo>
                    <a:pt x="35344" y="0"/>
                  </a:lnTo>
                  <a:close/>
                </a:path>
              </a:pathLst>
            </a:custGeom>
            <a:solidFill>
              <a:srgbClr val="A39AFA">
                <a:alpha val="20000"/>
              </a:srgbClr>
            </a:solidFill>
          </p:spPr>
          <p:txBody>
            <a:bodyPr wrap="square" lIns="0" tIns="0" rIns="0" bIns="0" rtlCol="0"/>
            <a:lstStyle/>
            <a:p>
              <a:endParaRPr spc="100"/>
            </a:p>
          </p:txBody>
        </p:sp>
        <p:sp>
          <p:nvSpPr>
            <p:cNvPr id="57" name="object 103"/>
            <p:cNvSpPr/>
            <p:nvPr/>
          </p:nvSpPr>
          <p:spPr>
            <a:xfrm>
              <a:off x="6379796" y="716592"/>
              <a:ext cx="35560" cy="2200910"/>
            </a:xfrm>
            <a:custGeom>
              <a:avLst/>
              <a:gdLst/>
              <a:ahLst/>
              <a:cxnLst/>
              <a:rect l="l" t="t" r="r" b="b"/>
              <a:pathLst>
                <a:path w="35559" h="2200910">
                  <a:moveTo>
                    <a:pt x="35344" y="0"/>
                  </a:moveTo>
                  <a:lnTo>
                    <a:pt x="0" y="10642"/>
                  </a:lnTo>
                  <a:lnTo>
                    <a:pt x="0" y="2189988"/>
                  </a:lnTo>
                  <a:lnTo>
                    <a:pt x="35344" y="2200617"/>
                  </a:lnTo>
                  <a:lnTo>
                    <a:pt x="35344" y="0"/>
                  </a:lnTo>
                  <a:close/>
                </a:path>
              </a:pathLst>
            </a:custGeom>
            <a:solidFill>
              <a:srgbClr val="A39AFA">
                <a:alpha val="20000"/>
              </a:srgbClr>
            </a:solidFill>
          </p:spPr>
          <p:txBody>
            <a:bodyPr wrap="square" lIns="0" tIns="0" rIns="0" bIns="0" rtlCol="0"/>
            <a:lstStyle/>
            <a:p>
              <a:endParaRPr spc="100"/>
            </a:p>
          </p:txBody>
        </p:sp>
        <p:sp>
          <p:nvSpPr>
            <p:cNvPr id="63" name="object 104"/>
            <p:cNvSpPr/>
            <p:nvPr/>
          </p:nvSpPr>
          <p:spPr>
            <a:xfrm>
              <a:off x="6468279" y="695473"/>
              <a:ext cx="35560" cy="2243455"/>
            </a:xfrm>
            <a:custGeom>
              <a:avLst/>
              <a:gdLst/>
              <a:ahLst/>
              <a:cxnLst/>
              <a:rect l="l" t="t" r="r" b="b"/>
              <a:pathLst>
                <a:path w="35559" h="2243455">
                  <a:moveTo>
                    <a:pt x="35344" y="0"/>
                  </a:moveTo>
                  <a:lnTo>
                    <a:pt x="0" y="7480"/>
                  </a:lnTo>
                  <a:lnTo>
                    <a:pt x="0" y="2235365"/>
                  </a:lnTo>
                  <a:lnTo>
                    <a:pt x="35344" y="2242858"/>
                  </a:lnTo>
                  <a:lnTo>
                    <a:pt x="35344" y="0"/>
                  </a:lnTo>
                  <a:close/>
                </a:path>
              </a:pathLst>
            </a:custGeom>
            <a:solidFill>
              <a:srgbClr val="A39AFA">
                <a:alpha val="20000"/>
              </a:srgbClr>
            </a:solidFill>
          </p:spPr>
          <p:txBody>
            <a:bodyPr wrap="square" lIns="0" tIns="0" rIns="0" bIns="0" rtlCol="0"/>
            <a:lstStyle/>
            <a:p>
              <a:endParaRPr spc="100"/>
            </a:p>
          </p:txBody>
        </p:sp>
        <p:sp>
          <p:nvSpPr>
            <p:cNvPr id="64" name="object 105"/>
            <p:cNvSpPr/>
            <p:nvPr/>
          </p:nvSpPr>
          <p:spPr>
            <a:xfrm>
              <a:off x="6556764" y="681615"/>
              <a:ext cx="35560" cy="2270760"/>
            </a:xfrm>
            <a:custGeom>
              <a:avLst/>
              <a:gdLst/>
              <a:ahLst/>
              <a:cxnLst/>
              <a:rect l="l" t="t" r="r" b="b"/>
              <a:pathLst>
                <a:path w="35559" h="2270760">
                  <a:moveTo>
                    <a:pt x="35344" y="0"/>
                  </a:moveTo>
                  <a:lnTo>
                    <a:pt x="0" y="4648"/>
                  </a:lnTo>
                  <a:lnTo>
                    <a:pt x="0" y="2265921"/>
                  </a:lnTo>
                  <a:lnTo>
                    <a:pt x="35344" y="2270569"/>
                  </a:lnTo>
                  <a:lnTo>
                    <a:pt x="35344" y="0"/>
                  </a:lnTo>
                  <a:close/>
                </a:path>
              </a:pathLst>
            </a:custGeom>
            <a:solidFill>
              <a:srgbClr val="A39AFA">
                <a:alpha val="20000"/>
              </a:srgbClr>
            </a:solidFill>
          </p:spPr>
          <p:txBody>
            <a:bodyPr wrap="square" lIns="0" tIns="0" rIns="0" bIns="0" rtlCol="0"/>
            <a:lstStyle/>
            <a:p>
              <a:endParaRPr spc="100"/>
            </a:p>
          </p:txBody>
        </p:sp>
        <p:sp>
          <p:nvSpPr>
            <p:cNvPr id="65" name="object 106"/>
            <p:cNvSpPr/>
            <p:nvPr/>
          </p:nvSpPr>
          <p:spPr>
            <a:xfrm>
              <a:off x="6645248" y="674732"/>
              <a:ext cx="35560" cy="2284730"/>
            </a:xfrm>
            <a:custGeom>
              <a:avLst/>
              <a:gdLst/>
              <a:ahLst/>
              <a:cxnLst/>
              <a:rect l="l" t="t" r="r" b="b"/>
              <a:pathLst>
                <a:path w="35559" h="2284730">
                  <a:moveTo>
                    <a:pt x="35344" y="0"/>
                  </a:moveTo>
                  <a:lnTo>
                    <a:pt x="0" y="1905"/>
                  </a:lnTo>
                  <a:lnTo>
                    <a:pt x="0" y="2282431"/>
                  </a:lnTo>
                  <a:lnTo>
                    <a:pt x="35344" y="2284336"/>
                  </a:lnTo>
                  <a:lnTo>
                    <a:pt x="35344" y="0"/>
                  </a:lnTo>
                  <a:close/>
                </a:path>
              </a:pathLst>
            </a:custGeom>
            <a:solidFill>
              <a:srgbClr val="A39AFA">
                <a:alpha val="20000"/>
              </a:srgbClr>
            </a:solidFill>
          </p:spPr>
          <p:txBody>
            <a:bodyPr wrap="square" lIns="0" tIns="0" rIns="0" bIns="0" rtlCol="0"/>
            <a:lstStyle/>
            <a:p>
              <a:endParaRPr spc="100"/>
            </a:p>
          </p:txBody>
        </p:sp>
        <p:sp>
          <p:nvSpPr>
            <p:cNvPr id="66" name="object 107"/>
            <p:cNvSpPr/>
            <p:nvPr/>
          </p:nvSpPr>
          <p:spPr>
            <a:xfrm>
              <a:off x="6733739"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endParaRPr spc="100"/>
            </a:p>
          </p:txBody>
        </p:sp>
        <p:pic>
          <p:nvPicPr>
            <p:cNvPr id="81" name="图形 80"/>
            <p:cNvPicPr>
              <a:picLocks noChangeAspect="1"/>
            </p:cNvPicPr>
            <p:nvPr/>
          </p:nvPicPr>
          <p:blipFill>
            <a:blip r:embed="rId2"/>
            <a:stretch>
              <a:fillRect/>
            </a:stretch>
          </p:blipFill>
          <p:spPr>
            <a:xfrm>
              <a:off x="6211016" y="2431824"/>
              <a:ext cx="621842" cy="1194814"/>
            </a:xfrm>
            <a:prstGeom prst="rect">
              <a:avLst/>
            </a:prstGeom>
          </p:spPr>
        </p:pic>
        <p:sp>
          <p:nvSpPr>
            <p:cNvPr id="83" name="object 107"/>
            <p:cNvSpPr/>
            <p:nvPr/>
          </p:nvSpPr>
          <p:spPr>
            <a:xfrm>
              <a:off x="6825415"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endParaRPr spc="100"/>
            </a:p>
          </p:txBody>
        </p:sp>
      </p:grpSp>
      <p:sp>
        <p:nvSpPr>
          <p:cNvPr id="12" name="文本框 11"/>
          <p:cNvSpPr txBox="1"/>
          <p:nvPr/>
        </p:nvSpPr>
        <p:spPr>
          <a:xfrm>
            <a:off x="622234" y="1626632"/>
            <a:ext cx="5532198" cy="7463838"/>
          </a:xfrm>
          <a:prstGeom prst="rect">
            <a:avLst/>
          </a:prstGeom>
          <a:noFill/>
        </p:spPr>
        <p:txBody>
          <a:bodyPr wrap="square">
            <a:spAutoFit/>
          </a:bodyPr>
          <a:lstStyle/>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As a global leader in social media, TikTok has shown great market potential in the entire e-commerce field. The apparel category is an important part of the sales activity in TikTok's mainstream market and one of the first choices for many sellers to join TikTok.</a:t>
            </a: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terms of the demand side of the apparel category, the GMV sales in the past year's statistics are approximately $2.43 billion, accounting for 19% of the total TikTok; and the sales of apparel in the entire market are ranked in the top 5, especially in the Indonesian market. Although it has experienced a delisting turmoil, it has rebounded rapidly after being restored to the shelves and has become the second largest market in the apparel category after Vietnam.</a:t>
            </a: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From the supply side, the growth trend of small stores has peaked and shows a slight downward trend, but the scale of videos and influencers is growing rapidly, indicating that video-based sales methods as an advantage in the apparel industry have gradually been verified by the market, and it also shows that merchants have sufficient confidence in the TikTok Shop platform.</a:t>
            </a: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From the perspective of the price sales level, the apparel market is divided into two tiers: the most important part is the Southeast Asian market represented by Indonesia. Whether in terms of sales volume or sales amount, it is concentrated in the range of $0-10, which fully reflects the advantage of the apparel category in the sinking market with low price and high volume; while the US and the European market represented by the UK, sales volume and sales amount are concentrated in the range of $10-50, and the apparel category mainly focuses on controlling fashion trends and cost performance to increase sales.</a:t>
            </a: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From the perspective of the US apparel market, womenswear sale sales rank in the top 2, and although the current scale growth has stabilized, the market size in the past year has reached a scale of $275 million. From the perspective of the best-selling small stores, womenswear stores are mainly in a sexy and avant-garde fashion style, and the leading clothing stores have reached a sales level of 3 million dollars in the past year. At the same time, the sexy and hot market bestsellers and denim popular bestsellers are important growth points in terms of sales volume and sales amount.</a:t>
            </a: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the Southeast Asian market represented by Indonesia, womenswear has long occupied the top 2, and the apparel scale has reached more than $200 million. At the same time, menswear also occupies a certain market share, accounting for 1/3 of the apparel. Due to the delisting incident, the growth rate of Indonesian apparel has still been affected, but it also shows strong resilience and shows a trend of rapid rebound. From the perspective of the best-selling small stores, most of the womenswear stores will also have Muslim fashion products. This is because with the advent of Ramadan, Muslim-style clothing has become the fastest-growing category in the past three months. At the same time, popular products also reflect the characteristics of Muslim factors.</a:t>
            </a: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r>
              <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rPr>
              <a:t>  </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the European market represented by the UK, the overall scale is relatively small compared to Indonesia and the US. Although the womenswear category still ranks in the top 2, there is a large gap from the top 1 in beauty care. But the market size in the past year is only $90 million. From the perspective of the best-selling stores, the leading stores in the UK have annual sales of more than 4 million, with obvious leading advantages. The hot products are mainly in a casual market style.</a:t>
            </a: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5" name="文本框 4"/>
          <p:cNvSpPr txBox="1"/>
          <p:nvPr/>
        </p:nvSpPr>
        <p:spPr>
          <a:xfrm>
            <a:off x="622671" y="948935"/>
            <a:ext cx="4563467" cy="461665"/>
          </a:xfrm>
          <a:prstGeom prst="rect">
            <a:avLst/>
          </a:prstGeom>
          <a:noFill/>
        </p:spPr>
        <p:txBody>
          <a:bodyPr wrap="square">
            <a:spAutoFit/>
          </a:bodyPr>
          <a:lstStyle/>
          <a:p>
            <a:pPr defTabSz="371475"/>
            <a:r>
              <a:rPr kumimoji="1" lang="en-US" altLang="zh-CN" sz="2400"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SUMMARY</a:t>
            </a:r>
            <a:endParaRPr kumimoji="1" lang="en-US" altLang="zh-CN" sz="2400"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cxnSp>
        <p:nvCxnSpPr>
          <p:cNvPr id="6" name="直线连接符 6"/>
          <p:cNvCxnSpPr/>
          <p:nvPr/>
        </p:nvCxnSpPr>
        <p:spPr>
          <a:xfrm>
            <a:off x="690820" y="1410600"/>
            <a:ext cx="743255" cy="0"/>
          </a:xfrm>
          <a:prstGeom prst="line">
            <a:avLst/>
          </a:prstGeom>
          <a:ln w="31750">
            <a:solidFill>
              <a:srgbClr val="6559E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文本框 57"/>
          <p:cNvSpPr txBox="1"/>
          <p:nvPr/>
        </p:nvSpPr>
        <p:spPr>
          <a:xfrm>
            <a:off x="5072529" y="7004149"/>
            <a:ext cx="1028460" cy="1862048"/>
          </a:xfrm>
          <a:prstGeom prst="rect">
            <a:avLst/>
          </a:prstGeom>
          <a:noFill/>
        </p:spPr>
        <p:txBody>
          <a:bodyPr wrap="square" anchor="ctr">
            <a:spAutoFit/>
          </a:bodyPr>
          <a:lstStyle/>
          <a:p>
            <a:pPr algn="r" defTabSz="371475"/>
            <a:r>
              <a:rPr kumimoji="1" lang="en-US" altLang="zh-CN" sz="11500" spc="81" dirty="0">
                <a:solidFill>
                  <a:srgbClr val="EEEFFF"/>
                </a:solidFill>
                <a:latin typeface="Arial Black" panose="020B0A04020102020204" pitchFamily="34" charset="0"/>
                <a:ea typeface="等线" panose="02010600030101010101" pitchFamily="2" charset="-122"/>
                <a:cs typeface="Arial Black" panose="020B0A04020102020204" pitchFamily="34" charset="0"/>
              </a:rPr>
              <a:t>5</a:t>
            </a:r>
            <a:endParaRPr kumimoji="1" lang="zh-CN" altLang="en-US" sz="11500" spc="81" dirty="0">
              <a:solidFill>
                <a:srgbClr val="EEEFFF"/>
              </a:solidFill>
              <a:latin typeface="Arial Black" panose="020B0A04020102020204" pitchFamily="34" charset="0"/>
              <a:ea typeface="等线" panose="02010600030101010101" pitchFamily="2" charset="-122"/>
              <a:cs typeface="Arial Black" panose="020B0A04020102020204" pitchFamily="34" charset="0"/>
            </a:endParaRPr>
          </a:p>
        </p:txBody>
      </p:sp>
      <p:sp>
        <p:nvSpPr>
          <p:cNvPr id="50" name="矩形 49"/>
          <p:cNvSpPr/>
          <p:nvPr/>
        </p:nvSpPr>
        <p:spPr>
          <a:xfrm>
            <a:off x="636001" y="4307471"/>
            <a:ext cx="2155101" cy="189379"/>
          </a:xfrm>
          <a:prstGeom prst="rect">
            <a:avLst/>
          </a:prstGeom>
          <a:gradFill flip="none" rotWithShape="1">
            <a:gsLst>
              <a:gs pos="0">
                <a:schemeClr val="bg1"/>
              </a:gs>
              <a:gs pos="100000">
                <a:srgbClr val="A49A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endParaRPr kumimoji="1" lang="zh-CN" altLang="en-US" sz="1600" spc="81">
              <a:solidFill>
                <a:prstClr val="white"/>
              </a:solidFill>
              <a:latin typeface="Calibri" panose="020F0502020204030204"/>
              <a:ea typeface="等线" panose="02010600030101010101" pitchFamily="2" charset="-122"/>
            </a:endParaRPr>
          </a:p>
        </p:txBody>
      </p:sp>
      <p:grpSp>
        <p:nvGrpSpPr>
          <p:cNvPr id="23" name="object 23"/>
          <p:cNvGrpSpPr/>
          <p:nvPr/>
        </p:nvGrpSpPr>
        <p:grpSpPr>
          <a:xfrm>
            <a:off x="0" y="7130507"/>
            <a:ext cx="1536647" cy="1842193"/>
            <a:chOff x="-6350" y="6678568"/>
            <a:chExt cx="3062605" cy="3671570"/>
          </a:xfrm>
        </p:grpSpPr>
        <p:sp>
          <p:nvSpPr>
            <p:cNvPr id="24" name="object 24"/>
            <p:cNvSpPr/>
            <p:nvPr/>
          </p:nvSpPr>
          <p:spPr>
            <a:xfrm>
              <a:off x="0" y="6684918"/>
              <a:ext cx="3049905" cy="3658870"/>
            </a:xfrm>
            <a:custGeom>
              <a:avLst/>
              <a:gdLst/>
              <a:ahLst/>
              <a:cxnLst/>
              <a:rect l="l" t="t" r="r" b="b"/>
              <a:pathLst>
                <a:path w="3049905" h="3658870">
                  <a:moveTo>
                    <a:pt x="1220473" y="3658666"/>
                  </a:moveTo>
                  <a:lnTo>
                    <a:pt x="0" y="3658666"/>
                  </a:lnTo>
                </a:path>
                <a:path w="3049905" h="3658870">
                  <a:moveTo>
                    <a:pt x="0" y="0"/>
                  </a:moveTo>
                  <a:lnTo>
                    <a:pt x="1220473" y="0"/>
                  </a:lnTo>
                  <a:lnTo>
                    <a:pt x="1268364" y="617"/>
                  </a:lnTo>
                  <a:lnTo>
                    <a:pt x="1315955" y="2460"/>
                  </a:lnTo>
                  <a:lnTo>
                    <a:pt x="1363231" y="5514"/>
                  </a:lnTo>
                  <a:lnTo>
                    <a:pt x="1410177" y="9762"/>
                  </a:lnTo>
                  <a:lnTo>
                    <a:pt x="1456779" y="15190"/>
                  </a:lnTo>
                  <a:lnTo>
                    <a:pt x="1503020" y="21783"/>
                  </a:lnTo>
                  <a:lnTo>
                    <a:pt x="1548885" y="29525"/>
                  </a:lnTo>
                  <a:lnTo>
                    <a:pt x="1594361" y="38402"/>
                  </a:lnTo>
                  <a:lnTo>
                    <a:pt x="1639430" y="48398"/>
                  </a:lnTo>
                  <a:lnTo>
                    <a:pt x="1684079" y="59497"/>
                  </a:lnTo>
                  <a:lnTo>
                    <a:pt x="1728291" y="71686"/>
                  </a:lnTo>
                  <a:lnTo>
                    <a:pt x="1772053" y="84948"/>
                  </a:lnTo>
                  <a:lnTo>
                    <a:pt x="1815347" y="99268"/>
                  </a:lnTo>
                  <a:lnTo>
                    <a:pt x="1858160" y="114632"/>
                  </a:lnTo>
                  <a:lnTo>
                    <a:pt x="1900477" y="131024"/>
                  </a:lnTo>
                  <a:lnTo>
                    <a:pt x="1942281" y="148429"/>
                  </a:lnTo>
                  <a:lnTo>
                    <a:pt x="1983558" y="166831"/>
                  </a:lnTo>
                  <a:lnTo>
                    <a:pt x="2024293" y="186216"/>
                  </a:lnTo>
                  <a:lnTo>
                    <a:pt x="2064470" y="206568"/>
                  </a:lnTo>
                  <a:lnTo>
                    <a:pt x="2104075" y="227873"/>
                  </a:lnTo>
                  <a:lnTo>
                    <a:pt x="2143092" y="250114"/>
                  </a:lnTo>
                  <a:lnTo>
                    <a:pt x="2181505" y="273278"/>
                  </a:lnTo>
                  <a:lnTo>
                    <a:pt x="2219301" y="297347"/>
                  </a:lnTo>
                  <a:lnTo>
                    <a:pt x="2256462" y="322309"/>
                  </a:lnTo>
                  <a:lnTo>
                    <a:pt x="2292976" y="348147"/>
                  </a:lnTo>
                  <a:lnTo>
                    <a:pt x="2328825" y="374845"/>
                  </a:lnTo>
                  <a:lnTo>
                    <a:pt x="2363996" y="402390"/>
                  </a:lnTo>
                  <a:lnTo>
                    <a:pt x="2398472" y="430766"/>
                  </a:lnTo>
                  <a:lnTo>
                    <a:pt x="2432239" y="459957"/>
                  </a:lnTo>
                  <a:lnTo>
                    <a:pt x="2465282" y="489948"/>
                  </a:lnTo>
                  <a:lnTo>
                    <a:pt x="2497585" y="520725"/>
                  </a:lnTo>
                  <a:lnTo>
                    <a:pt x="2529133" y="552272"/>
                  </a:lnTo>
                  <a:lnTo>
                    <a:pt x="2559911" y="584573"/>
                  </a:lnTo>
                  <a:lnTo>
                    <a:pt x="2589903" y="617615"/>
                  </a:lnTo>
                  <a:lnTo>
                    <a:pt x="2619096" y="651381"/>
                  </a:lnTo>
                  <a:lnTo>
                    <a:pt x="2647472" y="685856"/>
                  </a:lnTo>
                  <a:lnTo>
                    <a:pt x="2675018" y="721025"/>
                  </a:lnTo>
                  <a:lnTo>
                    <a:pt x="2701718" y="756873"/>
                  </a:lnTo>
                  <a:lnTo>
                    <a:pt x="2727557" y="793386"/>
                  </a:lnTo>
                  <a:lnTo>
                    <a:pt x="2752520" y="830546"/>
                  </a:lnTo>
                  <a:lnTo>
                    <a:pt x="2776591" y="868341"/>
                  </a:lnTo>
                  <a:lnTo>
                    <a:pt x="2799755" y="906753"/>
                  </a:lnTo>
                  <a:lnTo>
                    <a:pt x="2821998" y="945769"/>
                  </a:lnTo>
                  <a:lnTo>
                    <a:pt x="2843303" y="985372"/>
                  </a:lnTo>
                  <a:lnTo>
                    <a:pt x="2863656" y="1025549"/>
                  </a:lnTo>
                  <a:lnTo>
                    <a:pt x="2883042" y="1066282"/>
                  </a:lnTo>
                  <a:lnTo>
                    <a:pt x="2901446" y="1107559"/>
                  </a:lnTo>
                  <a:lnTo>
                    <a:pt x="2918851" y="1149362"/>
                  </a:lnTo>
                  <a:lnTo>
                    <a:pt x="2935244" y="1191678"/>
                  </a:lnTo>
                  <a:lnTo>
                    <a:pt x="2950608" y="1234490"/>
                  </a:lnTo>
                  <a:lnTo>
                    <a:pt x="2964930" y="1277784"/>
                  </a:lnTo>
                  <a:lnTo>
                    <a:pt x="2978192" y="1321544"/>
                  </a:lnTo>
                  <a:lnTo>
                    <a:pt x="2990382" y="1365756"/>
                  </a:lnTo>
                  <a:lnTo>
                    <a:pt x="3001482" y="1410404"/>
                  </a:lnTo>
                  <a:lnTo>
                    <a:pt x="3011478" y="1455473"/>
                  </a:lnTo>
                  <a:lnTo>
                    <a:pt x="3020355" y="1500948"/>
                  </a:lnTo>
                  <a:lnTo>
                    <a:pt x="3028098" y="1546813"/>
                  </a:lnTo>
                  <a:lnTo>
                    <a:pt x="3034691" y="1593054"/>
                  </a:lnTo>
                  <a:lnTo>
                    <a:pt x="3040120" y="1639655"/>
                  </a:lnTo>
                  <a:lnTo>
                    <a:pt x="3044368" y="1686601"/>
                  </a:lnTo>
                  <a:lnTo>
                    <a:pt x="3047422" y="1733877"/>
                  </a:lnTo>
                  <a:lnTo>
                    <a:pt x="3049265" y="1781468"/>
                  </a:lnTo>
                  <a:lnTo>
                    <a:pt x="3049883" y="1829358"/>
                  </a:lnTo>
                  <a:lnTo>
                    <a:pt x="3049265" y="1877246"/>
                  </a:lnTo>
                  <a:lnTo>
                    <a:pt x="3047422" y="1924835"/>
                  </a:lnTo>
                  <a:lnTo>
                    <a:pt x="3044368" y="1972108"/>
                  </a:lnTo>
                  <a:lnTo>
                    <a:pt x="3040120" y="2019052"/>
                  </a:lnTo>
                  <a:lnTo>
                    <a:pt x="3034691" y="2065651"/>
                  </a:lnTo>
                  <a:lnTo>
                    <a:pt x="3028098" y="2111890"/>
                  </a:lnTo>
                  <a:lnTo>
                    <a:pt x="3020355" y="2157754"/>
                  </a:lnTo>
                  <a:lnTo>
                    <a:pt x="3011478" y="2203226"/>
                  </a:lnTo>
                  <a:lnTo>
                    <a:pt x="3001482" y="2248294"/>
                  </a:lnTo>
                  <a:lnTo>
                    <a:pt x="2990382" y="2292940"/>
                  </a:lnTo>
                  <a:lnTo>
                    <a:pt x="2978192" y="2337150"/>
                  </a:lnTo>
                  <a:lnTo>
                    <a:pt x="2964930" y="2380909"/>
                  </a:lnTo>
                  <a:lnTo>
                    <a:pt x="2950608" y="2424201"/>
                  </a:lnTo>
                  <a:lnTo>
                    <a:pt x="2935244" y="2467012"/>
                  </a:lnTo>
                  <a:lnTo>
                    <a:pt x="2918851" y="2509326"/>
                  </a:lnTo>
                  <a:lnTo>
                    <a:pt x="2901446" y="2551128"/>
                  </a:lnTo>
                  <a:lnTo>
                    <a:pt x="2883042" y="2592403"/>
                  </a:lnTo>
                  <a:lnTo>
                    <a:pt x="2863656" y="2633136"/>
                  </a:lnTo>
                  <a:lnTo>
                    <a:pt x="2843303" y="2673311"/>
                  </a:lnTo>
                  <a:lnTo>
                    <a:pt x="2821998" y="2712913"/>
                  </a:lnTo>
                  <a:lnTo>
                    <a:pt x="2799755" y="2751928"/>
                  </a:lnTo>
                  <a:lnTo>
                    <a:pt x="2776591" y="2790339"/>
                  </a:lnTo>
                  <a:lnTo>
                    <a:pt x="2752520" y="2828132"/>
                  </a:lnTo>
                  <a:lnTo>
                    <a:pt x="2727557" y="2865292"/>
                  </a:lnTo>
                  <a:lnTo>
                    <a:pt x="2701718" y="2901803"/>
                  </a:lnTo>
                  <a:lnTo>
                    <a:pt x="2675018" y="2937651"/>
                  </a:lnTo>
                  <a:lnTo>
                    <a:pt x="2647472" y="2972819"/>
                  </a:lnTo>
                  <a:lnTo>
                    <a:pt x="2619096" y="3007294"/>
                  </a:lnTo>
                  <a:lnTo>
                    <a:pt x="2589903" y="3041059"/>
                  </a:lnTo>
                  <a:lnTo>
                    <a:pt x="2559911" y="3074100"/>
                  </a:lnTo>
                  <a:lnTo>
                    <a:pt x="2529133" y="3106401"/>
                  </a:lnTo>
                  <a:lnTo>
                    <a:pt x="2497585" y="3137947"/>
                  </a:lnTo>
                  <a:lnTo>
                    <a:pt x="2465282" y="3168723"/>
                  </a:lnTo>
                  <a:lnTo>
                    <a:pt x="2432239" y="3198714"/>
                  </a:lnTo>
                  <a:lnTo>
                    <a:pt x="2398472" y="3227905"/>
                  </a:lnTo>
                  <a:lnTo>
                    <a:pt x="2363996" y="3256280"/>
                  </a:lnTo>
                  <a:lnTo>
                    <a:pt x="2328825" y="3283824"/>
                  </a:lnTo>
                  <a:lnTo>
                    <a:pt x="2292976" y="3310522"/>
                  </a:lnTo>
                  <a:lnTo>
                    <a:pt x="2256462" y="3336360"/>
                  </a:lnTo>
                  <a:lnTo>
                    <a:pt x="2219301" y="3361321"/>
                  </a:lnTo>
                  <a:lnTo>
                    <a:pt x="2181505" y="3385390"/>
                  </a:lnTo>
                  <a:lnTo>
                    <a:pt x="2143092" y="3408553"/>
                  </a:lnTo>
                  <a:lnTo>
                    <a:pt x="2104075" y="3430795"/>
                  </a:lnTo>
                  <a:lnTo>
                    <a:pt x="2064470" y="3452099"/>
                  </a:lnTo>
                  <a:lnTo>
                    <a:pt x="2024293" y="3472451"/>
                  </a:lnTo>
                  <a:lnTo>
                    <a:pt x="1983558" y="3491836"/>
                  </a:lnTo>
                  <a:lnTo>
                    <a:pt x="1942281" y="3510238"/>
                  </a:lnTo>
                  <a:lnTo>
                    <a:pt x="1900477" y="3527643"/>
                  </a:lnTo>
                  <a:lnTo>
                    <a:pt x="1858160" y="3544034"/>
                  </a:lnTo>
                  <a:lnTo>
                    <a:pt x="1815347" y="3559398"/>
                  </a:lnTo>
                  <a:lnTo>
                    <a:pt x="1772053" y="3573718"/>
                  </a:lnTo>
                  <a:lnTo>
                    <a:pt x="1728291" y="3586980"/>
                  </a:lnTo>
                  <a:lnTo>
                    <a:pt x="1684079" y="3599169"/>
                  </a:lnTo>
                  <a:lnTo>
                    <a:pt x="1639430" y="3610268"/>
                  </a:lnTo>
                  <a:lnTo>
                    <a:pt x="1594361" y="3620264"/>
                  </a:lnTo>
                  <a:lnTo>
                    <a:pt x="1548885" y="3629141"/>
                  </a:lnTo>
                  <a:lnTo>
                    <a:pt x="1503020" y="3636883"/>
                  </a:lnTo>
                  <a:lnTo>
                    <a:pt x="1456779" y="3643476"/>
                  </a:lnTo>
                  <a:lnTo>
                    <a:pt x="1410177" y="3648904"/>
                  </a:lnTo>
                  <a:lnTo>
                    <a:pt x="1363231" y="3653152"/>
                  </a:lnTo>
                  <a:lnTo>
                    <a:pt x="1315955" y="3656205"/>
                  </a:lnTo>
                  <a:lnTo>
                    <a:pt x="1268364" y="3658049"/>
                  </a:lnTo>
                  <a:lnTo>
                    <a:pt x="1220473" y="3658666"/>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5" name="object 25"/>
            <p:cNvSpPr/>
            <p:nvPr/>
          </p:nvSpPr>
          <p:spPr>
            <a:xfrm>
              <a:off x="0" y="6927979"/>
              <a:ext cx="2807335" cy="3173095"/>
            </a:xfrm>
            <a:custGeom>
              <a:avLst/>
              <a:gdLst/>
              <a:ahLst/>
              <a:cxnLst/>
              <a:rect l="l" t="t" r="r" b="b"/>
              <a:pathLst>
                <a:path w="2807335" h="3173095">
                  <a:moveTo>
                    <a:pt x="1220473" y="3172587"/>
                  </a:moveTo>
                  <a:lnTo>
                    <a:pt x="0" y="3172587"/>
                  </a:lnTo>
                </a:path>
                <a:path w="2807335" h="3173095">
                  <a:moveTo>
                    <a:pt x="0" y="0"/>
                  </a:moveTo>
                  <a:lnTo>
                    <a:pt x="1220473" y="0"/>
                  </a:lnTo>
                  <a:lnTo>
                    <a:pt x="1268897" y="728"/>
                  </a:lnTo>
                  <a:lnTo>
                    <a:pt x="1316964" y="2900"/>
                  </a:lnTo>
                  <a:lnTo>
                    <a:pt x="1364654" y="6495"/>
                  </a:lnTo>
                  <a:lnTo>
                    <a:pt x="1411946" y="11491"/>
                  </a:lnTo>
                  <a:lnTo>
                    <a:pt x="1458818" y="17868"/>
                  </a:lnTo>
                  <a:lnTo>
                    <a:pt x="1505250" y="25604"/>
                  </a:lnTo>
                  <a:lnTo>
                    <a:pt x="1551221" y="34679"/>
                  </a:lnTo>
                  <a:lnTo>
                    <a:pt x="1596710" y="45073"/>
                  </a:lnTo>
                  <a:lnTo>
                    <a:pt x="1641696" y="56763"/>
                  </a:lnTo>
                  <a:lnTo>
                    <a:pt x="1686159" y="69730"/>
                  </a:lnTo>
                  <a:lnTo>
                    <a:pt x="1730077" y="83951"/>
                  </a:lnTo>
                  <a:lnTo>
                    <a:pt x="1773429" y="99408"/>
                  </a:lnTo>
                  <a:lnTo>
                    <a:pt x="1816195" y="116077"/>
                  </a:lnTo>
                  <a:lnTo>
                    <a:pt x="1858354" y="133939"/>
                  </a:lnTo>
                  <a:lnTo>
                    <a:pt x="1899884" y="152973"/>
                  </a:lnTo>
                  <a:lnTo>
                    <a:pt x="1940766" y="173157"/>
                  </a:lnTo>
                  <a:lnTo>
                    <a:pt x="1980977" y="194471"/>
                  </a:lnTo>
                  <a:lnTo>
                    <a:pt x="2020498" y="216894"/>
                  </a:lnTo>
                  <a:lnTo>
                    <a:pt x="2059306" y="240405"/>
                  </a:lnTo>
                  <a:lnTo>
                    <a:pt x="2097382" y="264984"/>
                  </a:lnTo>
                  <a:lnTo>
                    <a:pt x="2134705" y="290608"/>
                  </a:lnTo>
                  <a:lnTo>
                    <a:pt x="2171253" y="317257"/>
                  </a:lnTo>
                  <a:lnTo>
                    <a:pt x="2207005" y="344911"/>
                  </a:lnTo>
                  <a:lnTo>
                    <a:pt x="2241941" y="373549"/>
                  </a:lnTo>
                  <a:lnTo>
                    <a:pt x="2276040" y="403149"/>
                  </a:lnTo>
                  <a:lnTo>
                    <a:pt x="2309282" y="433690"/>
                  </a:lnTo>
                  <a:lnTo>
                    <a:pt x="2341644" y="465153"/>
                  </a:lnTo>
                  <a:lnTo>
                    <a:pt x="2373106" y="497515"/>
                  </a:lnTo>
                  <a:lnTo>
                    <a:pt x="2403647" y="530756"/>
                  </a:lnTo>
                  <a:lnTo>
                    <a:pt x="2433247" y="564856"/>
                  </a:lnTo>
                  <a:lnTo>
                    <a:pt x="2461884" y="599792"/>
                  </a:lnTo>
                  <a:lnTo>
                    <a:pt x="2489538" y="635544"/>
                  </a:lnTo>
                  <a:lnTo>
                    <a:pt x="2516188" y="672092"/>
                  </a:lnTo>
                  <a:lnTo>
                    <a:pt x="2541812" y="709415"/>
                  </a:lnTo>
                  <a:lnTo>
                    <a:pt x="2566390" y="747490"/>
                  </a:lnTo>
                  <a:lnTo>
                    <a:pt x="2589901" y="786299"/>
                  </a:lnTo>
                  <a:lnTo>
                    <a:pt x="2612324" y="825819"/>
                  </a:lnTo>
                  <a:lnTo>
                    <a:pt x="2633639" y="866030"/>
                  </a:lnTo>
                  <a:lnTo>
                    <a:pt x="2653823" y="906911"/>
                  </a:lnTo>
                  <a:lnTo>
                    <a:pt x="2672857" y="948440"/>
                  </a:lnTo>
                  <a:lnTo>
                    <a:pt x="2690720" y="990598"/>
                  </a:lnTo>
                  <a:lnTo>
                    <a:pt x="2707390" y="1033363"/>
                  </a:lnTo>
                  <a:lnTo>
                    <a:pt x="2722847" y="1076714"/>
                  </a:lnTo>
                  <a:lnTo>
                    <a:pt x="2737069" y="1120631"/>
                  </a:lnTo>
                  <a:lnTo>
                    <a:pt x="2750037" y="1165092"/>
                  </a:lnTo>
                  <a:lnTo>
                    <a:pt x="2761728" y="1210077"/>
                  </a:lnTo>
                  <a:lnTo>
                    <a:pt x="2772123" y="1255564"/>
                  </a:lnTo>
                  <a:lnTo>
                    <a:pt x="2781200" y="1301533"/>
                  </a:lnTo>
                  <a:lnTo>
                    <a:pt x="2788938" y="1347963"/>
                  </a:lnTo>
                  <a:lnTo>
                    <a:pt x="2795317" y="1394833"/>
                  </a:lnTo>
                  <a:lnTo>
                    <a:pt x="2800315" y="1442122"/>
                  </a:lnTo>
                  <a:lnTo>
                    <a:pt x="2803912" y="1489808"/>
                  </a:lnTo>
                  <a:lnTo>
                    <a:pt x="2806086" y="1537873"/>
                  </a:lnTo>
                  <a:lnTo>
                    <a:pt x="2806818" y="1586293"/>
                  </a:lnTo>
                  <a:lnTo>
                    <a:pt x="2806089" y="1634714"/>
                  </a:lnTo>
                  <a:lnTo>
                    <a:pt x="2803917" y="1682779"/>
                  </a:lnTo>
                  <a:lnTo>
                    <a:pt x="2800322" y="1730466"/>
                  </a:lnTo>
                  <a:lnTo>
                    <a:pt x="2795326" y="1777756"/>
                  </a:lnTo>
                  <a:lnTo>
                    <a:pt x="2788950" y="1824626"/>
                  </a:lnTo>
                  <a:lnTo>
                    <a:pt x="2781213" y="1871056"/>
                  </a:lnTo>
                  <a:lnTo>
                    <a:pt x="2772138" y="1917026"/>
                  </a:lnTo>
                  <a:lnTo>
                    <a:pt x="2761745" y="1962513"/>
                  </a:lnTo>
                  <a:lnTo>
                    <a:pt x="2750055" y="2007498"/>
                  </a:lnTo>
                  <a:lnTo>
                    <a:pt x="2737088" y="2051960"/>
                  </a:lnTo>
                  <a:lnTo>
                    <a:pt x="2722866" y="2095876"/>
                  </a:lnTo>
                  <a:lnTo>
                    <a:pt x="2707410" y="2139228"/>
                  </a:lnTo>
                  <a:lnTo>
                    <a:pt x="2690741" y="2181993"/>
                  </a:lnTo>
                  <a:lnTo>
                    <a:pt x="2672879" y="2224151"/>
                  </a:lnTo>
                  <a:lnTo>
                    <a:pt x="2653845" y="2265681"/>
                  </a:lnTo>
                  <a:lnTo>
                    <a:pt x="2633661" y="2306562"/>
                  </a:lnTo>
                  <a:lnTo>
                    <a:pt x="2612347" y="2346773"/>
                  </a:lnTo>
                  <a:lnTo>
                    <a:pt x="2589924" y="2386293"/>
                  </a:lnTo>
                  <a:lnTo>
                    <a:pt x="2566413" y="2425101"/>
                  </a:lnTo>
                  <a:lnTo>
                    <a:pt x="2541834" y="2463177"/>
                  </a:lnTo>
                  <a:lnTo>
                    <a:pt x="2516210" y="2500499"/>
                  </a:lnTo>
                  <a:lnTo>
                    <a:pt x="2489560" y="2537047"/>
                  </a:lnTo>
                  <a:lnTo>
                    <a:pt x="2461906" y="2572799"/>
                  </a:lnTo>
                  <a:lnTo>
                    <a:pt x="2433268" y="2607736"/>
                  </a:lnTo>
                  <a:lnTo>
                    <a:pt x="2403668" y="2641835"/>
                  </a:lnTo>
                  <a:lnTo>
                    <a:pt x="2373126" y="2675076"/>
                  </a:lnTo>
                  <a:lnTo>
                    <a:pt x="2341663" y="2707438"/>
                  </a:lnTo>
                  <a:lnTo>
                    <a:pt x="2309300" y="2738900"/>
                  </a:lnTo>
                  <a:lnTo>
                    <a:pt x="2276058" y="2769442"/>
                  </a:lnTo>
                  <a:lnTo>
                    <a:pt x="2241958" y="2799041"/>
                  </a:lnTo>
                  <a:lnTo>
                    <a:pt x="2207021" y="2827679"/>
                  </a:lnTo>
                  <a:lnTo>
                    <a:pt x="2171268" y="2855332"/>
                  </a:lnTo>
                  <a:lnTo>
                    <a:pt x="2134719" y="2881982"/>
                  </a:lnTo>
                  <a:lnTo>
                    <a:pt x="2097395" y="2907606"/>
                  </a:lnTo>
                  <a:lnTo>
                    <a:pt x="2059318" y="2932184"/>
                  </a:lnTo>
                  <a:lnTo>
                    <a:pt x="2020509" y="2955694"/>
                  </a:lnTo>
                  <a:lnTo>
                    <a:pt x="1980987" y="2978117"/>
                  </a:lnTo>
                  <a:lnTo>
                    <a:pt x="1940775" y="2999431"/>
                  </a:lnTo>
                  <a:lnTo>
                    <a:pt x="1899893" y="3019615"/>
                  </a:lnTo>
                  <a:lnTo>
                    <a:pt x="1858362" y="3038649"/>
                  </a:lnTo>
                  <a:lnTo>
                    <a:pt x="1816202" y="3056511"/>
                  </a:lnTo>
                  <a:lnTo>
                    <a:pt x="1773435" y="3073180"/>
                  </a:lnTo>
                  <a:lnTo>
                    <a:pt x="1730082" y="3088636"/>
                  </a:lnTo>
                  <a:lnTo>
                    <a:pt x="1686163" y="3102857"/>
                  </a:lnTo>
                  <a:lnTo>
                    <a:pt x="1641700" y="3115824"/>
                  </a:lnTo>
                  <a:lnTo>
                    <a:pt x="1596713" y="3127514"/>
                  </a:lnTo>
                  <a:lnTo>
                    <a:pt x="1551223" y="3137907"/>
                  </a:lnTo>
                  <a:lnTo>
                    <a:pt x="1505252" y="3146982"/>
                  </a:lnTo>
                  <a:lnTo>
                    <a:pt x="1458819" y="3154719"/>
                  </a:lnTo>
                  <a:lnTo>
                    <a:pt x="1411946" y="3161095"/>
                  </a:lnTo>
                  <a:lnTo>
                    <a:pt x="1364655" y="3166091"/>
                  </a:lnTo>
                  <a:lnTo>
                    <a:pt x="1316965" y="3169686"/>
                  </a:lnTo>
                  <a:lnTo>
                    <a:pt x="1268897" y="3171858"/>
                  </a:lnTo>
                  <a:lnTo>
                    <a:pt x="1220473" y="3172587"/>
                  </a:lnTo>
                </a:path>
              </a:pathLst>
            </a:custGeom>
            <a:ln w="12699">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6" name="object 26"/>
            <p:cNvSpPr/>
            <p:nvPr/>
          </p:nvSpPr>
          <p:spPr>
            <a:xfrm>
              <a:off x="0" y="7171114"/>
              <a:ext cx="2564130" cy="2686685"/>
            </a:xfrm>
            <a:custGeom>
              <a:avLst/>
              <a:gdLst/>
              <a:ahLst/>
              <a:cxnLst/>
              <a:rect l="l" t="t" r="r" b="b"/>
              <a:pathLst>
                <a:path w="2564130" h="2686684">
                  <a:moveTo>
                    <a:pt x="1220473" y="2686329"/>
                  </a:moveTo>
                  <a:lnTo>
                    <a:pt x="0" y="2686329"/>
                  </a:lnTo>
                </a:path>
                <a:path w="2564130" h="2686684">
                  <a:moveTo>
                    <a:pt x="0" y="0"/>
                  </a:moveTo>
                  <a:lnTo>
                    <a:pt x="1220524" y="0"/>
                  </a:lnTo>
                  <a:lnTo>
                    <a:pt x="1268625" y="849"/>
                  </a:lnTo>
                  <a:lnTo>
                    <a:pt x="1316306" y="3378"/>
                  </a:lnTo>
                  <a:lnTo>
                    <a:pt x="1363538" y="7559"/>
                  </a:lnTo>
                  <a:lnTo>
                    <a:pt x="1410293" y="13362"/>
                  </a:lnTo>
                  <a:lnTo>
                    <a:pt x="1456542" y="20760"/>
                  </a:lnTo>
                  <a:lnTo>
                    <a:pt x="1502256" y="29722"/>
                  </a:lnTo>
                  <a:lnTo>
                    <a:pt x="1547406" y="40222"/>
                  </a:lnTo>
                  <a:lnTo>
                    <a:pt x="1591965" y="52229"/>
                  </a:lnTo>
                  <a:lnTo>
                    <a:pt x="1635903" y="65716"/>
                  </a:lnTo>
                  <a:lnTo>
                    <a:pt x="1679192" y="80654"/>
                  </a:lnTo>
                  <a:lnTo>
                    <a:pt x="1721803" y="97014"/>
                  </a:lnTo>
                  <a:lnTo>
                    <a:pt x="1763707" y="114768"/>
                  </a:lnTo>
                  <a:lnTo>
                    <a:pt x="1804877" y="133886"/>
                  </a:lnTo>
                  <a:lnTo>
                    <a:pt x="1845282" y="154341"/>
                  </a:lnTo>
                  <a:lnTo>
                    <a:pt x="1884896" y="176104"/>
                  </a:lnTo>
                  <a:lnTo>
                    <a:pt x="1923688" y="199146"/>
                  </a:lnTo>
                  <a:lnTo>
                    <a:pt x="1961631" y="223438"/>
                  </a:lnTo>
                  <a:lnTo>
                    <a:pt x="1998695" y="248952"/>
                  </a:lnTo>
                  <a:lnTo>
                    <a:pt x="2034853" y="275659"/>
                  </a:lnTo>
                  <a:lnTo>
                    <a:pt x="2070075" y="303531"/>
                  </a:lnTo>
                  <a:lnTo>
                    <a:pt x="2104332" y="332539"/>
                  </a:lnTo>
                  <a:lnTo>
                    <a:pt x="2137597" y="362654"/>
                  </a:lnTo>
                  <a:lnTo>
                    <a:pt x="2169841" y="393847"/>
                  </a:lnTo>
                  <a:lnTo>
                    <a:pt x="2201035" y="426091"/>
                  </a:lnTo>
                  <a:lnTo>
                    <a:pt x="2231150" y="459356"/>
                  </a:lnTo>
                  <a:lnTo>
                    <a:pt x="2260157" y="493614"/>
                  </a:lnTo>
                  <a:lnTo>
                    <a:pt x="2288029" y="528836"/>
                  </a:lnTo>
                  <a:lnTo>
                    <a:pt x="2314736" y="564993"/>
                  </a:lnTo>
                  <a:lnTo>
                    <a:pt x="2340250" y="602058"/>
                  </a:lnTo>
                  <a:lnTo>
                    <a:pt x="2364543" y="640000"/>
                  </a:lnTo>
                  <a:lnTo>
                    <a:pt x="2387584" y="678793"/>
                  </a:lnTo>
                  <a:lnTo>
                    <a:pt x="2409347" y="718406"/>
                  </a:lnTo>
                  <a:lnTo>
                    <a:pt x="2429802" y="758812"/>
                  </a:lnTo>
                  <a:lnTo>
                    <a:pt x="2448921" y="799981"/>
                  </a:lnTo>
                  <a:lnTo>
                    <a:pt x="2466674" y="841886"/>
                  </a:lnTo>
                  <a:lnTo>
                    <a:pt x="2483034" y="884497"/>
                  </a:lnTo>
                  <a:lnTo>
                    <a:pt x="2497972" y="927785"/>
                  </a:lnTo>
                  <a:lnTo>
                    <a:pt x="2511459" y="971723"/>
                  </a:lnTo>
                  <a:lnTo>
                    <a:pt x="2523467" y="1016282"/>
                  </a:lnTo>
                  <a:lnTo>
                    <a:pt x="2533966" y="1061433"/>
                  </a:lnTo>
                  <a:lnTo>
                    <a:pt x="2542929" y="1107147"/>
                  </a:lnTo>
                  <a:lnTo>
                    <a:pt x="2550326" y="1153395"/>
                  </a:lnTo>
                  <a:lnTo>
                    <a:pt x="2556129" y="1200150"/>
                  </a:lnTo>
                  <a:lnTo>
                    <a:pt x="2560310" y="1247382"/>
                  </a:lnTo>
                  <a:lnTo>
                    <a:pt x="2562839" y="1295063"/>
                  </a:lnTo>
                  <a:lnTo>
                    <a:pt x="2563689" y="1343164"/>
                  </a:lnTo>
                  <a:lnTo>
                    <a:pt x="2562839" y="1391265"/>
                  </a:lnTo>
                  <a:lnTo>
                    <a:pt x="2560310" y="1438946"/>
                  </a:lnTo>
                  <a:lnTo>
                    <a:pt x="2556129" y="1486178"/>
                  </a:lnTo>
                  <a:lnTo>
                    <a:pt x="2550326" y="1532933"/>
                  </a:lnTo>
                  <a:lnTo>
                    <a:pt x="2542929" y="1579182"/>
                  </a:lnTo>
                  <a:lnTo>
                    <a:pt x="2533966" y="1624896"/>
                  </a:lnTo>
                  <a:lnTo>
                    <a:pt x="2523467" y="1670046"/>
                  </a:lnTo>
                  <a:lnTo>
                    <a:pt x="2511459" y="1714605"/>
                  </a:lnTo>
                  <a:lnTo>
                    <a:pt x="2497972" y="1758543"/>
                  </a:lnTo>
                  <a:lnTo>
                    <a:pt x="2483034" y="1801832"/>
                  </a:lnTo>
                  <a:lnTo>
                    <a:pt x="2466674" y="1844443"/>
                  </a:lnTo>
                  <a:lnTo>
                    <a:pt x="2448920" y="1886347"/>
                  </a:lnTo>
                  <a:lnTo>
                    <a:pt x="2429801" y="1927517"/>
                  </a:lnTo>
                  <a:lnTo>
                    <a:pt x="2409346" y="1967922"/>
                  </a:lnTo>
                  <a:lnTo>
                    <a:pt x="2387583" y="2007536"/>
                  </a:lnTo>
                  <a:lnTo>
                    <a:pt x="2364540" y="2046328"/>
                  </a:lnTo>
                  <a:lnTo>
                    <a:pt x="2340248" y="2084271"/>
                  </a:lnTo>
                  <a:lnTo>
                    <a:pt x="2314733" y="2121335"/>
                  </a:lnTo>
                  <a:lnTo>
                    <a:pt x="2288026" y="2157493"/>
                  </a:lnTo>
                  <a:lnTo>
                    <a:pt x="2260153" y="2192715"/>
                  </a:lnTo>
                  <a:lnTo>
                    <a:pt x="2231145" y="2226973"/>
                  </a:lnTo>
                  <a:lnTo>
                    <a:pt x="2201029" y="2260238"/>
                  </a:lnTo>
                  <a:lnTo>
                    <a:pt x="2169835" y="2292481"/>
                  </a:lnTo>
                  <a:lnTo>
                    <a:pt x="2137590" y="2323675"/>
                  </a:lnTo>
                  <a:lnTo>
                    <a:pt x="2104324" y="2353790"/>
                  </a:lnTo>
                  <a:lnTo>
                    <a:pt x="2070065" y="2382798"/>
                  </a:lnTo>
                  <a:lnTo>
                    <a:pt x="2034842" y="2410669"/>
                  </a:lnTo>
                  <a:lnTo>
                    <a:pt x="1998684" y="2437376"/>
                  </a:lnTo>
                  <a:lnTo>
                    <a:pt x="1961618" y="2462890"/>
                  </a:lnTo>
                  <a:lnTo>
                    <a:pt x="1923674" y="2487183"/>
                  </a:lnTo>
                  <a:lnTo>
                    <a:pt x="1884880" y="2510224"/>
                  </a:lnTo>
                  <a:lnTo>
                    <a:pt x="1845265" y="2531987"/>
                  </a:lnTo>
                  <a:lnTo>
                    <a:pt x="1804858" y="2552442"/>
                  </a:lnTo>
                  <a:lnTo>
                    <a:pt x="1763687" y="2571561"/>
                  </a:lnTo>
                  <a:lnTo>
                    <a:pt x="1721780" y="2589314"/>
                  </a:lnTo>
                  <a:lnTo>
                    <a:pt x="1679167" y="2605674"/>
                  </a:lnTo>
                  <a:lnTo>
                    <a:pt x="1635877" y="2620612"/>
                  </a:lnTo>
                  <a:lnTo>
                    <a:pt x="1591936" y="2634099"/>
                  </a:lnTo>
                  <a:lnTo>
                    <a:pt x="1547375" y="2646107"/>
                  </a:lnTo>
                  <a:lnTo>
                    <a:pt x="1502222" y="2656606"/>
                  </a:lnTo>
                  <a:lnTo>
                    <a:pt x="1456506" y="2665569"/>
                  </a:lnTo>
                  <a:lnTo>
                    <a:pt x="1410254" y="2672966"/>
                  </a:lnTo>
                  <a:lnTo>
                    <a:pt x="1363497" y="2678769"/>
                  </a:lnTo>
                  <a:lnTo>
                    <a:pt x="1316262" y="2682950"/>
                  </a:lnTo>
                  <a:lnTo>
                    <a:pt x="1268578" y="2685479"/>
                  </a:lnTo>
                  <a:lnTo>
                    <a:pt x="1220473" y="2686329"/>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7" name="object 27"/>
            <p:cNvSpPr/>
            <p:nvPr/>
          </p:nvSpPr>
          <p:spPr>
            <a:xfrm>
              <a:off x="0" y="7414229"/>
              <a:ext cx="2320925" cy="2200275"/>
            </a:xfrm>
            <a:custGeom>
              <a:avLst/>
              <a:gdLst/>
              <a:ahLst/>
              <a:cxnLst/>
              <a:rect l="l" t="t" r="r" b="b"/>
              <a:pathLst>
                <a:path w="2320925" h="2200275">
                  <a:moveTo>
                    <a:pt x="1220523" y="2200097"/>
                  </a:moveTo>
                  <a:lnTo>
                    <a:pt x="0" y="2200097"/>
                  </a:lnTo>
                </a:path>
                <a:path w="2320925" h="2200275">
                  <a:moveTo>
                    <a:pt x="0" y="0"/>
                  </a:moveTo>
                  <a:lnTo>
                    <a:pt x="1220523" y="0"/>
                  </a:lnTo>
                  <a:lnTo>
                    <a:pt x="1268170" y="1018"/>
                  </a:lnTo>
                  <a:lnTo>
                    <a:pt x="1315305" y="4045"/>
                  </a:lnTo>
                  <a:lnTo>
                    <a:pt x="1361886" y="9040"/>
                  </a:lnTo>
                  <a:lnTo>
                    <a:pt x="1407873" y="15960"/>
                  </a:lnTo>
                  <a:lnTo>
                    <a:pt x="1453224" y="24765"/>
                  </a:lnTo>
                  <a:lnTo>
                    <a:pt x="1497896" y="35412"/>
                  </a:lnTo>
                  <a:lnTo>
                    <a:pt x="1541849" y="47861"/>
                  </a:lnTo>
                  <a:lnTo>
                    <a:pt x="1585041" y="62068"/>
                  </a:lnTo>
                  <a:lnTo>
                    <a:pt x="1627430" y="77994"/>
                  </a:lnTo>
                  <a:lnTo>
                    <a:pt x="1668975" y="95595"/>
                  </a:lnTo>
                  <a:lnTo>
                    <a:pt x="1709633" y="114831"/>
                  </a:lnTo>
                  <a:lnTo>
                    <a:pt x="1749365" y="135660"/>
                  </a:lnTo>
                  <a:lnTo>
                    <a:pt x="1788127" y="158041"/>
                  </a:lnTo>
                  <a:lnTo>
                    <a:pt x="1825878" y="181931"/>
                  </a:lnTo>
                  <a:lnTo>
                    <a:pt x="1862577" y="207289"/>
                  </a:lnTo>
                  <a:lnTo>
                    <a:pt x="1898182" y="234074"/>
                  </a:lnTo>
                  <a:lnTo>
                    <a:pt x="1932652" y="262244"/>
                  </a:lnTo>
                  <a:lnTo>
                    <a:pt x="1965944" y="291757"/>
                  </a:lnTo>
                  <a:lnTo>
                    <a:pt x="1998018" y="322572"/>
                  </a:lnTo>
                  <a:lnTo>
                    <a:pt x="2028832" y="354646"/>
                  </a:lnTo>
                  <a:lnTo>
                    <a:pt x="2058344" y="387940"/>
                  </a:lnTo>
                  <a:lnTo>
                    <a:pt x="2086513" y="422410"/>
                  </a:lnTo>
                  <a:lnTo>
                    <a:pt x="2113296" y="458016"/>
                  </a:lnTo>
                  <a:lnTo>
                    <a:pt x="2138653" y="494715"/>
                  </a:lnTo>
                  <a:lnTo>
                    <a:pt x="2162542" y="532467"/>
                  </a:lnTo>
                  <a:lnTo>
                    <a:pt x="2184921" y="571229"/>
                  </a:lnTo>
                  <a:lnTo>
                    <a:pt x="2205749" y="610960"/>
                  </a:lnTo>
                  <a:lnTo>
                    <a:pt x="2224984" y="651618"/>
                  </a:lnTo>
                  <a:lnTo>
                    <a:pt x="2242584" y="693162"/>
                  </a:lnTo>
                  <a:lnTo>
                    <a:pt x="2258508" y="735550"/>
                  </a:lnTo>
                  <a:lnTo>
                    <a:pt x="2272714" y="778740"/>
                  </a:lnTo>
                  <a:lnTo>
                    <a:pt x="2285162" y="822692"/>
                  </a:lnTo>
                  <a:lnTo>
                    <a:pt x="2295808" y="867362"/>
                  </a:lnTo>
                  <a:lnTo>
                    <a:pt x="2304612" y="912710"/>
                  </a:lnTo>
                  <a:lnTo>
                    <a:pt x="2311532" y="958695"/>
                  </a:lnTo>
                  <a:lnTo>
                    <a:pt x="2316526" y="1005274"/>
                  </a:lnTo>
                  <a:lnTo>
                    <a:pt x="2319553" y="1052405"/>
                  </a:lnTo>
                  <a:lnTo>
                    <a:pt x="2320571" y="1100048"/>
                  </a:lnTo>
                  <a:lnTo>
                    <a:pt x="2319553" y="1147691"/>
                  </a:lnTo>
                  <a:lnTo>
                    <a:pt x="2316526" y="1194823"/>
                  </a:lnTo>
                  <a:lnTo>
                    <a:pt x="2311531" y="1241401"/>
                  </a:lnTo>
                  <a:lnTo>
                    <a:pt x="2304610" y="1287386"/>
                  </a:lnTo>
                  <a:lnTo>
                    <a:pt x="2295806" y="1332734"/>
                  </a:lnTo>
                  <a:lnTo>
                    <a:pt x="2285159" y="1377405"/>
                  </a:lnTo>
                  <a:lnTo>
                    <a:pt x="2272710" y="1421356"/>
                  </a:lnTo>
                  <a:lnTo>
                    <a:pt x="2258503" y="1464546"/>
                  </a:lnTo>
                  <a:lnTo>
                    <a:pt x="2242577" y="1506934"/>
                  </a:lnTo>
                  <a:lnTo>
                    <a:pt x="2224976" y="1548478"/>
                  </a:lnTo>
                  <a:lnTo>
                    <a:pt x="2205740" y="1589136"/>
                  </a:lnTo>
                  <a:lnTo>
                    <a:pt x="2184911" y="1628867"/>
                  </a:lnTo>
                  <a:lnTo>
                    <a:pt x="2162530" y="1667629"/>
                  </a:lnTo>
                  <a:lnTo>
                    <a:pt x="2138640" y="1705381"/>
                  </a:lnTo>
                  <a:lnTo>
                    <a:pt x="2113282" y="1742080"/>
                  </a:lnTo>
                  <a:lnTo>
                    <a:pt x="2086497" y="1777686"/>
                  </a:lnTo>
                  <a:lnTo>
                    <a:pt x="2058327" y="1812156"/>
                  </a:lnTo>
                  <a:lnTo>
                    <a:pt x="2028814" y="1845450"/>
                  </a:lnTo>
                  <a:lnTo>
                    <a:pt x="1997999" y="1877525"/>
                  </a:lnTo>
                  <a:lnTo>
                    <a:pt x="1965924" y="1908339"/>
                  </a:lnTo>
                  <a:lnTo>
                    <a:pt x="1932631" y="1937853"/>
                  </a:lnTo>
                  <a:lnTo>
                    <a:pt x="1898161" y="1966022"/>
                  </a:lnTo>
                  <a:lnTo>
                    <a:pt x="1862555" y="1992807"/>
                  </a:lnTo>
                  <a:lnTo>
                    <a:pt x="1825856" y="2018165"/>
                  </a:lnTo>
                  <a:lnTo>
                    <a:pt x="1788104" y="2042055"/>
                  </a:lnTo>
                  <a:lnTo>
                    <a:pt x="1749342" y="2064436"/>
                  </a:lnTo>
                  <a:lnTo>
                    <a:pt x="1709611" y="2085265"/>
                  </a:lnTo>
                  <a:lnTo>
                    <a:pt x="1668953" y="2104501"/>
                  </a:lnTo>
                  <a:lnTo>
                    <a:pt x="1627409" y="2122103"/>
                  </a:lnTo>
                  <a:lnTo>
                    <a:pt x="1585021" y="2138028"/>
                  </a:lnTo>
                  <a:lnTo>
                    <a:pt x="1541831" y="2152236"/>
                  </a:lnTo>
                  <a:lnTo>
                    <a:pt x="1497879" y="2164684"/>
                  </a:lnTo>
                  <a:lnTo>
                    <a:pt x="1453209" y="2175331"/>
                  </a:lnTo>
                  <a:lnTo>
                    <a:pt x="1407861" y="2184136"/>
                  </a:lnTo>
                  <a:lnTo>
                    <a:pt x="1361876" y="2191056"/>
                  </a:lnTo>
                  <a:lnTo>
                    <a:pt x="1315297" y="2196051"/>
                  </a:lnTo>
                  <a:lnTo>
                    <a:pt x="1268166" y="2199078"/>
                  </a:lnTo>
                  <a:lnTo>
                    <a:pt x="1220523" y="2200097"/>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8" name="object 28"/>
            <p:cNvSpPr/>
            <p:nvPr/>
          </p:nvSpPr>
          <p:spPr>
            <a:xfrm>
              <a:off x="0" y="7657401"/>
              <a:ext cx="2077720" cy="1713864"/>
            </a:xfrm>
            <a:custGeom>
              <a:avLst/>
              <a:gdLst/>
              <a:ahLst/>
              <a:cxnLst/>
              <a:rect l="l" t="t" r="r" b="b"/>
              <a:pathLst>
                <a:path w="2077720" h="1713865">
                  <a:moveTo>
                    <a:pt x="1220523" y="1713801"/>
                  </a:moveTo>
                  <a:lnTo>
                    <a:pt x="0" y="1713801"/>
                  </a:lnTo>
                </a:path>
                <a:path w="2077720" h="1713865">
                  <a:moveTo>
                    <a:pt x="0" y="0"/>
                  </a:moveTo>
                  <a:lnTo>
                    <a:pt x="1220472" y="0"/>
                  </a:lnTo>
                  <a:lnTo>
                    <a:pt x="1269030" y="1358"/>
                  </a:lnTo>
                  <a:lnTo>
                    <a:pt x="1316887" y="5387"/>
                  </a:lnTo>
                  <a:lnTo>
                    <a:pt x="1363970" y="12011"/>
                  </a:lnTo>
                  <a:lnTo>
                    <a:pt x="1410204" y="21160"/>
                  </a:lnTo>
                  <a:lnTo>
                    <a:pt x="1455519" y="32759"/>
                  </a:lnTo>
                  <a:lnTo>
                    <a:pt x="1499840" y="46736"/>
                  </a:lnTo>
                  <a:lnTo>
                    <a:pt x="1543096" y="63017"/>
                  </a:lnTo>
                  <a:lnTo>
                    <a:pt x="1585212" y="81531"/>
                  </a:lnTo>
                  <a:lnTo>
                    <a:pt x="1626117" y="102204"/>
                  </a:lnTo>
                  <a:lnTo>
                    <a:pt x="1665736" y="124964"/>
                  </a:lnTo>
                  <a:lnTo>
                    <a:pt x="1703998" y="149737"/>
                  </a:lnTo>
                  <a:lnTo>
                    <a:pt x="1740830" y="176450"/>
                  </a:lnTo>
                  <a:lnTo>
                    <a:pt x="1776158" y="205031"/>
                  </a:lnTo>
                  <a:lnTo>
                    <a:pt x="1809910" y="235407"/>
                  </a:lnTo>
                  <a:lnTo>
                    <a:pt x="1842012" y="267505"/>
                  </a:lnTo>
                  <a:lnTo>
                    <a:pt x="1872392" y="301252"/>
                  </a:lnTo>
                  <a:lnTo>
                    <a:pt x="1900978" y="336575"/>
                  </a:lnTo>
                  <a:lnTo>
                    <a:pt x="1927695" y="373401"/>
                  </a:lnTo>
                  <a:lnTo>
                    <a:pt x="1952472" y="411658"/>
                  </a:lnTo>
                  <a:lnTo>
                    <a:pt x="1975234" y="451273"/>
                  </a:lnTo>
                  <a:lnTo>
                    <a:pt x="1995911" y="492172"/>
                  </a:lnTo>
                  <a:lnTo>
                    <a:pt x="2014427" y="534283"/>
                  </a:lnTo>
                  <a:lnTo>
                    <a:pt x="2030712" y="577533"/>
                  </a:lnTo>
                  <a:lnTo>
                    <a:pt x="2044691" y="621848"/>
                  </a:lnTo>
                  <a:lnTo>
                    <a:pt x="2056292" y="667158"/>
                  </a:lnTo>
                  <a:lnTo>
                    <a:pt x="2065441" y="713387"/>
                  </a:lnTo>
                  <a:lnTo>
                    <a:pt x="2072067" y="760464"/>
                  </a:lnTo>
                  <a:lnTo>
                    <a:pt x="2076096" y="808315"/>
                  </a:lnTo>
                  <a:lnTo>
                    <a:pt x="2077455" y="856869"/>
                  </a:lnTo>
                  <a:lnTo>
                    <a:pt x="2076096" y="905427"/>
                  </a:lnTo>
                  <a:lnTo>
                    <a:pt x="2072067" y="953283"/>
                  </a:lnTo>
                  <a:lnTo>
                    <a:pt x="2065441" y="1000365"/>
                  </a:lnTo>
                  <a:lnTo>
                    <a:pt x="2056292" y="1046598"/>
                  </a:lnTo>
                  <a:lnTo>
                    <a:pt x="2044691" y="1091912"/>
                  </a:lnTo>
                  <a:lnTo>
                    <a:pt x="2030712" y="1136231"/>
                  </a:lnTo>
                  <a:lnTo>
                    <a:pt x="2014428" y="1179485"/>
                  </a:lnTo>
                  <a:lnTo>
                    <a:pt x="1995912" y="1221599"/>
                  </a:lnTo>
                  <a:lnTo>
                    <a:pt x="1975236" y="1262501"/>
                  </a:lnTo>
                  <a:lnTo>
                    <a:pt x="1952474" y="1302119"/>
                  </a:lnTo>
                  <a:lnTo>
                    <a:pt x="1927698" y="1340378"/>
                  </a:lnTo>
                  <a:lnTo>
                    <a:pt x="1900981" y="1377207"/>
                  </a:lnTo>
                  <a:lnTo>
                    <a:pt x="1872397" y="1412533"/>
                  </a:lnTo>
                  <a:lnTo>
                    <a:pt x="1842018" y="1446282"/>
                  </a:lnTo>
                  <a:lnTo>
                    <a:pt x="1809917" y="1478382"/>
                  </a:lnTo>
                  <a:lnTo>
                    <a:pt x="1776166" y="1508760"/>
                  </a:lnTo>
                  <a:lnTo>
                    <a:pt x="1740840" y="1537342"/>
                  </a:lnTo>
                  <a:lnTo>
                    <a:pt x="1704011" y="1564057"/>
                  </a:lnTo>
                  <a:lnTo>
                    <a:pt x="1665751" y="1588831"/>
                  </a:lnTo>
                  <a:lnTo>
                    <a:pt x="1626133" y="1611592"/>
                  </a:lnTo>
                  <a:lnTo>
                    <a:pt x="1585231" y="1632266"/>
                  </a:lnTo>
                  <a:lnTo>
                    <a:pt x="1543118" y="1650781"/>
                  </a:lnTo>
                  <a:lnTo>
                    <a:pt x="1499866" y="1667063"/>
                  </a:lnTo>
                  <a:lnTo>
                    <a:pt x="1455548" y="1681040"/>
                  </a:lnTo>
                  <a:lnTo>
                    <a:pt x="1410237" y="1692640"/>
                  </a:lnTo>
                  <a:lnTo>
                    <a:pt x="1364006" y="1701789"/>
                  </a:lnTo>
                  <a:lnTo>
                    <a:pt x="1316928" y="1708414"/>
                  </a:lnTo>
                  <a:lnTo>
                    <a:pt x="1269076" y="1712442"/>
                  </a:lnTo>
                  <a:lnTo>
                    <a:pt x="1220523" y="1713801"/>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9" name="object 29"/>
            <p:cNvSpPr/>
            <p:nvPr/>
          </p:nvSpPr>
          <p:spPr>
            <a:xfrm>
              <a:off x="0" y="7900467"/>
              <a:ext cx="1834514" cy="1228090"/>
            </a:xfrm>
            <a:custGeom>
              <a:avLst/>
              <a:gdLst/>
              <a:ahLst/>
              <a:cxnLst/>
              <a:rect l="l" t="t" r="r" b="b"/>
              <a:pathLst>
                <a:path w="1834514" h="1228090">
                  <a:moveTo>
                    <a:pt x="1220523" y="1227620"/>
                  </a:moveTo>
                  <a:lnTo>
                    <a:pt x="0" y="1227655"/>
                  </a:lnTo>
                </a:path>
                <a:path w="1834514" h="1228090">
                  <a:moveTo>
                    <a:pt x="0" y="0"/>
                  </a:moveTo>
                  <a:lnTo>
                    <a:pt x="1220523" y="0"/>
                  </a:lnTo>
                  <a:lnTo>
                    <a:pt x="1268423" y="1850"/>
                  </a:lnTo>
                  <a:lnTo>
                    <a:pt x="1315327" y="7310"/>
                  </a:lnTo>
                  <a:lnTo>
                    <a:pt x="1361097" y="16241"/>
                  </a:lnTo>
                  <a:lnTo>
                    <a:pt x="1405596" y="28506"/>
                  </a:lnTo>
                  <a:lnTo>
                    <a:pt x="1448686" y="43968"/>
                  </a:lnTo>
                  <a:lnTo>
                    <a:pt x="1490230" y="62488"/>
                  </a:lnTo>
                  <a:lnTo>
                    <a:pt x="1530091" y="83930"/>
                  </a:lnTo>
                  <a:lnTo>
                    <a:pt x="1568129" y="108156"/>
                  </a:lnTo>
                  <a:lnTo>
                    <a:pt x="1604210" y="135027"/>
                  </a:lnTo>
                  <a:lnTo>
                    <a:pt x="1638194" y="164407"/>
                  </a:lnTo>
                  <a:lnTo>
                    <a:pt x="1669944" y="196158"/>
                  </a:lnTo>
                  <a:lnTo>
                    <a:pt x="1699323" y="230143"/>
                  </a:lnTo>
                  <a:lnTo>
                    <a:pt x="1726193" y="266223"/>
                  </a:lnTo>
                  <a:lnTo>
                    <a:pt x="1750417" y="304261"/>
                  </a:lnTo>
                  <a:lnTo>
                    <a:pt x="1771857" y="344120"/>
                  </a:lnTo>
                  <a:lnTo>
                    <a:pt x="1790376" y="385663"/>
                  </a:lnTo>
                  <a:lnTo>
                    <a:pt x="1805836" y="428750"/>
                  </a:lnTo>
                  <a:lnTo>
                    <a:pt x="1818100" y="473245"/>
                  </a:lnTo>
                  <a:lnTo>
                    <a:pt x="1827030" y="519011"/>
                  </a:lnTo>
                  <a:lnTo>
                    <a:pt x="1832489" y="565910"/>
                  </a:lnTo>
                  <a:lnTo>
                    <a:pt x="1834339" y="613803"/>
                  </a:lnTo>
                  <a:lnTo>
                    <a:pt x="1832489" y="661704"/>
                  </a:lnTo>
                  <a:lnTo>
                    <a:pt x="1827030" y="708609"/>
                  </a:lnTo>
                  <a:lnTo>
                    <a:pt x="1818100" y="754380"/>
                  </a:lnTo>
                  <a:lnTo>
                    <a:pt x="1805836" y="798881"/>
                  </a:lnTo>
                  <a:lnTo>
                    <a:pt x="1790376" y="841973"/>
                  </a:lnTo>
                  <a:lnTo>
                    <a:pt x="1771857" y="883520"/>
                  </a:lnTo>
                  <a:lnTo>
                    <a:pt x="1750417" y="923382"/>
                  </a:lnTo>
                  <a:lnTo>
                    <a:pt x="1726193" y="961423"/>
                  </a:lnTo>
                  <a:lnTo>
                    <a:pt x="1699323" y="997506"/>
                  </a:lnTo>
                  <a:lnTo>
                    <a:pt x="1669944" y="1031492"/>
                  </a:lnTo>
                  <a:lnTo>
                    <a:pt x="1638194" y="1063244"/>
                  </a:lnTo>
                  <a:lnTo>
                    <a:pt x="1604210" y="1092624"/>
                  </a:lnTo>
                  <a:lnTo>
                    <a:pt x="1568129" y="1119495"/>
                  </a:lnTo>
                  <a:lnTo>
                    <a:pt x="1530091" y="1143720"/>
                  </a:lnTo>
                  <a:lnTo>
                    <a:pt x="1490230" y="1165159"/>
                  </a:lnTo>
                  <a:lnTo>
                    <a:pt x="1448686" y="1183677"/>
                  </a:lnTo>
                  <a:lnTo>
                    <a:pt x="1405596" y="1199135"/>
                  </a:lnTo>
                  <a:lnTo>
                    <a:pt x="1361097" y="1211396"/>
                  </a:lnTo>
                  <a:lnTo>
                    <a:pt x="1315327" y="1220322"/>
                  </a:lnTo>
                  <a:lnTo>
                    <a:pt x="1268423" y="1225776"/>
                  </a:lnTo>
                  <a:lnTo>
                    <a:pt x="1220523" y="1227620"/>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30" name="object 30"/>
            <p:cNvSpPr/>
            <p:nvPr/>
          </p:nvSpPr>
          <p:spPr>
            <a:xfrm>
              <a:off x="0" y="8143593"/>
              <a:ext cx="1591310" cy="741680"/>
            </a:xfrm>
            <a:custGeom>
              <a:avLst/>
              <a:gdLst/>
              <a:ahLst/>
              <a:cxnLst/>
              <a:rect l="l" t="t" r="r" b="b"/>
              <a:pathLst>
                <a:path w="1591310" h="741679">
                  <a:moveTo>
                    <a:pt x="1220523" y="741425"/>
                  </a:moveTo>
                  <a:lnTo>
                    <a:pt x="0" y="741425"/>
                  </a:lnTo>
                </a:path>
                <a:path w="1591310" h="741679">
                  <a:moveTo>
                    <a:pt x="0" y="0"/>
                  </a:moveTo>
                  <a:lnTo>
                    <a:pt x="1220472" y="0"/>
                  </a:lnTo>
                  <a:lnTo>
                    <a:pt x="1266924" y="2893"/>
                  </a:lnTo>
                  <a:lnTo>
                    <a:pt x="1311671" y="11341"/>
                  </a:lnTo>
                  <a:lnTo>
                    <a:pt x="1354363" y="24992"/>
                  </a:lnTo>
                  <a:lnTo>
                    <a:pt x="1394650" y="43497"/>
                  </a:lnTo>
                  <a:lnTo>
                    <a:pt x="1432181" y="66505"/>
                  </a:lnTo>
                  <a:lnTo>
                    <a:pt x="1466608" y="93667"/>
                  </a:lnTo>
                  <a:lnTo>
                    <a:pt x="1497580" y="124632"/>
                  </a:lnTo>
                  <a:lnTo>
                    <a:pt x="1524747" y="159050"/>
                  </a:lnTo>
                  <a:lnTo>
                    <a:pt x="1547759" y="196572"/>
                  </a:lnTo>
                  <a:lnTo>
                    <a:pt x="1566266" y="236846"/>
                  </a:lnTo>
                  <a:lnTo>
                    <a:pt x="1579919" y="279524"/>
                  </a:lnTo>
                  <a:lnTo>
                    <a:pt x="1588367" y="324254"/>
                  </a:lnTo>
                  <a:lnTo>
                    <a:pt x="1591261" y="370687"/>
                  </a:lnTo>
                  <a:lnTo>
                    <a:pt x="1588367" y="417129"/>
                  </a:lnTo>
                  <a:lnTo>
                    <a:pt x="1579919" y="461866"/>
                  </a:lnTo>
                  <a:lnTo>
                    <a:pt x="1566267" y="504551"/>
                  </a:lnTo>
                  <a:lnTo>
                    <a:pt x="1547760" y="544831"/>
                  </a:lnTo>
                  <a:lnTo>
                    <a:pt x="1524750" y="582358"/>
                  </a:lnTo>
                  <a:lnTo>
                    <a:pt x="1497585" y="616780"/>
                  </a:lnTo>
                  <a:lnTo>
                    <a:pt x="1466616" y="647749"/>
                  </a:lnTo>
                  <a:lnTo>
                    <a:pt x="1432193" y="674914"/>
                  </a:lnTo>
                  <a:lnTo>
                    <a:pt x="1394667" y="697925"/>
                  </a:lnTo>
                  <a:lnTo>
                    <a:pt x="1354386" y="716431"/>
                  </a:lnTo>
                  <a:lnTo>
                    <a:pt x="1311702" y="730084"/>
                  </a:lnTo>
                  <a:lnTo>
                    <a:pt x="1266964" y="738532"/>
                  </a:lnTo>
                  <a:lnTo>
                    <a:pt x="1220523" y="741425"/>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31" name="object 31"/>
            <p:cNvSpPr/>
            <p:nvPr/>
          </p:nvSpPr>
          <p:spPr>
            <a:xfrm>
              <a:off x="0" y="8386668"/>
              <a:ext cx="1348740" cy="255270"/>
            </a:xfrm>
            <a:custGeom>
              <a:avLst/>
              <a:gdLst/>
              <a:ahLst/>
              <a:cxnLst/>
              <a:rect l="l" t="t" r="r" b="b"/>
              <a:pathLst>
                <a:path w="1348740" h="255270">
                  <a:moveTo>
                    <a:pt x="1348144" y="127606"/>
                  </a:moveTo>
                  <a:lnTo>
                    <a:pt x="1338111" y="177289"/>
                  </a:lnTo>
                  <a:lnTo>
                    <a:pt x="1310755" y="217854"/>
                  </a:lnTo>
                  <a:lnTo>
                    <a:pt x="1270188" y="245202"/>
                  </a:lnTo>
                  <a:lnTo>
                    <a:pt x="1220522" y="255229"/>
                  </a:lnTo>
                  <a:lnTo>
                    <a:pt x="0" y="255229"/>
                  </a:lnTo>
                </a:path>
                <a:path w="1348740" h="255270">
                  <a:moveTo>
                    <a:pt x="0" y="0"/>
                  </a:moveTo>
                  <a:lnTo>
                    <a:pt x="1220522" y="35"/>
                  </a:lnTo>
                  <a:lnTo>
                    <a:pt x="1270188" y="10040"/>
                  </a:lnTo>
                  <a:lnTo>
                    <a:pt x="1310755" y="37384"/>
                  </a:lnTo>
                  <a:lnTo>
                    <a:pt x="1338111" y="77946"/>
                  </a:lnTo>
                  <a:lnTo>
                    <a:pt x="1348144" y="127606"/>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grpSp>
      <p:sp>
        <p:nvSpPr>
          <p:cNvPr id="53" name="文本框 52"/>
          <p:cNvSpPr txBox="1"/>
          <p:nvPr/>
        </p:nvSpPr>
        <p:spPr>
          <a:xfrm>
            <a:off x="559447" y="4548208"/>
            <a:ext cx="6569485" cy="307777"/>
          </a:xfrm>
          <a:prstGeom prst="rect">
            <a:avLst/>
          </a:prstGeom>
          <a:noFill/>
        </p:spPr>
        <p:txBody>
          <a:bodyPr wrap="square">
            <a:spAutoFit/>
          </a:bodyPr>
          <a:lstStyle/>
          <a:p>
            <a:pPr defTabSz="371475"/>
            <a:r>
              <a:rPr kumimoji="1" lang="en-GB" altLang="zh-CN" sz="1400" b="1" spc="81" dirty="0">
                <a:solidFill>
                  <a:prstClr val="black">
                    <a:lumMod val="75000"/>
                    <a:lumOff val="25000"/>
                  </a:prstClr>
                </a:solidFill>
                <a:latin typeface="Arial" panose="020B0604020202020204" pitchFamily="34" charset="0"/>
                <a:ea typeface="微软雅黑" panose="020B0503020204020204" pitchFamily="34" charset="-122"/>
              </a:rPr>
              <a:t>About EchoTik</a:t>
            </a:r>
            <a:endParaRPr kumimoji="1" lang="en-GB" altLang="zh-CN" sz="1400" b="1" spc="81" dirty="0">
              <a:solidFill>
                <a:prstClr val="black">
                  <a:lumMod val="75000"/>
                  <a:lumOff val="25000"/>
                </a:prstClr>
              </a:solidFill>
              <a:latin typeface="Arial" panose="020B0604020202020204" pitchFamily="34" charset="0"/>
              <a:ea typeface="微软雅黑" panose="020B0503020204020204" pitchFamily="34" charset="-122"/>
            </a:endParaRPr>
          </a:p>
        </p:txBody>
      </p:sp>
      <p:sp>
        <p:nvSpPr>
          <p:cNvPr id="61" name="文本框 60"/>
          <p:cNvSpPr txBox="1"/>
          <p:nvPr/>
        </p:nvSpPr>
        <p:spPr>
          <a:xfrm>
            <a:off x="4085197" y="8645016"/>
            <a:ext cx="2281733" cy="292388"/>
          </a:xfrm>
          <a:prstGeom prst="rect">
            <a:avLst/>
          </a:prstGeom>
          <a:noFill/>
        </p:spPr>
        <p:txBody>
          <a:bodyPr wrap="square">
            <a:spAutoFit/>
          </a:bodyPr>
          <a:lstStyle/>
          <a:p>
            <a:pPr algn="r" defTabSz="371475"/>
            <a:r>
              <a:rPr kumimoji="1" lang="en-GB" altLang="zh-CN"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rPr>
              <a:t>CHAPTER FIVE</a:t>
            </a:r>
            <a:endParaRPr kumimoji="1" lang="en-GB" altLang="zh-CN"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文本框 56"/>
          <p:cNvSpPr txBox="1"/>
          <p:nvPr/>
        </p:nvSpPr>
        <p:spPr>
          <a:xfrm>
            <a:off x="524429" y="3253335"/>
            <a:ext cx="5827065" cy="1077218"/>
          </a:xfrm>
          <a:prstGeom prst="rect">
            <a:avLst/>
          </a:prstGeom>
          <a:noFill/>
        </p:spPr>
        <p:txBody>
          <a:bodyPr wrap="square">
            <a:spAutoFit/>
          </a:bodyPr>
          <a:lstStyle/>
          <a:p>
            <a:pPr defTabSz="371475"/>
            <a:r>
              <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New Assistance </a:t>
            </a:r>
            <a:endPar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a:p>
            <a:pPr defTabSz="371475"/>
            <a:r>
              <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for E-commerce</a:t>
            </a:r>
            <a:endParaRPr kumimoji="1" lang="en-GB" altLang="zh-CN" sz="3200" b="1"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pic>
        <p:nvPicPr>
          <p:cNvPr id="63" name="图形 62"/>
          <p:cNvPicPr>
            <a:picLocks noChangeAspect="1"/>
          </p:cNvPicPr>
          <p:nvPr/>
        </p:nvPicPr>
        <p:blipFill>
          <a:blip r:embed="rId1"/>
          <a:stretch>
            <a:fillRect/>
          </a:stretch>
        </p:blipFill>
        <p:spPr>
          <a:xfrm>
            <a:off x="4353032" y="0"/>
            <a:ext cx="2504968" cy="268968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查看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74"/>
            <a:ext cx="6857990" cy="15260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719965" y="7580807"/>
            <a:ext cx="2307253" cy="230811"/>
            <a:chOff x="705088" y="5648309"/>
            <a:chExt cx="5973327" cy="597557"/>
          </a:xfrm>
        </p:grpSpPr>
        <p:pic>
          <p:nvPicPr>
            <p:cNvPr id="4" name="pasted-image.tiff" descr="pasted-image.tiff"/>
            <p:cNvPicPr>
              <a:picLocks noChangeAspect="1"/>
            </p:cNvPicPr>
            <p:nvPr/>
          </p:nvPicPr>
          <p:blipFill>
            <a:blip r:embed="rId2"/>
            <a:stretch>
              <a:fillRect/>
            </a:stretch>
          </p:blipFill>
          <p:spPr>
            <a:xfrm>
              <a:off x="705088" y="5648309"/>
              <a:ext cx="597556" cy="597557"/>
            </a:xfrm>
            <a:prstGeom prst="rect">
              <a:avLst/>
            </a:prstGeom>
            <a:ln w="12700">
              <a:miter lim="400000"/>
              <a:headEnd/>
              <a:tailEnd/>
            </a:ln>
          </p:spPr>
        </p:pic>
        <p:pic>
          <p:nvPicPr>
            <p:cNvPr id="5" name="pasted-image.png" descr="pasted-image.png"/>
            <p:cNvPicPr>
              <a:picLocks noChangeAspect="1"/>
            </p:cNvPicPr>
            <p:nvPr/>
          </p:nvPicPr>
          <p:blipFill>
            <a:blip r:embed="rId3"/>
            <a:stretch>
              <a:fillRect/>
            </a:stretch>
          </p:blipFill>
          <p:spPr>
            <a:xfrm>
              <a:off x="2025377" y="5676134"/>
              <a:ext cx="1418221" cy="569726"/>
            </a:xfrm>
            <a:prstGeom prst="rect">
              <a:avLst/>
            </a:prstGeom>
            <a:ln w="12700">
              <a:miter lim="400000"/>
              <a:headEnd/>
              <a:tailEnd/>
            </a:ln>
          </p:spPr>
        </p:pic>
        <p:pic>
          <p:nvPicPr>
            <p:cNvPr id="6" name="pasted-image.tiff" descr="pasted-image.tiff"/>
            <p:cNvPicPr>
              <a:picLocks noChangeAspect="1"/>
            </p:cNvPicPr>
            <p:nvPr/>
          </p:nvPicPr>
          <p:blipFill>
            <a:blip r:embed="rId4"/>
            <a:stretch>
              <a:fillRect/>
            </a:stretch>
          </p:blipFill>
          <p:spPr>
            <a:xfrm>
              <a:off x="4112763" y="5779092"/>
              <a:ext cx="2565652" cy="335979"/>
            </a:xfrm>
            <a:prstGeom prst="rect">
              <a:avLst/>
            </a:prstGeom>
            <a:ln w="12700">
              <a:miter lim="400000"/>
              <a:headEnd/>
              <a:tailEnd/>
            </a:ln>
          </p:spPr>
        </p:pic>
      </p:grpSp>
      <p:sp>
        <p:nvSpPr>
          <p:cNvPr id="11" name="Freeform 8"/>
          <p:cNvSpPr/>
          <p:nvPr/>
        </p:nvSpPr>
        <p:spPr>
          <a:xfrm>
            <a:off x="3702685" y="7270830"/>
            <a:ext cx="651494" cy="651494"/>
          </a:xfrm>
          <a:custGeom>
            <a:avLst/>
            <a:gdLst/>
            <a:ahLst/>
            <a:cxnLst/>
            <a:rect l="l" t="t" r="r" b="b"/>
            <a:pathLst>
              <a:path w="1652410" h="1652410">
                <a:moveTo>
                  <a:pt x="0" y="0"/>
                </a:moveTo>
                <a:lnTo>
                  <a:pt x="1652410" y="0"/>
                </a:lnTo>
                <a:lnTo>
                  <a:pt x="1652410" y="1652410"/>
                </a:lnTo>
                <a:lnTo>
                  <a:pt x="0" y="1652410"/>
                </a:lnTo>
                <a:lnTo>
                  <a:pt x="0" y="0"/>
                </a:lnTo>
                <a:close/>
              </a:path>
            </a:pathLst>
          </a:custGeom>
          <a:blipFill>
            <a:blip r:embed="rId5"/>
            <a:stretch>
              <a:fillRect/>
            </a:stretch>
          </a:blipFill>
        </p:spPr>
        <p:txBody>
          <a:bodyPr/>
          <a:lstStyle/>
          <a:p>
            <a:endParaRPr lang="zh-CN" altLang="en-US"/>
          </a:p>
        </p:txBody>
      </p:sp>
      <p:sp>
        <p:nvSpPr>
          <p:cNvPr id="29" name="文本框 28"/>
          <p:cNvSpPr txBox="1"/>
          <p:nvPr/>
        </p:nvSpPr>
        <p:spPr>
          <a:xfrm>
            <a:off x="3284341" y="7921874"/>
            <a:ext cx="1488182" cy="311817"/>
          </a:xfrm>
          <a:prstGeom prst="rect">
            <a:avLst/>
          </a:prstGeom>
          <a:noFill/>
        </p:spPr>
        <p:txBody>
          <a:bodyPr wrap="square">
            <a:spAutoFit/>
          </a:bodyPr>
          <a:lstStyle/>
          <a:p>
            <a:pPr marL="0" marR="0" lvl="0" indent="0" algn="ctr" defTabSz="457200" rtl="0" eaLnBrk="1" fontAlgn="auto" latinLnBrk="0" hangingPunct="1">
              <a:lnSpc>
                <a:spcPct val="125000"/>
              </a:lnSpc>
              <a:spcBef>
                <a:spcPts val="0"/>
              </a:spcBef>
              <a:spcAft>
                <a:spcPts val="0"/>
              </a:spcAft>
              <a:buClrTx/>
              <a:buSzTx/>
              <a:buFontTx/>
              <a:buNone/>
              <a:defRPr/>
            </a:pPr>
            <a:r>
              <a:rPr kumimoji="0" lang="en-US" altLang="zh-CN" sz="600" b="1" u="none" strike="noStrike" kern="1200" cap="none" normalizeH="0" baseline="0" noProof="0" dirty="0">
                <a:ln>
                  <a:noFill/>
                </a:ln>
                <a:solidFill>
                  <a:prstClr val="white">
                    <a:lumMod val="50000"/>
                  </a:prstClr>
                </a:solidFill>
                <a:effectLst/>
                <a:uLnTx/>
                <a:uFillTx/>
                <a:latin typeface="Arial" panose="020B0604020202020204" pitchFamily="34" charset="0"/>
                <a:ea typeface="微软雅黑" panose="020B0503020204020204" pitchFamily="34" charset="-122"/>
                <a:cs typeface="+mn-cs"/>
              </a:rPr>
              <a:t>Scan the code to register and get a free membership </a:t>
            </a:r>
            <a:endParaRPr kumimoji="0" lang="en-US" altLang="zh-CN" sz="600" b="1" u="none" strike="noStrike" kern="1200" cap="none" normalizeH="0" baseline="0" noProof="0" dirty="0">
              <a:ln>
                <a:noFill/>
              </a:ln>
              <a:solidFill>
                <a:prstClr val="white">
                  <a:lumMod val="50000"/>
                </a:prstClr>
              </a:solidFill>
              <a:effectLst/>
              <a:uLnTx/>
              <a:uFillTx/>
              <a:latin typeface="Arial" panose="020B0604020202020204" pitchFamily="34" charset="0"/>
              <a:ea typeface="微软雅黑" panose="020B0503020204020204" pitchFamily="34" charset="-122"/>
              <a:cs typeface="+mn-cs"/>
            </a:endParaRPr>
          </a:p>
        </p:txBody>
      </p:sp>
      <p:sp>
        <p:nvSpPr>
          <p:cNvPr id="35" name="文本框 34"/>
          <p:cNvSpPr txBox="1"/>
          <p:nvPr/>
        </p:nvSpPr>
        <p:spPr>
          <a:xfrm>
            <a:off x="4749097" y="7921874"/>
            <a:ext cx="1488181" cy="311817"/>
          </a:xfrm>
          <a:prstGeom prst="rect">
            <a:avLst/>
          </a:prstGeom>
          <a:noFill/>
        </p:spPr>
        <p:txBody>
          <a:bodyPr wrap="square">
            <a:spAutoFit/>
          </a:bodyPr>
          <a:lstStyle/>
          <a:p>
            <a:pPr marL="0" marR="0" lvl="0" indent="0" algn="ctr" defTabSz="457200" rtl="0" eaLnBrk="1" fontAlgn="auto" latinLnBrk="0" hangingPunct="1">
              <a:lnSpc>
                <a:spcPct val="125000"/>
              </a:lnSpc>
              <a:spcBef>
                <a:spcPts val="0"/>
              </a:spcBef>
              <a:spcAft>
                <a:spcPts val="0"/>
              </a:spcAft>
              <a:buClrTx/>
              <a:buSzTx/>
              <a:buFontTx/>
              <a:buNone/>
              <a:defRPr/>
            </a:pPr>
            <a:r>
              <a:rPr kumimoji="0" lang="en-GB" altLang="zh-CN" sz="600" b="1" u="none" strike="noStrike" kern="1200" cap="none" normalizeH="0" baseline="0" noProof="0" dirty="0">
                <a:ln>
                  <a:noFill/>
                </a:ln>
                <a:solidFill>
                  <a:prstClr val="white">
                    <a:lumMod val="50000"/>
                  </a:prstClr>
                </a:solidFill>
                <a:effectLst/>
                <a:uLnTx/>
                <a:uFillTx/>
                <a:latin typeface="Arial" panose="020B0604020202020204" pitchFamily="34" charset="0"/>
                <a:ea typeface="微软雅黑" panose="020B0503020204020204" pitchFamily="34" charset="-122"/>
                <a:cs typeface="+mn-cs"/>
              </a:rPr>
              <a:t>Follow the official account to get more information </a:t>
            </a:r>
            <a:endParaRPr kumimoji="0" lang="en-US" altLang="zh-CN" sz="600" b="1" u="none" strike="noStrike" kern="1200" cap="none" normalizeH="0" baseline="0" noProof="0" dirty="0">
              <a:ln>
                <a:noFill/>
              </a:ln>
              <a:solidFill>
                <a:prstClr val="white">
                  <a:lumMod val="50000"/>
                </a:prstClr>
              </a:solidFill>
              <a:effectLst/>
              <a:uLnTx/>
              <a:uFillTx/>
              <a:latin typeface="Arial" panose="020B0604020202020204" pitchFamily="34" charset="0"/>
              <a:ea typeface="微软雅黑" panose="020B0503020204020204" pitchFamily="34" charset="-122"/>
              <a:cs typeface="+mn-cs"/>
            </a:endParaRPr>
          </a:p>
        </p:txBody>
      </p:sp>
      <p:sp>
        <p:nvSpPr>
          <p:cNvPr id="8" name="文本框 7"/>
          <p:cNvSpPr txBox="1"/>
          <p:nvPr/>
        </p:nvSpPr>
        <p:spPr>
          <a:xfrm>
            <a:off x="628582" y="5121109"/>
            <a:ext cx="5616576" cy="750847"/>
          </a:xfrm>
          <a:prstGeom prst="rect">
            <a:avLst/>
          </a:prstGeom>
          <a:noFill/>
        </p:spPr>
        <p:txBody>
          <a:bodyPr wrap="square">
            <a:spAutoFit/>
          </a:bodyPr>
          <a:lstStyle/>
          <a:p>
            <a:pPr marL="0" marR="0" lvl="0" indent="0" algn="just" defTabSz="457200" rtl="0" eaLnBrk="1" fontAlgn="auto" latinLnBrk="0" hangingPunct="1">
              <a:lnSpc>
                <a:spcPct val="125000"/>
              </a:lnSpc>
              <a:spcBef>
                <a:spcPts val="0"/>
              </a:spcBef>
              <a:spcAft>
                <a:spcPts val="0"/>
              </a:spcAft>
              <a:buClrTx/>
              <a:buSzTx/>
              <a:buFontTx/>
              <a:buNone/>
              <a:defRPr/>
            </a:pPr>
            <a:r>
              <a:rPr kumimoji="0" lang="en-GB" altLang="zh-CN" sz="1800" u="none" strike="noStrike" kern="1200" cap="none" spc="100" normalizeH="0" baseline="0" noProof="0" dirty="0" err="1">
                <a:ln>
                  <a:noFill/>
                </a:ln>
                <a:solidFill>
                  <a:srgbClr val="6559ED"/>
                </a:solidFill>
                <a:effectLst/>
                <a:uLnTx/>
                <a:uFillTx/>
                <a:latin typeface="Arial Black" panose="020B0A04020102020204" pitchFamily="34" charset="0"/>
                <a:ea typeface="微软雅黑" panose="020B0503020204020204" pitchFamily="34" charset="-122"/>
                <a:cs typeface="Arial Black" panose="020B0A04020102020204" pitchFamily="34" charset="0"/>
              </a:rPr>
              <a:t>EchoTik</a:t>
            </a:r>
            <a:endParaRPr kumimoji="0" lang="en-GB" altLang="zh-CN" sz="1800" u="none" strike="noStrike" kern="1200" cap="none" spc="100" normalizeH="0" baseline="0" noProof="0" dirty="0">
              <a:ln>
                <a:noFill/>
              </a:ln>
              <a:solidFill>
                <a:srgbClr val="6559ED"/>
              </a:solidFill>
              <a:effectLst/>
              <a:uLnTx/>
              <a:uFillTx/>
              <a:latin typeface="Arial Black" panose="020B0A04020102020204" pitchFamily="34" charset="0"/>
              <a:ea typeface="微软雅黑" panose="020B0503020204020204" pitchFamily="34" charset="-122"/>
              <a:cs typeface="Arial Black" panose="020B0A04020102020204" pitchFamily="34" charset="0"/>
            </a:endParaRPr>
          </a:p>
          <a:p>
            <a:pPr marL="0" marR="0" lvl="0" indent="0" algn="just" defTabSz="457200" rtl="0" eaLnBrk="1" fontAlgn="auto" latinLnBrk="0" hangingPunct="1">
              <a:lnSpc>
                <a:spcPct val="125000"/>
              </a:lnSpc>
              <a:spcBef>
                <a:spcPts val="0"/>
              </a:spcBef>
              <a:spcAft>
                <a:spcPts val="0"/>
              </a:spcAft>
              <a:buClrTx/>
              <a:buSzTx/>
              <a:buFontTx/>
              <a:buNone/>
              <a:defRPr/>
            </a:pPr>
            <a:r>
              <a:rPr kumimoji="0" lang="en-GB" altLang="zh-CN" sz="1800" b="1" u="none" strike="noStrike" kern="1200" cap="none" spc="10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Your Data-Driven TikTok E-Commerce Exper </a:t>
            </a:r>
            <a:endParaRPr kumimoji="0" lang="zh-CN" altLang="en-US" sz="1800" b="1" u="none" strike="noStrike" kern="1200" cap="none" spc="10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p:cNvSpPr txBox="1"/>
          <p:nvPr/>
        </p:nvSpPr>
        <p:spPr>
          <a:xfrm>
            <a:off x="620703" y="5948540"/>
            <a:ext cx="5616575" cy="1308307"/>
          </a:xfrm>
          <a:prstGeom prst="rect">
            <a:avLst/>
          </a:prstGeom>
          <a:noFill/>
        </p:spPr>
        <p:txBody>
          <a:bodyPr wrap="square">
            <a:spAutoFit/>
          </a:bodyPr>
          <a:lstStyle/>
          <a:p>
            <a:pPr marL="0" marR="0" lvl="0" indent="0" algn="just" defTabSz="457200" rtl="0" eaLnBrk="1" fontAlgn="auto" latinLnBrk="0" hangingPunct="1">
              <a:lnSpc>
                <a:spcPct val="125000"/>
              </a:lnSpc>
              <a:spcBef>
                <a:spcPts val="0"/>
              </a:spcBef>
              <a:spcAft>
                <a:spcPts val="0"/>
              </a:spcAft>
              <a:buClrTx/>
              <a:buSzTx/>
              <a:buFontTx/>
              <a:buNone/>
              <a:defRPr/>
            </a:pPr>
            <a:r>
              <a:rPr kumimoji="0" lang="zh-CN" altLang="en-US" sz="800" b="1" u="none" strike="noStrike" kern="1200" cap="none" spc="100" normalizeH="0" baseline="0" noProof="0" dirty="0" err="1">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GB" altLang="zh-CN" sz="800" b="1" u="none" strike="noStrike" kern="1200" cap="none" spc="100" normalizeH="0" baseline="0" noProof="0" dirty="0" err="1">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EchoTik is a third-party data analytics platform and AI tool for overseas short-video and live-streaming e-commerce on TikTok. In May 2023, it completed tens of millions of angel round financing. The core members are mainly from Xiaomi, Kingsoft, and Tencent. The team members have practical experience in multiple scenarios of large-scale e-commerce front-end and back-end, deeply understand the core data indicators and logic of e-commerce, and are able to maturely handle data technology requirements, providing accurate positioning and effective suggestions for e-commerce sellers and traffic influencers in product selection.</a:t>
            </a:r>
            <a:endParaRPr kumimoji="0" lang="en-GB" altLang="zh-CN" sz="800" b="1" u="none" strike="noStrike" kern="1200" cap="none" spc="100" normalizeH="0" baseline="0" noProof="0" dirty="0" err="1">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6" name="图片 15"/>
          <p:cNvPicPr>
            <a:picLocks noChangeAspect="1"/>
          </p:cNvPicPr>
          <p:nvPr/>
        </p:nvPicPr>
        <p:blipFill>
          <a:blip r:embed="rId6"/>
          <a:stretch>
            <a:fillRect/>
          </a:stretch>
        </p:blipFill>
        <p:spPr>
          <a:xfrm>
            <a:off x="5235175" y="7278539"/>
            <a:ext cx="636448" cy="635877"/>
          </a:xfrm>
          <a:prstGeom prst="rect">
            <a:avLst/>
          </a:prstGeom>
        </p:spPr>
      </p:pic>
      <p:pic>
        <p:nvPicPr>
          <p:cNvPr id="25" name="officeArt object"/>
          <p:cNvPicPr/>
          <p:nvPr/>
        </p:nvPicPr>
        <p:blipFill rotWithShape="1">
          <a:blip r:embed="rId7"/>
          <a:srcRect l="10384" r="9051"/>
          <a:stretch>
            <a:fillRect/>
          </a:stretch>
        </p:blipFill>
        <p:spPr>
          <a:xfrm>
            <a:off x="0" y="-674"/>
            <a:ext cx="6857989" cy="4785566"/>
          </a:xfrm>
          <a:prstGeom prst="rect">
            <a:avLst/>
          </a:prstGeom>
          <a:ln w="12700" cap="flat">
            <a:noFill/>
            <a:miter lim="4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741363"/>
            <a:ext cx="6197220" cy="371577"/>
          </a:xfrm>
          <a:prstGeom prst="rect">
            <a:avLst/>
          </a:prstGeom>
          <a:noFill/>
        </p:spPr>
        <p:txBody>
          <a:bodyPr wrap="square">
            <a:spAutoFit/>
          </a:bodyPr>
          <a:lstStyle/>
          <a:p>
            <a:pPr algn="just">
              <a:lnSpc>
                <a:spcPct val="125000"/>
              </a:lnSpc>
              <a:defRPr/>
            </a:pPr>
            <a:r>
              <a:rPr kumimoji="1" lang="en-GB" altLang="zh-CN" sz="1600" b="1" u="none" strike="noStrike" kern="1200" cap="none" spc="10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Why choose </a:t>
            </a:r>
            <a:r>
              <a:rPr kumimoji="1" lang="en-GB" altLang="zh-CN" sz="1600" b="1" u="none" strike="noStrike" kern="1200" cap="none" spc="100" normalizeH="0" baseline="0" noProof="0" dirty="0">
                <a:ln>
                  <a:noFill/>
                </a:ln>
                <a:solidFill>
                  <a:srgbClr val="6559ED"/>
                </a:solidFill>
                <a:effectLst/>
                <a:uLnTx/>
                <a:uFillTx/>
                <a:latin typeface="Arial" panose="020B0604020202020204" pitchFamily="34" charset="0"/>
                <a:ea typeface="微软雅黑" panose="020B0503020204020204" pitchFamily="34" charset="-122"/>
                <a:cs typeface="+mn-cs"/>
              </a:rPr>
              <a:t>EchoTik</a:t>
            </a:r>
            <a:r>
              <a:rPr kumimoji="1" lang="zh-CN" altLang="en-US" sz="1600" b="1" u="none" strike="noStrike" kern="1200" cap="none" spc="100" normalizeH="0" baseline="0" noProof="0" dirty="0">
                <a:ln>
                  <a:noFill/>
                </a:ln>
                <a:solidFill>
                  <a:srgbClr val="6559ED"/>
                </a:solidFill>
                <a:effectLst/>
                <a:uLnTx/>
                <a:uFillTx/>
                <a:latin typeface="Arial" panose="020B0604020202020204" pitchFamily="34" charset="0"/>
                <a:ea typeface="微软雅黑" panose="020B0503020204020204" pitchFamily="34" charset="-122"/>
                <a:cs typeface="+mn-cs"/>
              </a:rPr>
              <a:t>？</a:t>
            </a:r>
            <a:endParaRPr kumimoji="0" lang="zh-CN" altLang="en-US" sz="1050" b="1" u="none" strike="noStrike" kern="1200" cap="none" spc="100" normalizeH="0" baseline="0" noProof="0" dirty="0">
              <a:ln>
                <a:noFill/>
              </a:ln>
              <a:solidFill>
                <a:srgbClr val="6559ED"/>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0" name="圆角矩形 19"/>
          <p:cNvSpPr/>
          <p:nvPr>
            <p:custDataLst>
              <p:tags r:id="rId1"/>
            </p:custDataLst>
          </p:nvPr>
        </p:nvSpPr>
        <p:spPr>
          <a:xfrm>
            <a:off x="620714" y="2584534"/>
            <a:ext cx="5616574" cy="1529257"/>
          </a:xfrm>
          <a:prstGeom prst="roundRect">
            <a:avLst>
              <a:gd name="adj" fmla="val 2578"/>
            </a:avLst>
          </a:prstGeom>
          <a:solidFill>
            <a:schemeClr val="bg1"/>
          </a:solidFill>
          <a:ln>
            <a:noFill/>
          </a:ln>
          <a:effectLst>
            <a:outerShdw blurRad="127000" dist="25400" dir="4560000" algn="t" rotWithShape="0">
              <a:srgbClr val="2258A8">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10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圆角矩形 21"/>
          <p:cNvSpPr/>
          <p:nvPr>
            <p:custDataLst>
              <p:tags r:id="rId2"/>
            </p:custDataLst>
          </p:nvPr>
        </p:nvSpPr>
        <p:spPr>
          <a:xfrm>
            <a:off x="2412565" y="2777263"/>
            <a:ext cx="3753284" cy="427847"/>
          </a:xfrm>
          <a:prstGeom prst="roundRect">
            <a:avLst>
              <a:gd name="adj" fmla="val 0"/>
            </a:avLst>
          </a:prstGeom>
          <a:gradFill>
            <a:gsLst>
              <a:gs pos="0">
                <a:srgbClr val="DDDDFE"/>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altLang="zh-CN" sz="1000" b="1" u="none" strike="noStrike" kern="1200" cap="none" spc="10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cs"/>
                <a:sym typeface="+mn-ea"/>
              </a:rPr>
              <a:t>The most professional and comprehensive data and indicators </a:t>
            </a:r>
            <a:endParaRPr kumimoji="0" lang="zh-CN" altLang="en-US" sz="1000" b="1" u="none" strike="noStrike" kern="1200" cap="none" spc="10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cs"/>
              <a:sym typeface="+mn-ea"/>
            </a:endParaRPr>
          </a:p>
        </p:txBody>
      </p:sp>
      <p:sp>
        <p:nvSpPr>
          <p:cNvPr id="31" name="圆角矩形 30"/>
          <p:cNvSpPr/>
          <p:nvPr>
            <p:custDataLst>
              <p:tags r:id="rId3"/>
            </p:custDataLst>
          </p:nvPr>
        </p:nvSpPr>
        <p:spPr>
          <a:xfrm>
            <a:off x="719245" y="2726463"/>
            <a:ext cx="1515522" cy="1245398"/>
          </a:xfrm>
          <a:prstGeom prst="roundRect">
            <a:avLst>
              <a:gd name="adj" fmla="val 3409"/>
            </a:avLst>
          </a:prstGeom>
          <a:blipFill>
            <a:blip r:embed="rId4"/>
            <a:stretch>
              <a:fillRect/>
            </a:stretch>
          </a:blipFill>
          <a:ln>
            <a:gradFill>
              <a:gsLst>
                <a:gs pos="0">
                  <a:srgbClr val="545ED9"/>
                </a:gs>
                <a:gs pos="99000">
                  <a:srgbClr val="545ED9">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10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6" name="文本框 35"/>
          <p:cNvSpPr txBox="1"/>
          <p:nvPr/>
        </p:nvSpPr>
        <p:spPr>
          <a:xfrm>
            <a:off x="2329886" y="3230671"/>
            <a:ext cx="3835963" cy="692754"/>
          </a:xfrm>
          <a:prstGeom prst="rect">
            <a:avLst/>
          </a:prstGeom>
          <a:noFill/>
        </p:spPr>
        <p:txBody>
          <a:bodyPr wrap="square">
            <a:spAutoFit/>
          </a:bodyPr>
          <a:lstStyle/>
          <a:p>
            <a:pPr marL="56515" marR="0" lvl="0" indent="-56515" algn="l" defTabSz="457200" rtl="0" eaLnBrk="1" fontAlgn="auto" latinLnBrk="0" hangingPunct="1">
              <a:lnSpc>
                <a:spcPct val="125000"/>
              </a:lnSpc>
              <a:spcBef>
                <a:spcPts val="0"/>
              </a:spcBef>
              <a:spcAft>
                <a:spcPts val="0"/>
              </a:spcAft>
              <a:buClrTx/>
              <a:buSzTx/>
              <a:buFont typeface="Arial" panose="020B0604020202020204" pitchFamily="34" charset="0"/>
              <a:buChar char="•"/>
              <a:defRPr/>
            </a:pPr>
            <a:r>
              <a:rPr kumimoji="0" lang="en-US"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13 popular rankings and 2 panoramic views help you fully understand the TikTok market;</a:t>
            </a:r>
            <a:endParaRPr kumimoji="0" lang="en-US"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56515" marR="0" lvl="0" indent="-56515" algn="l" defTabSz="457200" rtl="0" eaLnBrk="1" fontAlgn="auto" latinLnBrk="0" hangingPunct="1">
              <a:lnSpc>
                <a:spcPct val="125000"/>
              </a:lnSpc>
              <a:spcBef>
                <a:spcPts val="0"/>
              </a:spcBef>
              <a:spcAft>
                <a:spcPts val="0"/>
              </a:spcAft>
              <a:buClrTx/>
              <a:buSzTx/>
              <a:buFont typeface="Arial" panose="020B0604020202020204" pitchFamily="34" charset="0"/>
              <a:buChar char="•"/>
              <a:defRPr/>
            </a:pPr>
            <a:r>
              <a:rPr kumimoji="0" lang="en-US"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14 dimensions and more than 60 indicators to help you select products;</a:t>
            </a:r>
            <a:endParaRPr kumimoji="0" lang="en-US"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圆角矩形 3"/>
          <p:cNvSpPr/>
          <p:nvPr>
            <p:custDataLst>
              <p:tags r:id="rId5"/>
            </p:custDataLst>
          </p:nvPr>
        </p:nvSpPr>
        <p:spPr>
          <a:xfrm>
            <a:off x="620714" y="4286997"/>
            <a:ext cx="5616574" cy="1529257"/>
          </a:xfrm>
          <a:prstGeom prst="roundRect">
            <a:avLst>
              <a:gd name="adj" fmla="val 2578"/>
            </a:avLst>
          </a:prstGeom>
          <a:solidFill>
            <a:schemeClr val="bg1"/>
          </a:solidFill>
          <a:ln>
            <a:noFill/>
          </a:ln>
          <a:effectLst>
            <a:outerShdw blurRad="127000" dist="25400" dir="4560000" algn="t" rotWithShape="0">
              <a:srgbClr val="2258A8">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10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p:cNvSpPr txBox="1"/>
          <p:nvPr/>
        </p:nvSpPr>
        <p:spPr>
          <a:xfrm>
            <a:off x="2329886" y="4846531"/>
            <a:ext cx="3835963" cy="846642"/>
          </a:xfrm>
          <a:prstGeom prst="rect">
            <a:avLst/>
          </a:prstGeom>
          <a:noFill/>
        </p:spPr>
        <p:txBody>
          <a:bodyPr wrap="square">
            <a:spAutoFit/>
          </a:bodyPr>
          <a:lstStyle/>
          <a:p>
            <a:pPr marL="56515" indent="-56515">
              <a:lnSpc>
                <a:spcPct val="125000"/>
              </a:lnSpc>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One-click access on TikTok's site for influencer analysis, product selection, live commerce discovery, and organized collection</a:t>
            </a:r>
            <a:endPar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56515" indent="-56515">
              <a:lnSpc>
                <a:spcPct val="125000"/>
              </a:lnSpc>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Pioneering AI Toolbox, powered by ChatGPT, leverages cutting-edge AI to amplify your TikTok business efficiency.</a:t>
            </a:r>
            <a:endPar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 name="圆角矩形 9"/>
          <p:cNvSpPr/>
          <p:nvPr>
            <p:custDataLst>
              <p:tags r:id="rId6"/>
            </p:custDataLst>
          </p:nvPr>
        </p:nvSpPr>
        <p:spPr>
          <a:xfrm>
            <a:off x="620714" y="5989460"/>
            <a:ext cx="5616574" cy="1529257"/>
          </a:xfrm>
          <a:prstGeom prst="roundRect">
            <a:avLst>
              <a:gd name="adj" fmla="val 2578"/>
            </a:avLst>
          </a:prstGeom>
          <a:solidFill>
            <a:schemeClr val="bg1"/>
          </a:solidFill>
          <a:ln>
            <a:noFill/>
          </a:ln>
          <a:effectLst>
            <a:outerShdw blurRad="127000" dist="25400" dir="4560000" algn="t" rotWithShape="0">
              <a:srgbClr val="2258A8">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10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文本框 13"/>
          <p:cNvSpPr txBox="1"/>
          <p:nvPr/>
        </p:nvSpPr>
        <p:spPr>
          <a:xfrm>
            <a:off x="2329886" y="6557921"/>
            <a:ext cx="3835964" cy="692754"/>
          </a:xfrm>
          <a:prstGeom prst="rect">
            <a:avLst/>
          </a:prstGeom>
          <a:noFill/>
        </p:spPr>
        <p:txBody>
          <a:bodyPr wrap="square">
            <a:spAutoFit/>
          </a:bodyPr>
          <a:lstStyle/>
          <a:p>
            <a:pPr marL="56515" marR="0" lvl="0" indent="-56515" algn="l" defTabSz="457200" rtl="0" eaLnBrk="1" fontAlgn="auto" latinLnBrk="0" hangingPunct="1">
              <a:lnSpc>
                <a:spcPct val="125000"/>
              </a:lnSpc>
              <a:spcBef>
                <a:spcPts val="0"/>
              </a:spcBef>
              <a:spcAft>
                <a:spcPts val="0"/>
              </a:spcAft>
              <a:buClrTx/>
              <a:buSzTx/>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Real-time live-streaming room traffic monitoring;</a:t>
            </a:r>
            <a:endPar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56515" marR="0" lvl="0" indent="-56515" algn="l" defTabSz="457200" rtl="0" eaLnBrk="1" fontAlgn="auto" latinLnBrk="0" hangingPunct="1">
              <a:lnSpc>
                <a:spcPct val="125000"/>
              </a:lnSpc>
              <a:spcBef>
                <a:spcPts val="0"/>
              </a:spcBef>
              <a:spcAft>
                <a:spcPts val="0"/>
              </a:spcAft>
              <a:buClrTx/>
              <a:buSzTx/>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Obtain minute-level traffic, interaction, and sales data, learn from excellent live-streaming rooms, and optimize live-streaming strategies. </a:t>
            </a:r>
            <a:endParaRPr kumimoji="0" lang="zh-CN" altLang="en-US"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 name="圆角矩形 15"/>
          <p:cNvSpPr/>
          <p:nvPr>
            <p:custDataLst>
              <p:tags r:id="rId7"/>
            </p:custDataLst>
          </p:nvPr>
        </p:nvSpPr>
        <p:spPr>
          <a:xfrm>
            <a:off x="616800" y="7635380"/>
            <a:ext cx="5616574" cy="1529257"/>
          </a:xfrm>
          <a:prstGeom prst="roundRect">
            <a:avLst>
              <a:gd name="adj" fmla="val 2578"/>
            </a:avLst>
          </a:prstGeom>
          <a:solidFill>
            <a:schemeClr val="bg1"/>
          </a:solidFill>
          <a:ln>
            <a:noFill/>
          </a:ln>
          <a:effectLst>
            <a:outerShdw blurRad="127000" dist="25400" dir="4560000" algn="t" rotWithShape="0">
              <a:srgbClr val="2258A8">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10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文本框 18"/>
          <p:cNvSpPr txBox="1"/>
          <p:nvPr/>
        </p:nvSpPr>
        <p:spPr>
          <a:xfrm>
            <a:off x="2325971" y="8207022"/>
            <a:ext cx="3839877" cy="538865"/>
          </a:xfrm>
          <a:prstGeom prst="rect">
            <a:avLst/>
          </a:prstGeom>
          <a:noFill/>
        </p:spPr>
        <p:txBody>
          <a:bodyPr wrap="square">
            <a:spAutoFit/>
          </a:bodyPr>
          <a:lstStyle/>
          <a:p>
            <a:pPr marL="56515" marR="0" lvl="0" indent="-56515" algn="l" defTabSz="457200" rtl="0" eaLnBrk="1" fontAlgn="auto" latinLnBrk="0" hangingPunct="1">
              <a:lnSpc>
                <a:spcPct val="125000"/>
              </a:lnSpc>
              <a:spcBef>
                <a:spcPts val="0"/>
              </a:spcBef>
              <a:spcAft>
                <a:spcPts val="0"/>
              </a:spcAft>
              <a:buClrTx/>
              <a:buSzTx/>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Core team in direct contact.</a:t>
            </a:r>
            <a:endPar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56515" marR="0" lvl="0" indent="-56515" algn="l" defTabSz="457200" rtl="0" eaLnBrk="1" fontAlgn="auto" latinLnBrk="0" hangingPunct="1">
              <a:lnSpc>
                <a:spcPct val="125000"/>
              </a:lnSpc>
              <a:spcBef>
                <a:spcPts val="0"/>
              </a:spcBef>
              <a:spcAft>
                <a:spcPts val="0"/>
              </a:spcAft>
              <a:buClrTx/>
              <a:buSzTx/>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Swift response, bi-weekly updates.</a:t>
            </a:r>
            <a:endPar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56515" marR="0" lvl="0" indent="-56515" algn="l" defTabSz="457200" rtl="0" eaLnBrk="1" fontAlgn="auto" latinLnBrk="0" hangingPunct="1">
              <a:lnSpc>
                <a:spcPct val="125000"/>
              </a:lnSpc>
              <a:spcBef>
                <a:spcPts val="0"/>
              </a:spcBef>
              <a:spcAft>
                <a:spcPts val="0"/>
              </a:spcAft>
              <a:buClrTx/>
              <a:buSzTx/>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Straightforward pricing, unlimited data analysis.</a:t>
            </a:r>
            <a:endPar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1" name="圆角矩形 40"/>
          <p:cNvSpPr/>
          <p:nvPr>
            <p:custDataLst>
              <p:tags r:id="rId8"/>
            </p:custDataLst>
          </p:nvPr>
        </p:nvSpPr>
        <p:spPr>
          <a:xfrm>
            <a:off x="725304" y="4431415"/>
            <a:ext cx="1509463" cy="1240419"/>
          </a:xfrm>
          <a:prstGeom prst="roundRect">
            <a:avLst>
              <a:gd name="adj" fmla="val 3409"/>
            </a:avLst>
          </a:prstGeom>
          <a:blipFill>
            <a:blip r:embed="rId9"/>
            <a:stretch>
              <a:fillRect/>
            </a:stretch>
          </a:blipFill>
          <a:ln>
            <a:gradFill>
              <a:gsLst>
                <a:gs pos="0">
                  <a:srgbClr val="545ED9"/>
                </a:gs>
                <a:gs pos="99000">
                  <a:srgbClr val="545ED9">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10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6" name="圆角矩形 45"/>
          <p:cNvSpPr/>
          <p:nvPr>
            <p:custDataLst>
              <p:tags r:id="rId10"/>
            </p:custDataLst>
          </p:nvPr>
        </p:nvSpPr>
        <p:spPr>
          <a:xfrm>
            <a:off x="719245" y="6131628"/>
            <a:ext cx="1515522" cy="1245398"/>
          </a:xfrm>
          <a:prstGeom prst="roundRect">
            <a:avLst>
              <a:gd name="adj" fmla="val 3409"/>
            </a:avLst>
          </a:prstGeom>
          <a:blipFill>
            <a:blip r:embed="rId11"/>
            <a:stretch>
              <a:fillRect/>
            </a:stretch>
          </a:blipFill>
          <a:ln>
            <a:gradFill>
              <a:gsLst>
                <a:gs pos="0">
                  <a:srgbClr val="545ED9"/>
                </a:gs>
                <a:gs pos="99000">
                  <a:srgbClr val="545ED9">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10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51" name="圆角矩形 50"/>
          <p:cNvSpPr/>
          <p:nvPr>
            <p:custDataLst>
              <p:tags r:id="rId12"/>
            </p:custDataLst>
          </p:nvPr>
        </p:nvSpPr>
        <p:spPr>
          <a:xfrm>
            <a:off x="719245" y="7780732"/>
            <a:ext cx="1515522" cy="1245398"/>
          </a:xfrm>
          <a:prstGeom prst="roundRect">
            <a:avLst>
              <a:gd name="adj" fmla="val 3409"/>
            </a:avLst>
          </a:prstGeom>
          <a:blipFill>
            <a:blip r:embed="rId13"/>
            <a:stretch>
              <a:fillRect/>
            </a:stretch>
          </a:blipFill>
          <a:ln>
            <a:gradFill>
              <a:gsLst>
                <a:gs pos="0">
                  <a:srgbClr val="545ED9"/>
                </a:gs>
                <a:gs pos="99000">
                  <a:srgbClr val="545ED9">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10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文本框 2"/>
          <p:cNvSpPr txBox="1"/>
          <p:nvPr/>
        </p:nvSpPr>
        <p:spPr>
          <a:xfrm>
            <a:off x="620713" y="1193970"/>
            <a:ext cx="5620488" cy="1000530"/>
          </a:xfrm>
          <a:prstGeom prst="rect">
            <a:avLst/>
          </a:prstGeom>
          <a:noFill/>
        </p:spPr>
        <p:txBody>
          <a:bodyPr wrap="square">
            <a:spAutoFit/>
          </a:bodyPr>
          <a:lstStyle/>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rPr>
              <a:t>  </a:t>
            </a:r>
            <a:r>
              <a:rPr kumimoji="0" lang="en-US"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rPr>
              <a:t>EchoTik, a SaaS leader, offers advanced TikTok e-commerce analytics. Our focus on innovation delivers real-time data insights, empowering businesses to optimize livestreams, seize video marketing opportunities, and achieve growth in competitive markets.This version condenses the original text into a succinct statement that highlights EchoTik's role in providing TikTok e-commerce data analytics, emphasizing innovation, real-time insights, and business growth.</a:t>
            </a:r>
            <a:endParaRPr kumimoji="0" lang="zh-CN" altLang="en-US"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endParaRPr>
          </a:p>
        </p:txBody>
      </p:sp>
      <p:sp>
        <p:nvSpPr>
          <p:cNvPr id="24" name="圆角矩形 23"/>
          <p:cNvSpPr/>
          <p:nvPr>
            <p:custDataLst>
              <p:tags r:id="rId14"/>
            </p:custDataLst>
          </p:nvPr>
        </p:nvSpPr>
        <p:spPr>
          <a:xfrm>
            <a:off x="2412565" y="4476070"/>
            <a:ext cx="3753285" cy="338944"/>
          </a:xfrm>
          <a:prstGeom prst="roundRect">
            <a:avLst>
              <a:gd name="adj" fmla="val 0"/>
            </a:avLst>
          </a:prstGeom>
          <a:gradFill>
            <a:gsLst>
              <a:gs pos="0">
                <a:srgbClr val="DDDDFE"/>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altLang="zh-CN" sz="1000" b="1" u="none" strike="noStrike" kern="1200" cap="none" spc="10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cs"/>
                <a:sym typeface="+mn-ea"/>
              </a:rPr>
              <a:t>Exclusive browser plugin </a:t>
            </a:r>
            <a:endParaRPr kumimoji="0" lang="zh-CN" altLang="en-US" sz="1000" b="1" u="none" strike="noStrike" kern="1200" cap="none" spc="10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cs"/>
              <a:sym typeface="+mn-ea"/>
            </a:endParaRPr>
          </a:p>
        </p:txBody>
      </p:sp>
      <p:sp>
        <p:nvSpPr>
          <p:cNvPr id="25" name="圆角矩形 24"/>
          <p:cNvSpPr/>
          <p:nvPr>
            <p:custDataLst>
              <p:tags r:id="rId15"/>
            </p:custDataLst>
          </p:nvPr>
        </p:nvSpPr>
        <p:spPr>
          <a:xfrm>
            <a:off x="2412564" y="6182429"/>
            <a:ext cx="3753285" cy="344900"/>
          </a:xfrm>
          <a:prstGeom prst="roundRect">
            <a:avLst>
              <a:gd name="adj" fmla="val 0"/>
            </a:avLst>
          </a:prstGeom>
          <a:gradFill>
            <a:gsLst>
              <a:gs pos="0">
                <a:srgbClr val="DDDDFE"/>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altLang="zh-CN" sz="1000" b="1" u="none" strike="noStrike" kern="1200" cap="none" spc="10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cs"/>
                <a:sym typeface="+mn-ea"/>
              </a:rPr>
              <a:t>Real-time live-streaming room traffic monitoring </a:t>
            </a:r>
            <a:endParaRPr kumimoji="0" lang="zh-CN" altLang="en-US" sz="1000" b="1" u="none" strike="noStrike" kern="1200" cap="none" spc="10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cs"/>
              <a:sym typeface="+mn-ea"/>
            </a:endParaRPr>
          </a:p>
        </p:txBody>
      </p:sp>
      <p:sp>
        <p:nvSpPr>
          <p:cNvPr id="26" name="圆角矩形 25"/>
          <p:cNvSpPr/>
          <p:nvPr>
            <p:custDataLst>
              <p:tags r:id="rId16"/>
            </p:custDataLst>
          </p:nvPr>
        </p:nvSpPr>
        <p:spPr>
          <a:xfrm>
            <a:off x="2412564" y="7831531"/>
            <a:ext cx="3753286" cy="344899"/>
          </a:xfrm>
          <a:prstGeom prst="roundRect">
            <a:avLst>
              <a:gd name="adj" fmla="val 0"/>
            </a:avLst>
          </a:prstGeom>
          <a:gradFill>
            <a:gsLst>
              <a:gs pos="0">
                <a:srgbClr val="DDDDFE"/>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altLang="zh-CN" sz="1000" b="1" u="none" strike="noStrike" kern="1200" cap="none" spc="10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cs"/>
                <a:sym typeface="+mn-ea"/>
              </a:rPr>
              <a:t>Average 5-minute response to inquiries</a:t>
            </a:r>
            <a:endParaRPr kumimoji="0" lang="en-GB" altLang="zh-CN" sz="1000" b="1" u="none" strike="noStrike" kern="1200" cap="none" spc="10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cs"/>
              <a:sym typeface="+mn-ea"/>
            </a:endParaRPr>
          </a:p>
        </p:txBody>
      </p:sp>
      <p:sp>
        <p:nvSpPr>
          <p:cNvPr id="27" name="文本框 26"/>
          <p:cNvSpPr txBox="1"/>
          <p:nvPr/>
        </p:nvSpPr>
        <p:spPr>
          <a:xfrm>
            <a:off x="628583" y="2194500"/>
            <a:ext cx="5616575" cy="336374"/>
          </a:xfrm>
          <a:prstGeom prst="rect">
            <a:avLst/>
          </a:prstGeom>
          <a:noFill/>
        </p:spPr>
        <p:txBody>
          <a:bodyPr wrap="square" anchor="ctr">
            <a:spAutoFit/>
          </a:bodyPr>
          <a:lstStyle/>
          <a:p>
            <a:pPr marL="0" marR="0" lvl="0" indent="0" algn="just" defTabSz="457200" rtl="0" eaLnBrk="1" fontAlgn="auto" latinLnBrk="0" hangingPunct="1">
              <a:lnSpc>
                <a:spcPct val="150000"/>
              </a:lnSpc>
              <a:spcBef>
                <a:spcPts val="0"/>
              </a:spcBef>
              <a:spcAft>
                <a:spcPts val="0"/>
              </a:spcAft>
              <a:buClrTx/>
              <a:buSzTx/>
              <a:buFontTx/>
              <a:buNone/>
              <a:defRPr/>
            </a:pPr>
            <a:r>
              <a:rPr kumimoji="0" lang="en-GB" altLang="zh-CN" sz="1200" b="1"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rPr>
              <a:t>Four core capabilities of EchoTik</a:t>
            </a:r>
            <a:endParaRPr kumimoji="0" lang="en-GB" altLang="zh-CN" sz="1200" b="1"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文本框 57"/>
          <p:cNvSpPr txBox="1"/>
          <p:nvPr/>
        </p:nvSpPr>
        <p:spPr>
          <a:xfrm>
            <a:off x="5072529" y="7004149"/>
            <a:ext cx="1028460" cy="1862048"/>
          </a:xfrm>
          <a:prstGeom prst="rect">
            <a:avLst/>
          </a:prstGeom>
          <a:noFill/>
        </p:spPr>
        <p:txBody>
          <a:bodyPr wrap="square" anchor="ctr">
            <a:spAutoFit/>
          </a:bodyPr>
          <a:lstStyle/>
          <a:p>
            <a:pPr algn="r" defTabSz="371475"/>
            <a:r>
              <a:rPr kumimoji="1" lang="en-US" altLang="zh-CN" sz="11500" spc="81" dirty="0">
                <a:solidFill>
                  <a:srgbClr val="EEEFFF"/>
                </a:solidFill>
                <a:latin typeface="Arial Black" panose="020B0A04020102020204" pitchFamily="34" charset="0"/>
                <a:ea typeface="等线" panose="02010600030101010101" pitchFamily="2" charset="-122"/>
                <a:cs typeface="Arial Black" panose="020B0A04020102020204" pitchFamily="34" charset="0"/>
              </a:rPr>
              <a:t>1</a:t>
            </a:r>
            <a:endParaRPr kumimoji="1" lang="zh-CN" altLang="en-US" sz="11500" spc="81" dirty="0">
              <a:solidFill>
                <a:srgbClr val="EEEFFF"/>
              </a:solidFill>
              <a:latin typeface="Arial Black" panose="020B0A04020102020204" pitchFamily="34" charset="0"/>
              <a:ea typeface="等线" panose="02010600030101010101" pitchFamily="2" charset="-122"/>
              <a:cs typeface="Arial Black" panose="020B0A04020102020204" pitchFamily="34" charset="0"/>
            </a:endParaRPr>
          </a:p>
        </p:txBody>
      </p:sp>
      <p:sp>
        <p:nvSpPr>
          <p:cNvPr id="50" name="矩形 49"/>
          <p:cNvSpPr/>
          <p:nvPr/>
        </p:nvSpPr>
        <p:spPr>
          <a:xfrm>
            <a:off x="636001" y="4307471"/>
            <a:ext cx="2155101" cy="189379"/>
          </a:xfrm>
          <a:prstGeom prst="rect">
            <a:avLst/>
          </a:prstGeom>
          <a:gradFill flip="none" rotWithShape="1">
            <a:gsLst>
              <a:gs pos="0">
                <a:schemeClr val="bg1"/>
              </a:gs>
              <a:gs pos="100000">
                <a:srgbClr val="A49A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endParaRPr kumimoji="1" lang="zh-CN" altLang="en-US" sz="1600" spc="81">
              <a:solidFill>
                <a:prstClr val="white"/>
              </a:solidFill>
              <a:latin typeface="Calibri" panose="020F0502020204030204"/>
              <a:ea typeface="等线" panose="02010600030101010101" pitchFamily="2" charset="-122"/>
            </a:endParaRPr>
          </a:p>
        </p:txBody>
      </p:sp>
      <p:grpSp>
        <p:nvGrpSpPr>
          <p:cNvPr id="23" name="object 23"/>
          <p:cNvGrpSpPr/>
          <p:nvPr/>
        </p:nvGrpSpPr>
        <p:grpSpPr>
          <a:xfrm>
            <a:off x="0" y="7130507"/>
            <a:ext cx="1536647" cy="1842193"/>
            <a:chOff x="-6350" y="6678568"/>
            <a:chExt cx="3062605" cy="3671570"/>
          </a:xfrm>
        </p:grpSpPr>
        <p:sp>
          <p:nvSpPr>
            <p:cNvPr id="24" name="object 24"/>
            <p:cNvSpPr/>
            <p:nvPr/>
          </p:nvSpPr>
          <p:spPr>
            <a:xfrm>
              <a:off x="0" y="6684918"/>
              <a:ext cx="3049905" cy="3658870"/>
            </a:xfrm>
            <a:custGeom>
              <a:avLst/>
              <a:gdLst/>
              <a:ahLst/>
              <a:cxnLst/>
              <a:rect l="l" t="t" r="r" b="b"/>
              <a:pathLst>
                <a:path w="3049905" h="3658870">
                  <a:moveTo>
                    <a:pt x="1220473" y="3658666"/>
                  </a:moveTo>
                  <a:lnTo>
                    <a:pt x="0" y="3658666"/>
                  </a:lnTo>
                </a:path>
                <a:path w="3049905" h="3658870">
                  <a:moveTo>
                    <a:pt x="0" y="0"/>
                  </a:moveTo>
                  <a:lnTo>
                    <a:pt x="1220473" y="0"/>
                  </a:lnTo>
                  <a:lnTo>
                    <a:pt x="1268364" y="617"/>
                  </a:lnTo>
                  <a:lnTo>
                    <a:pt x="1315955" y="2460"/>
                  </a:lnTo>
                  <a:lnTo>
                    <a:pt x="1363231" y="5514"/>
                  </a:lnTo>
                  <a:lnTo>
                    <a:pt x="1410177" y="9762"/>
                  </a:lnTo>
                  <a:lnTo>
                    <a:pt x="1456779" y="15190"/>
                  </a:lnTo>
                  <a:lnTo>
                    <a:pt x="1503020" y="21783"/>
                  </a:lnTo>
                  <a:lnTo>
                    <a:pt x="1548885" y="29525"/>
                  </a:lnTo>
                  <a:lnTo>
                    <a:pt x="1594361" y="38402"/>
                  </a:lnTo>
                  <a:lnTo>
                    <a:pt x="1639430" y="48398"/>
                  </a:lnTo>
                  <a:lnTo>
                    <a:pt x="1684079" y="59497"/>
                  </a:lnTo>
                  <a:lnTo>
                    <a:pt x="1728291" y="71686"/>
                  </a:lnTo>
                  <a:lnTo>
                    <a:pt x="1772053" y="84948"/>
                  </a:lnTo>
                  <a:lnTo>
                    <a:pt x="1815347" y="99268"/>
                  </a:lnTo>
                  <a:lnTo>
                    <a:pt x="1858160" y="114632"/>
                  </a:lnTo>
                  <a:lnTo>
                    <a:pt x="1900477" y="131024"/>
                  </a:lnTo>
                  <a:lnTo>
                    <a:pt x="1942281" y="148429"/>
                  </a:lnTo>
                  <a:lnTo>
                    <a:pt x="1983558" y="166831"/>
                  </a:lnTo>
                  <a:lnTo>
                    <a:pt x="2024293" y="186216"/>
                  </a:lnTo>
                  <a:lnTo>
                    <a:pt x="2064470" y="206568"/>
                  </a:lnTo>
                  <a:lnTo>
                    <a:pt x="2104075" y="227873"/>
                  </a:lnTo>
                  <a:lnTo>
                    <a:pt x="2143092" y="250114"/>
                  </a:lnTo>
                  <a:lnTo>
                    <a:pt x="2181505" y="273278"/>
                  </a:lnTo>
                  <a:lnTo>
                    <a:pt x="2219301" y="297347"/>
                  </a:lnTo>
                  <a:lnTo>
                    <a:pt x="2256462" y="322309"/>
                  </a:lnTo>
                  <a:lnTo>
                    <a:pt x="2292976" y="348147"/>
                  </a:lnTo>
                  <a:lnTo>
                    <a:pt x="2328825" y="374845"/>
                  </a:lnTo>
                  <a:lnTo>
                    <a:pt x="2363996" y="402390"/>
                  </a:lnTo>
                  <a:lnTo>
                    <a:pt x="2398472" y="430766"/>
                  </a:lnTo>
                  <a:lnTo>
                    <a:pt x="2432239" y="459957"/>
                  </a:lnTo>
                  <a:lnTo>
                    <a:pt x="2465282" y="489948"/>
                  </a:lnTo>
                  <a:lnTo>
                    <a:pt x="2497585" y="520725"/>
                  </a:lnTo>
                  <a:lnTo>
                    <a:pt x="2529133" y="552272"/>
                  </a:lnTo>
                  <a:lnTo>
                    <a:pt x="2559911" y="584573"/>
                  </a:lnTo>
                  <a:lnTo>
                    <a:pt x="2589903" y="617615"/>
                  </a:lnTo>
                  <a:lnTo>
                    <a:pt x="2619096" y="651381"/>
                  </a:lnTo>
                  <a:lnTo>
                    <a:pt x="2647472" y="685856"/>
                  </a:lnTo>
                  <a:lnTo>
                    <a:pt x="2675018" y="721025"/>
                  </a:lnTo>
                  <a:lnTo>
                    <a:pt x="2701718" y="756873"/>
                  </a:lnTo>
                  <a:lnTo>
                    <a:pt x="2727557" y="793386"/>
                  </a:lnTo>
                  <a:lnTo>
                    <a:pt x="2752520" y="830546"/>
                  </a:lnTo>
                  <a:lnTo>
                    <a:pt x="2776591" y="868341"/>
                  </a:lnTo>
                  <a:lnTo>
                    <a:pt x="2799755" y="906753"/>
                  </a:lnTo>
                  <a:lnTo>
                    <a:pt x="2821998" y="945769"/>
                  </a:lnTo>
                  <a:lnTo>
                    <a:pt x="2843303" y="985372"/>
                  </a:lnTo>
                  <a:lnTo>
                    <a:pt x="2863656" y="1025549"/>
                  </a:lnTo>
                  <a:lnTo>
                    <a:pt x="2883042" y="1066282"/>
                  </a:lnTo>
                  <a:lnTo>
                    <a:pt x="2901446" y="1107559"/>
                  </a:lnTo>
                  <a:lnTo>
                    <a:pt x="2918851" y="1149362"/>
                  </a:lnTo>
                  <a:lnTo>
                    <a:pt x="2935244" y="1191678"/>
                  </a:lnTo>
                  <a:lnTo>
                    <a:pt x="2950608" y="1234490"/>
                  </a:lnTo>
                  <a:lnTo>
                    <a:pt x="2964930" y="1277784"/>
                  </a:lnTo>
                  <a:lnTo>
                    <a:pt x="2978192" y="1321544"/>
                  </a:lnTo>
                  <a:lnTo>
                    <a:pt x="2990382" y="1365756"/>
                  </a:lnTo>
                  <a:lnTo>
                    <a:pt x="3001482" y="1410404"/>
                  </a:lnTo>
                  <a:lnTo>
                    <a:pt x="3011478" y="1455473"/>
                  </a:lnTo>
                  <a:lnTo>
                    <a:pt x="3020355" y="1500948"/>
                  </a:lnTo>
                  <a:lnTo>
                    <a:pt x="3028098" y="1546813"/>
                  </a:lnTo>
                  <a:lnTo>
                    <a:pt x="3034691" y="1593054"/>
                  </a:lnTo>
                  <a:lnTo>
                    <a:pt x="3040120" y="1639655"/>
                  </a:lnTo>
                  <a:lnTo>
                    <a:pt x="3044368" y="1686601"/>
                  </a:lnTo>
                  <a:lnTo>
                    <a:pt x="3047422" y="1733877"/>
                  </a:lnTo>
                  <a:lnTo>
                    <a:pt x="3049265" y="1781468"/>
                  </a:lnTo>
                  <a:lnTo>
                    <a:pt x="3049883" y="1829358"/>
                  </a:lnTo>
                  <a:lnTo>
                    <a:pt x="3049265" y="1877246"/>
                  </a:lnTo>
                  <a:lnTo>
                    <a:pt x="3047422" y="1924835"/>
                  </a:lnTo>
                  <a:lnTo>
                    <a:pt x="3044368" y="1972108"/>
                  </a:lnTo>
                  <a:lnTo>
                    <a:pt x="3040120" y="2019052"/>
                  </a:lnTo>
                  <a:lnTo>
                    <a:pt x="3034691" y="2065651"/>
                  </a:lnTo>
                  <a:lnTo>
                    <a:pt x="3028098" y="2111890"/>
                  </a:lnTo>
                  <a:lnTo>
                    <a:pt x="3020355" y="2157754"/>
                  </a:lnTo>
                  <a:lnTo>
                    <a:pt x="3011478" y="2203226"/>
                  </a:lnTo>
                  <a:lnTo>
                    <a:pt x="3001482" y="2248294"/>
                  </a:lnTo>
                  <a:lnTo>
                    <a:pt x="2990382" y="2292940"/>
                  </a:lnTo>
                  <a:lnTo>
                    <a:pt x="2978192" y="2337150"/>
                  </a:lnTo>
                  <a:lnTo>
                    <a:pt x="2964930" y="2380909"/>
                  </a:lnTo>
                  <a:lnTo>
                    <a:pt x="2950608" y="2424201"/>
                  </a:lnTo>
                  <a:lnTo>
                    <a:pt x="2935244" y="2467012"/>
                  </a:lnTo>
                  <a:lnTo>
                    <a:pt x="2918851" y="2509326"/>
                  </a:lnTo>
                  <a:lnTo>
                    <a:pt x="2901446" y="2551128"/>
                  </a:lnTo>
                  <a:lnTo>
                    <a:pt x="2883042" y="2592403"/>
                  </a:lnTo>
                  <a:lnTo>
                    <a:pt x="2863656" y="2633136"/>
                  </a:lnTo>
                  <a:lnTo>
                    <a:pt x="2843303" y="2673311"/>
                  </a:lnTo>
                  <a:lnTo>
                    <a:pt x="2821998" y="2712913"/>
                  </a:lnTo>
                  <a:lnTo>
                    <a:pt x="2799755" y="2751928"/>
                  </a:lnTo>
                  <a:lnTo>
                    <a:pt x="2776591" y="2790339"/>
                  </a:lnTo>
                  <a:lnTo>
                    <a:pt x="2752520" y="2828132"/>
                  </a:lnTo>
                  <a:lnTo>
                    <a:pt x="2727557" y="2865292"/>
                  </a:lnTo>
                  <a:lnTo>
                    <a:pt x="2701718" y="2901803"/>
                  </a:lnTo>
                  <a:lnTo>
                    <a:pt x="2675018" y="2937651"/>
                  </a:lnTo>
                  <a:lnTo>
                    <a:pt x="2647472" y="2972819"/>
                  </a:lnTo>
                  <a:lnTo>
                    <a:pt x="2619096" y="3007294"/>
                  </a:lnTo>
                  <a:lnTo>
                    <a:pt x="2589903" y="3041059"/>
                  </a:lnTo>
                  <a:lnTo>
                    <a:pt x="2559911" y="3074100"/>
                  </a:lnTo>
                  <a:lnTo>
                    <a:pt x="2529133" y="3106401"/>
                  </a:lnTo>
                  <a:lnTo>
                    <a:pt x="2497585" y="3137947"/>
                  </a:lnTo>
                  <a:lnTo>
                    <a:pt x="2465282" y="3168723"/>
                  </a:lnTo>
                  <a:lnTo>
                    <a:pt x="2432239" y="3198714"/>
                  </a:lnTo>
                  <a:lnTo>
                    <a:pt x="2398472" y="3227905"/>
                  </a:lnTo>
                  <a:lnTo>
                    <a:pt x="2363996" y="3256280"/>
                  </a:lnTo>
                  <a:lnTo>
                    <a:pt x="2328825" y="3283824"/>
                  </a:lnTo>
                  <a:lnTo>
                    <a:pt x="2292976" y="3310522"/>
                  </a:lnTo>
                  <a:lnTo>
                    <a:pt x="2256462" y="3336360"/>
                  </a:lnTo>
                  <a:lnTo>
                    <a:pt x="2219301" y="3361321"/>
                  </a:lnTo>
                  <a:lnTo>
                    <a:pt x="2181505" y="3385390"/>
                  </a:lnTo>
                  <a:lnTo>
                    <a:pt x="2143092" y="3408553"/>
                  </a:lnTo>
                  <a:lnTo>
                    <a:pt x="2104075" y="3430795"/>
                  </a:lnTo>
                  <a:lnTo>
                    <a:pt x="2064470" y="3452099"/>
                  </a:lnTo>
                  <a:lnTo>
                    <a:pt x="2024293" y="3472451"/>
                  </a:lnTo>
                  <a:lnTo>
                    <a:pt x="1983558" y="3491836"/>
                  </a:lnTo>
                  <a:lnTo>
                    <a:pt x="1942281" y="3510238"/>
                  </a:lnTo>
                  <a:lnTo>
                    <a:pt x="1900477" y="3527643"/>
                  </a:lnTo>
                  <a:lnTo>
                    <a:pt x="1858160" y="3544034"/>
                  </a:lnTo>
                  <a:lnTo>
                    <a:pt x="1815347" y="3559398"/>
                  </a:lnTo>
                  <a:lnTo>
                    <a:pt x="1772053" y="3573718"/>
                  </a:lnTo>
                  <a:lnTo>
                    <a:pt x="1728291" y="3586980"/>
                  </a:lnTo>
                  <a:lnTo>
                    <a:pt x="1684079" y="3599169"/>
                  </a:lnTo>
                  <a:lnTo>
                    <a:pt x="1639430" y="3610268"/>
                  </a:lnTo>
                  <a:lnTo>
                    <a:pt x="1594361" y="3620264"/>
                  </a:lnTo>
                  <a:lnTo>
                    <a:pt x="1548885" y="3629141"/>
                  </a:lnTo>
                  <a:lnTo>
                    <a:pt x="1503020" y="3636883"/>
                  </a:lnTo>
                  <a:lnTo>
                    <a:pt x="1456779" y="3643476"/>
                  </a:lnTo>
                  <a:lnTo>
                    <a:pt x="1410177" y="3648904"/>
                  </a:lnTo>
                  <a:lnTo>
                    <a:pt x="1363231" y="3653152"/>
                  </a:lnTo>
                  <a:lnTo>
                    <a:pt x="1315955" y="3656205"/>
                  </a:lnTo>
                  <a:lnTo>
                    <a:pt x="1268364" y="3658049"/>
                  </a:lnTo>
                  <a:lnTo>
                    <a:pt x="1220473" y="3658666"/>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5" name="object 25"/>
            <p:cNvSpPr/>
            <p:nvPr/>
          </p:nvSpPr>
          <p:spPr>
            <a:xfrm>
              <a:off x="0" y="6927979"/>
              <a:ext cx="2807335" cy="3173095"/>
            </a:xfrm>
            <a:custGeom>
              <a:avLst/>
              <a:gdLst/>
              <a:ahLst/>
              <a:cxnLst/>
              <a:rect l="l" t="t" r="r" b="b"/>
              <a:pathLst>
                <a:path w="2807335" h="3173095">
                  <a:moveTo>
                    <a:pt x="1220473" y="3172587"/>
                  </a:moveTo>
                  <a:lnTo>
                    <a:pt x="0" y="3172587"/>
                  </a:lnTo>
                </a:path>
                <a:path w="2807335" h="3173095">
                  <a:moveTo>
                    <a:pt x="0" y="0"/>
                  </a:moveTo>
                  <a:lnTo>
                    <a:pt x="1220473" y="0"/>
                  </a:lnTo>
                  <a:lnTo>
                    <a:pt x="1268897" y="728"/>
                  </a:lnTo>
                  <a:lnTo>
                    <a:pt x="1316964" y="2900"/>
                  </a:lnTo>
                  <a:lnTo>
                    <a:pt x="1364654" y="6495"/>
                  </a:lnTo>
                  <a:lnTo>
                    <a:pt x="1411946" y="11491"/>
                  </a:lnTo>
                  <a:lnTo>
                    <a:pt x="1458818" y="17868"/>
                  </a:lnTo>
                  <a:lnTo>
                    <a:pt x="1505250" y="25604"/>
                  </a:lnTo>
                  <a:lnTo>
                    <a:pt x="1551221" y="34679"/>
                  </a:lnTo>
                  <a:lnTo>
                    <a:pt x="1596710" y="45073"/>
                  </a:lnTo>
                  <a:lnTo>
                    <a:pt x="1641696" y="56763"/>
                  </a:lnTo>
                  <a:lnTo>
                    <a:pt x="1686159" y="69730"/>
                  </a:lnTo>
                  <a:lnTo>
                    <a:pt x="1730077" y="83951"/>
                  </a:lnTo>
                  <a:lnTo>
                    <a:pt x="1773429" y="99408"/>
                  </a:lnTo>
                  <a:lnTo>
                    <a:pt x="1816195" y="116077"/>
                  </a:lnTo>
                  <a:lnTo>
                    <a:pt x="1858354" y="133939"/>
                  </a:lnTo>
                  <a:lnTo>
                    <a:pt x="1899884" y="152973"/>
                  </a:lnTo>
                  <a:lnTo>
                    <a:pt x="1940766" y="173157"/>
                  </a:lnTo>
                  <a:lnTo>
                    <a:pt x="1980977" y="194471"/>
                  </a:lnTo>
                  <a:lnTo>
                    <a:pt x="2020498" y="216894"/>
                  </a:lnTo>
                  <a:lnTo>
                    <a:pt x="2059306" y="240405"/>
                  </a:lnTo>
                  <a:lnTo>
                    <a:pt x="2097382" y="264984"/>
                  </a:lnTo>
                  <a:lnTo>
                    <a:pt x="2134705" y="290608"/>
                  </a:lnTo>
                  <a:lnTo>
                    <a:pt x="2171253" y="317257"/>
                  </a:lnTo>
                  <a:lnTo>
                    <a:pt x="2207005" y="344911"/>
                  </a:lnTo>
                  <a:lnTo>
                    <a:pt x="2241941" y="373549"/>
                  </a:lnTo>
                  <a:lnTo>
                    <a:pt x="2276040" y="403149"/>
                  </a:lnTo>
                  <a:lnTo>
                    <a:pt x="2309282" y="433690"/>
                  </a:lnTo>
                  <a:lnTo>
                    <a:pt x="2341644" y="465153"/>
                  </a:lnTo>
                  <a:lnTo>
                    <a:pt x="2373106" y="497515"/>
                  </a:lnTo>
                  <a:lnTo>
                    <a:pt x="2403647" y="530756"/>
                  </a:lnTo>
                  <a:lnTo>
                    <a:pt x="2433247" y="564856"/>
                  </a:lnTo>
                  <a:lnTo>
                    <a:pt x="2461884" y="599792"/>
                  </a:lnTo>
                  <a:lnTo>
                    <a:pt x="2489538" y="635544"/>
                  </a:lnTo>
                  <a:lnTo>
                    <a:pt x="2516188" y="672092"/>
                  </a:lnTo>
                  <a:lnTo>
                    <a:pt x="2541812" y="709415"/>
                  </a:lnTo>
                  <a:lnTo>
                    <a:pt x="2566390" y="747490"/>
                  </a:lnTo>
                  <a:lnTo>
                    <a:pt x="2589901" y="786299"/>
                  </a:lnTo>
                  <a:lnTo>
                    <a:pt x="2612324" y="825819"/>
                  </a:lnTo>
                  <a:lnTo>
                    <a:pt x="2633639" y="866030"/>
                  </a:lnTo>
                  <a:lnTo>
                    <a:pt x="2653823" y="906911"/>
                  </a:lnTo>
                  <a:lnTo>
                    <a:pt x="2672857" y="948440"/>
                  </a:lnTo>
                  <a:lnTo>
                    <a:pt x="2690720" y="990598"/>
                  </a:lnTo>
                  <a:lnTo>
                    <a:pt x="2707390" y="1033363"/>
                  </a:lnTo>
                  <a:lnTo>
                    <a:pt x="2722847" y="1076714"/>
                  </a:lnTo>
                  <a:lnTo>
                    <a:pt x="2737069" y="1120631"/>
                  </a:lnTo>
                  <a:lnTo>
                    <a:pt x="2750037" y="1165092"/>
                  </a:lnTo>
                  <a:lnTo>
                    <a:pt x="2761728" y="1210077"/>
                  </a:lnTo>
                  <a:lnTo>
                    <a:pt x="2772123" y="1255564"/>
                  </a:lnTo>
                  <a:lnTo>
                    <a:pt x="2781200" y="1301533"/>
                  </a:lnTo>
                  <a:lnTo>
                    <a:pt x="2788938" y="1347963"/>
                  </a:lnTo>
                  <a:lnTo>
                    <a:pt x="2795317" y="1394833"/>
                  </a:lnTo>
                  <a:lnTo>
                    <a:pt x="2800315" y="1442122"/>
                  </a:lnTo>
                  <a:lnTo>
                    <a:pt x="2803912" y="1489808"/>
                  </a:lnTo>
                  <a:lnTo>
                    <a:pt x="2806086" y="1537873"/>
                  </a:lnTo>
                  <a:lnTo>
                    <a:pt x="2806818" y="1586293"/>
                  </a:lnTo>
                  <a:lnTo>
                    <a:pt x="2806089" y="1634714"/>
                  </a:lnTo>
                  <a:lnTo>
                    <a:pt x="2803917" y="1682779"/>
                  </a:lnTo>
                  <a:lnTo>
                    <a:pt x="2800322" y="1730466"/>
                  </a:lnTo>
                  <a:lnTo>
                    <a:pt x="2795326" y="1777756"/>
                  </a:lnTo>
                  <a:lnTo>
                    <a:pt x="2788950" y="1824626"/>
                  </a:lnTo>
                  <a:lnTo>
                    <a:pt x="2781213" y="1871056"/>
                  </a:lnTo>
                  <a:lnTo>
                    <a:pt x="2772138" y="1917026"/>
                  </a:lnTo>
                  <a:lnTo>
                    <a:pt x="2761745" y="1962513"/>
                  </a:lnTo>
                  <a:lnTo>
                    <a:pt x="2750055" y="2007498"/>
                  </a:lnTo>
                  <a:lnTo>
                    <a:pt x="2737088" y="2051960"/>
                  </a:lnTo>
                  <a:lnTo>
                    <a:pt x="2722866" y="2095876"/>
                  </a:lnTo>
                  <a:lnTo>
                    <a:pt x="2707410" y="2139228"/>
                  </a:lnTo>
                  <a:lnTo>
                    <a:pt x="2690741" y="2181993"/>
                  </a:lnTo>
                  <a:lnTo>
                    <a:pt x="2672879" y="2224151"/>
                  </a:lnTo>
                  <a:lnTo>
                    <a:pt x="2653845" y="2265681"/>
                  </a:lnTo>
                  <a:lnTo>
                    <a:pt x="2633661" y="2306562"/>
                  </a:lnTo>
                  <a:lnTo>
                    <a:pt x="2612347" y="2346773"/>
                  </a:lnTo>
                  <a:lnTo>
                    <a:pt x="2589924" y="2386293"/>
                  </a:lnTo>
                  <a:lnTo>
                    <a:pt x="2566413" y="2425101"/>
                  </a:lnTo>
                  <a:lnTo>
                    <a:pt x="2541834" y="2463177"/>
                  </a:lnTo>
                  <a:lnTo>
                    <a:pt x="2516210" y="2500499"/>
                  </a:lnTo>
                  <a:lnTo>
                    <a:pt x="2489560" y="2537047"/>
                  </a:lnTo>
                  <a:lnTo>
                    <a:pt x="2461906" y="2572799"/>
                  </a:lnTo>
                  <a:lnTo>
                    <a:pt x="2433268" y="2607736"/>
                  </a:lnTo>
                  <a:lnTo>
                    <a:pt x="2403668" y="2641835"/>
                  </a:lnTo>
                  <a:lnTo>
                    <a:pt x="2373126" y="2675076"/>
                  </a:lnTo>
                  <a:lnTo>
                    <a:pt x="2341663" y="2707438"/>
                  </a:lnTo>
                  <a:lnTo>
                    <a:pt x="2309300" y="2738900"/>
                  </a:lnTo>
                  <a:lnTo>
                    <a:pt x="2276058" y="2769442"/>
                  </a:lnTo>
                  <a:lnTo>
                    <a:pt x="2241958" y="2799041"/>
                  </a:lnTo>
                  <a:lnTo>
                    <a:pt x="2207021" y="2827679"/>
                  </a:lnTo>
                  <a:lnTo>
                    <a:pt x="2171268" y="2855332"/>
                  </a:lnTo>
                  <a:lnTo>
                    <a:pt x="2134719" y="2881982"/>
                  </a:lnTo>
                  <a:lnTo>
                    <a:pt x="2097395" y="2907606"/>
                  </a:lnTo>
                  <a:lnTo>
                    <a:pt x="2059318" y="2932184"/>
                  </a:lnTo>
                  <a:lnTo>
                    <a:pt x="2020509" y="2955694"/>
                  </a:lnTo>
                  <a:lnTo>
                    <a:pt x="1980987" y="2978117"/>
                  </a:lnTo>
                  <a:lnTo>
                    <a:pt x="1940775" y="2999431"/>
                  </a:lnTo>
                  <a:lnTo>
                    <a:pt x="1899893" y="3019615"/>
                  </a:lnTo>
                  <a:lnTo>
                    <a:pt x="1858362" y="3038649"/>
                  </a:lnTo>
                  <a:lnTo>
                    <a:pt x="1816202" y="3056511"/>
                  </a:lnTo>
                  <a:lnTo>
                    <a:pt x="1773435" y="3073180"/>
                  </a:lnTo>
                  <a:lnTo>
                    <a:pt x="1730082" y="3088636"/>
                  </a:lnTo>
                  <a:lnTo>
                    <a:pt x="1686163" y="3102857"/>
                  </a:lnTo>
                  <a:lnTo>
                    <a:pt x="1641700" y="3115824"/>
                  </a:lnTo>
                  <a:lnTo>
                    <a:pt x="1596713" y="3127514"/>
                  </a:lnTo>
                  <a:lnTo>
                    <a:pt x="1551223" y="3137907"/>
                  </a:lnTo>
                  <a:lnTo>
                    <a:pt x="1505252" y="3146982"/>
                  </a:lnTo>
                  <a:lnTo>
                    <a:pt x="1458819" y="3154719"/>
                  </a:lnTo>
                  <a:lnTo>
                    <a:pt x="1411946" y="3161095"/>
                  </a:lnTo>
                  <a:lnTo>
                    <a:pt x="1364655" y="3166091"/>
                  </a:lnTo>
                  <a:lnTo>
                    <a:pt x="1316965" y="3169686"/>
                  </a:lnTo>
                  <a:lnTo>
                    <a:pt x="1268897" y="3171858"/>
                  </a:lnTo>
                  <a:lnTo>
                    <a:pt x="1220473" y="3172587"/>
                  </a:lnTo>
                </a:path>
              </a:pathLst>
            </a:custGeom>
            <a:ln w="12699">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6" name="object 26"/>
            <p:cNvSpPr/>
            <p:nvPr/>
          </p:nvSpPr>
          <p:spPr>
            <a:xfrm>
              <a:off x="0" y="7171114"/>
              <a:ext cx="2564130" cy="2686685"/>
            </a:xfrm>
            <a:custGeom>
              <a:avLst/>
              <a:gdLst/>
              <a:ahLst/>
              <a:cxnLst/>
              <a:rect l="l" t="t" r="r" b="b"/>
              <a:pathLst>
                <a:path w="2564130" h="2686684">
                  <a:moveTo>
                    <a:pt x="1220473" y="2686329"/>
                  </a:moveTo>
                  <a:lnTo>
                    <a:pt x="0" y="2686329"/>
                  </a:lnTo>
                </a:path>
                <a:path w="2564130" h="2686684">
                  <a:moveTo>
                    <a:pt x="0" y="0"/>
                  </a:moveTo>
                  <a:lnTo>
                    <a:pt x="1220524" y="0"/>
                  </a:lnTo>
                  <a:lnTo>
                    <a:pt x="1268625" y="849"/>
                  </a:lnTo>
                  <a:lnTo>
                    <a:pt x="1316306" y="3378"/>
                  </a:lnTo>
                  <a:lnTo>
                    <a:pt x="1363538" y="7559"/>
                  </a:lnTo>
                  <a:lnTo>
                    <a:pt x="1410293" y="13362"/>
                  </a:lnTo>
                  <a:lnTo>
                    <a:pt x="1456542" y="20760"/>
                  </a:lnTo>
                  <a:lnTo>
                    <a:pt x="1502256" y="29722"/>
                  </a:lnTo>
                  <a:lnTo>
                    <a:pt x="1547406" y="40222"/>
                  </a:lnTo>
                  <a:lnTo>
                    <a:pt x="1591965" y="52229"/>
                  </a:lnTo>
                  <a:lnTo>
                    <a:pt x="1635903" y="65716"/>
                  </a:lnTo>
                  <a:lnTo>
                    <a:pt x="1679192" y="80654"/>
                  </a:lnTo>
                  <a:lnTo>
                    <a:pt x="1721803" y="97014"/>
                  </a:lnTo>
                  <a:lnTo>
                    <a:pt x="1763707" y="114768"/>
                  </a:lnTo>
                  <a:lnTo>
                    <a:pt x="1804877" y="133886"/>
                  </a:lnTo>
                  <a:lnTo>
                    <a:pt x="1845282" y="154341"/>
                  </a:lnTo>
                  <a:lnTo>
                    <a:pt x="1884896" y="176104"/>
                  </a:lnTo>
                  <a:lnTo>
                    <a:pt x="1923688" y="199146"/>
                  </a:lnTo>
                  <a:lnTo>
                    <a:pt x="1961631" y="223438"/>
                  </a:lnTo>
                  <a:lnTo>
                    <a:pt x="1998695" y="248952"/>
                  </a:lnTo>
                  <a:lnTo>
                    <a:pt x="2034853" y="275659"/>
                  </a:lnTo>
                  <a:lnTo>
                    <a:pt x="2070075" y="303531"/>
                  </a:lnTo>
                  <a:lnTo>
                    <a:pt x="2104332" y="332539"/>
                  </a:lnTo>
                  <a:lnTo>
                    <a:pt x="2137597" y="362654"/>
                  </a:lnTo>
                  <a:lnTo>
                    <a:pt x="2169841" y="393847"/>
                  </a:lnTo>
                  <a:lnTo>
                    <a:pt x="2201035" y="426091"/>
                  </a:lnTo>
                  <a:lnTo>
                    <a:pt x="2231150" y="459356"/>
                  </a:lnTo>
                  <a:lnTo>
                    <a:pt x="2260157" y="493614"/>
                  </a:lnTo>
                  <a:lnTo>
                    <a:pt x="2288029" y="528836"/>
                  </a:lnTo>
                  <a:lnTo>
                    <a:pt x="2314736" y="564993"/>
                  </a:lnTo>
                  <a:lnTo>
                    <a:pt x="2340250" y="602058"/>
                  </a:lnTo>
                  <a:lnTo>
                    <a:pt x="2364543" y="640000"/>
                  </a:lnTo>
                  <a:lnTo>
                    <a:pt x="2387584" y="678793"/>
                  </a:lnTo>
                  <a:lnTo>
                    <a:pt x="2409347" y="718406"/>
                  </a:lnTo>
                  <a:lnTo>
                    <a:pt x="2429802" y="758812"/>
                  </a:lnTo>
                  <a:lnTo>
                    <a:pt x="2448921" y="799981"/>
                  </a:lnTo>
                  <a:lnTo>
                    <a:pt x="2466674" y="841886"/>
                  </a:lnTo>
                  <a:lnTo>
                    <a:pt x="2483034" y="884497"/>
                  </a:lnTo>
                  <a:lnTo>
                    <a:pt x="2497972" y="927785"/>
                  </a:lnTo>
                  <a:lnTo>
                    <a:pt x="2511459" y="971723"/>
                  </a:lnTo>
                  <a:lnTo>
                    <a:pt x="2523467" y="1016282"/>
                  </a:lnTo>
                  <a:lnTo>
                    <a:pt x="2533966" y="1061433"/>
                  </a:lnTo>
                  <a:lnTo>
                    <a:pt x="2542929" y="1107147"/>
                  </a:lnTo>
                  <a:lnTo>
                    <a:pt x="2550326" y="1153395"/>
                  </a:lnTo>
                  <a:lnTo>
                    <a:pt x="2556129" y="1200150"/>
                  </a:lnTo>
                  <a:lnTo>
                    <a:pt x="2560310" y="1247382"/>
                  </a:lnTo>
                  <a:lnTo>
                    <a:pt x="2562839" y="1295063"/>
                  </a:lnTo>
                  <a:lnTo>
                    <a:pt x="2563689" y="1343164"/>
                  </a:lnTo>
                  <a:lnTo>
                    <a:pt x="2562839" y="1391265"/>
                  </a:lnTo>
                  <a:lnTo>
                    <a:pt x="2560310" y="1438946"/>
                  </a:lnTo>
                  <a:lnTo>
                    <a:pt x="2556129" y="1486178"/>
                  </a:lnTo>
                  <a:lnTo>
                    <a:pt x="2550326" y="1532933"/>
                  </a:lnTo>
                  <a:lnTo>
                    <a:pt x="2542929" y="1579182"/>
                  </a:lnTo>
                  <a:lnTo>
                    <a:pt x="2533966" y="1624896"/>
                  </a:lnTo>
                  <a:lnTo>
                    <a:pt x="2523467" y="1670046"/>
                  </a:lnTo>
                  <a:lnTo>
                    <a:pt x="2511459" y="1714605"/>
                  </a:lnTo>
                  <a:lnTo>
                    <a:pt x="2497972" y="1758543"/>
                  </a:lnTo>
                  <a:lnTo>
                    <a:pt x="2483034" y="1801832"/>
                  </a:lnTo>
                  <a:lnTo>
                    <a:pt x="2466674" y="1844443"/>
                  </a:lnTo>
                  <a:lnTo>
                    <a:pt x="2448920" y="1886347"/>
                  </a:lnTo>
                  <a:lnTo>
                    <a:pt x="2429801" y="1927517"/>
                  </a:lnTo>
                  <a:lnTo>
                    <a:pt x="2409346" y="1967922"/>
                  </a:lnTo>
                  <a:lnTo>
                    <a:pt x="2387583" y="2007536"/>
                  </a:lnTo>
                  <a:lnTo>
                    <a:pt x="2364540" y="2046328"/>
                  </a:lnTo>
                  <a:lnTo>
                    <a:pt x="2340248" y="2084271"/>
                  </a:lnTo>
                  <a:lnTo>
                    <a:pt x="2314733" y="2121335"/>
                  </a:lnTo>
                  <a:lnTo>
                    <a:pt x="2288026" y="2157493"/>
                  </a:lnTo>
                  <a:lnTo>
                    <a:pt x="2260153" y="2192715"/>
                  </a:lnTo>
                  <a:lnTo>
                    <a:pt x="2231145" y="2226973"/>
                  </a:lnTo>
                  <a:lnTo>
                    <a:pt x="2201029" y="2260238"/>
                  </a:lnTo>
                  <a:lnTo>
                    <a:pt x="2169835" y="2292481"/>
                  </a:lnTo>
                  <a:lnTo>
                    <a:pt x="2137590" y="2323675"/>
                  </a:lnTo>
                  <a:lnTo>
                    <a:pt x="2104324" y="2353790"/>
                  </a:lnTo>
                  <a:lnTo>
                    <a:pt x="2070065" y="2382798"/>
                  </a:lnTo>
                  <a:lnTo>
                    <a:pt x="2034842" y="2410669"/>
                  </a:lnTo>
                  <a:lnTo>
                    <a:pt x="1998684" y="2437376"/>
                  </a:lnTo>
                  <a:lnTo>
                    <a:pt x="1961618" y="2462890"/>
                  </a:lnTo>
                  <a:lnTo>
                    <a:pt x="1923674" y="2487183"/>
                  </a:lnTo>
                  <a:lnTo>
                    <a:pt x="1884880" y="2510224"/>
                  </a:lnTo>
                  <a:lnTo>
                    <a:pt x="1845265" y="2531987"/>
                  </a:lnTo>
                  <a:lnTo>
                    <a:pt x="1804858" y="2552442"/>
                  </a:lnTo>
                  <a:lnTo>
                    <a:pt x="1763687" y="2571561"/>
                  </a:lnTo>
                  <a:lnTo>
                    <a:pt x="1721780" y="2589314"/>
                  </a:lnTo>
                  <a:lnTo>
                    <a:pt x="1679167" y="2605674"/>
                  </a:lnTo>
                  <a:lnTo>
                    <a:pt x="1635877" y="2620612"/>
                  </a:lnTo>
                  <a:lnTo>
                    <a:pt x="1591936" y="2634099"/>
                  </a:lnTo>
                  <a:lnTo>
                    <a:pt x="1547375" y="2646107"/>
                  </a:lnTo>
                  <a:lnTo>
                    <a:pt x="1502222" y="2656606"/>
                  </a:lnTo>
                  <a:lnTo>
                    <a:pt x="1456506" y="2665569"/>
                  </a:lnTo>
                  <a:lnTo>
                    <a:pt x="1410254" y="2672966"/>
                  </a:lnTo>
                  <a:lnTo>
                    <a:pt x="1363497" y="2678769"/>
                  </a:lnTo>
                  <a:lnTo>
                    <a:pt x="1316262" y="2682950"/>
                  </a:lnTo>
                  <a:lnTo>
                    <a:pt x="1268578" y="2685479"/>
                  </a:lnTo>
                  <a:lnTo>
                    <a:pt x="1220473" y="2686329"/>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7" name="object 27"/>
            <p:cNvSpPr/>
            <p:nvPr/>
          </p:nvSpPr>
          <p:spPr>
            <a:xfrm>
              <a:off x="0" y="7414229"/>
              <a:ext cx="2320925" cy="2200275"/>
            </a:xfrm>
            <a:custGeom>
              <a:avLst/>
              <a:gdLst/>
              <a:ahLst/>
              <a:cxnLst/>
              <a:rect l="l" t="t" r="r" b="b"/>
              <a:pathLst>
                <a:path w="2320925" h="2200275">
                  <a:moveTo>
                    <a:pt x="1220523" y="2200097"/>
                  </a:moveTo>
                  <a:lnTo>
                    <a:pt x="0" y="2200097"/>
                  </a:lnTo>
                </a:path>
                <a:path w="2320925" h="2200275">
                  <a:moveTo>
                    <a:pt x="0" y="0"/>
                  </a:moveTo>
                  <a:lnTo>
                    <a:pt x="1220523" y="0"/>
                  </a:lnTo>
                  <a:lnTo>
                    <a:pt x="1268170" y="1018"/>
                  </a:lnTo>
                  <a:lnTo>
                    <a:pt x="1315305" y="4045"/>
                  </a:lnTo>
                  <a:lnTo>
                    <a:pt x="1361886" y="9040"/>
                  </a:lnTo>
                  <a:lnTo>
                    <a:pt x="1407873" y="15960"/>
                  </a:lnTo>
                  <a:lnTo>
                    <a:pt x="1453224" y="24765"/>
                  </a:lnTo>
                  <a:lnTo>
                    <a:pt x="1497896" y="35412"/>
                  </a:lnTo>
                  <a:lnTo>
                    <a:pt x="1541849" y="47861"/>
                  </a:lnTo>
                  <a:lnTo>
                    <a:pt x="1585041" y="62068"/>
                  </a:lnTo>
                  <a:lnTo>
                    <a:pt x="1627430" y="77994"/>
                  </a:lnTo>
                  <a:lnTo>
                    <a:pt x="1668975" y="95595"/>
                  </a:lnTo>
                  <a:lnTo>
                    <a:pt x="1709633" y="114831"/>
                  </a:lnTo>
                  <a:lnTo>
                    <a:pt x="1749365" y="135660"/>
                  </a:lnTo>
                  <a:lnTo>
                    <a:pt x="1788127" y="158041"/>
                  </a:lnTo>
                  <a:lnTo>
                    <a:pt x="1825878" y="181931"/>
                  </a:lnTo>
                  <a:lnTo>
                    <a:pt x="1862577" y="207289"/>
                  </a:lnTo>
                  <a:lnTo>
                    <a:pt x="1898182" y="234074"/>
                  </a:lnTo>
                  <a:lnTo>
                    <a:pt x="1932652" y="262244"/>
                  </a:lnTo>
                  <a:lnTo>
                    <a:pt x="1965944" y="291757"/>
                  </a:lnTo>
                  <a:lnTo>
                    <a:pt x="1998018" y="322572"/>
                  </a:lnTo>
                  <a:lnTo>
                    <a:pt x="2028832" y="354646"/>
                  </a:lnTo>
                  <a:lnTo>
                    <a:pt x="2058344" y="387940"/>
                  </a:lnTo>
                  <a:lnTo>
                    <a:pt x="2086513" y="422410"/>
                  </a:lnTo>
                  <a:lnTo>
                    <a:pt x="2113296" y="458016"/>
                  </a:lnTo>
                  <a:lnTo>
                    <a:pt x="2138653" y="494715"/>
                  </a:lnTo>
                  <a:lnTo>
                    <a:pt x="2162542" y="532467"/>
                  </a:lnTo>
                  <a:lnTo>
                    <a:pt x="2184921" y="571229"/>
                  </a:lnTo>
                  <a:lnTo>
                    <a:pt x="2205749" y="610960"/>
                  </a:lnTo>
                  <a:lnTo>
                    <a:pt x="2224984" y="651618"/>
                  </a:lnTo>
                  <a:lnTo>
                    <a:pt x="2242584" y="693162"/>
                  </a:lnTo>
                  <a:lnTo>
                    <a:pt x="2258508" y="735550"/>
                  </a:lnTo>
                  <a:lnTo>
                    <a:pt x="2272714" y="778740"/>
                  </a:lnTo>
                  <a:lnTo>
                    <a:pt x="2285162" y="822692"/>
                  </a:lnTo>
                  <a:lnTo>
                    <a:pt x="2295808" y="867362"/>
                  </a:lnTo>
                  <a:lnTo>
                    <a:pt x="2304612" y="912710"/>
                  </a:lnTo>
                  <a:lnTo>
                    <a:pt x="2311532" y="958695"/>
                  </a:lnTo>
                  <a:lnTo>
                    <a:pt x="2316526" y="1005274"/>
                  </a:lnTo>
                  <a:lnTo>
                    <a:pt x="2319553" y="1052405"/>
                  </a:lnTo>
                  <a:lnTo>
                    <a:pt x="2320571" y="1100048"/>
                  </a:lnTo>
                  <a:lnTo>
                    <a:pt x="2319553" y="1147691"/>
                  </a:lnTo>
                  <a:lnTo>
                    <a:pt x="2316526" y="1194823"/>
                  </a:lnTo>
                  <a:lnTo>
                    <a:pt x="2311531" y="1241401"/>
                  </a:lnTo>
                  <a:lnTo>
                    <a:pt x="2304610" y="1287386"/>
                  </a:lnTo>
                  <a:lnTo>
                    <a:pt x="2295806" y="1332734"/>
                  </a:lnTo>
                  <a:lnTo>
                    <a:pt x="2285159" y="1377405"/>
                  </a:lnTo>
                  <a:lnTo>
                    <a:pt x="2272710" y="1421356"/>
                  </a:lnTo>
                  <a:lnTo>
                    <a:pt x="2258503" y="1464546"/>
                  </a:lnTo>
                  <a:lnTo>
                    <a:pt x="2242577" y="1506934"/>
                  </a:lnTo>
                  <a:lnTo>
                    <a:pt x="2224976" y="1548478"/>
                  </a:lnTo>
                  <a:lnTo>
                    <a:pt x="2205740" y="1589136"/>
                  </a:lnTo>
                  <a:lnTo>
                    <a:pt x="2184911" y="1628867"/>
                  </a:lnTo>
                  <a:lnTo>
                    <a:pt x="2162530" y="1667629"/>
                  </a:lnTo>
                  <a:lnTo>
                    <a:pt x="2138640" y="1705381"/>
                  </a:lnTo>
                  <a:lnTo>
                    <a:pt x="2113282" y="1742080"/>
                  </a:lnTo>
                  <a:lnTo>
                    <a:pt x="2086497" y="1777686"/>
                  </a:lnTo>
                  <a:lnTo>
                    <a:pt x="2058327" y="1812156"/>
                  </a:lnTo>
                  <a:lnTo>
                    <a:pt x="2028814" y="1845450"/>
                  </a:lnTo>
                  <a:lnTo>
                    <a:pt x="1997999" y="1877525"/>
                  </a:lnTo>
                  <a:lnTo>
                    <a:pt x="1965924" y="1908339"/>
                  </a:lnTo>
                  <a:lnTo>
                    <a:pt x="1932631" y="1937853"/>
                  </a:lnTo>
                  <a:lnTo>
                    <a:pt x="1898161" y="1966022"/>
                  </a:lnTo>
                  <a:lnTo>
                    <a:pt x="1862555" y="1992807"/>
                  </a:lnTo>
                  <a:lnTo>
                    <a:pt x="1825856" y="2018165"/>
                  </a:lnTo>
                  <a:lnTo>
                    <a:pt x="1788104" y="2042055"/>
                  </a:lnTo>
                  <a:lnTo>
                    <a:pt x="1749342" y="2064436"/>
                  </a:lnTo>
                  <a:lnTo>
                    <a:pt x="1709611" y="2085265"/>
                  </a:lnTo>
                  <a:lnTo>
                    <a:pt x="1668953" y="2104501"/>
                  </a:lnTo>
                  <a:lnTo>
                    <a:pt x="1627409" y="2122103"/>
                  </a:lnTo>
                  <a:lnTo>
                    <a:pt x="1585021" y="2138028"/>
                  </a:lnTo>
                  <a:lnTo>
                    <a:pt x="1541831" y="2152236"/>
                  </a:lnTo>
                  <a:lnTo>
                    <a:pt x="1497879" y="2164684"/>
                  </a:lnTo>
                  <a:lnTo>
                    <a:pt x="1453209" y="2175331"/>
                  </a:lnTo>
                  <a:lnTo>
                    <a:pt x="1407861" y="2184136"/>
                  </a:lnTo>
                  <a:lnTo>
                    <a:pt x="1361876" y="2191056"/>
                  </a:lnTo>
                  <a:lnTo>
                    <a:pt x="1315297" y="2196051"/>
                  </a:lnTo>
                  <a:lnTo>
                    <a:pt x="1268166" y="2199078"/>
                  </a:lnTo>
                  <a:lnTo>
                    <a:pt x="1220523" y="2200097"/>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8" name="object 28"/>
            <p:cNvSpPr/>
            <p:nvPr/>
          </p:nvSpPr>
          <p:spPr>
            <a:xfrm>
              <a:off x="0" y="7657401"/>
              <a:ext cx="2077720" cy="1713864"/>
            </a:xfrm>
            <a:custGeom>
              <a:avLst/>
              <a:gdLst/>
              <a:ahLst/>
              <a:cxnLst/>
              <a:rect l="l" t="t" r="r" b="b"/>
              <a:pathLst>
                <a:path w="2077720" h="1713865">
                  <a:moveTo>
                    <a:pt x="1220523" y="1713801"/>
                  </a:moveTo>
                  <a:lnTo>
                    <a:pt x="0" y="1713801"/>
                  </a:lnTo>
                </a:path>
                <a:path w="2077720" h="1713865">
                  <a:moveTo>
                    <a:pt x="0" y="0"/>
                  </a:moveTo>
                  <a:lnTo>
                    <a:pt x="1220472" y="0"/>
                  </a:lnTo>
                  <a:lnTo>
                    <a:pt x="1269030" y="1358"/>
                  </a:lnTo>
                  <a:lnTo>
                    <a:pt x="1316887" y="5387"/>
                  </a:lnTo>
                  <a:lnTo>
                    <a:pt x="1363970" y="12011"/>
                  </a:lnTo>
                  <a:lnTo>
                    <a:pt x="1410204" y="21160"/>
                  </a:lnTo>
                  <a:lnTo>
                    <a:pt x="1455519" y="32759"/>
                  </a:lnTo>
                  <a:lnTo>
                    <a:pt x="1499840" y="46736"/>
                  </a:lnTo>
                  <a:lnTo>
                    <a:pt x="1543096" y="63017"/>
                  </a:lnTo>
                  <a:lnTo>
                    <a:pt x="1585212" y="81531"/>
                  </a:lnTo>
                  <a:lnTo>
                    <a:pt x="1626117" y="102204"/>
                  </a:lnTo>
                  <a:lnTo>
                    <a:pt x="1665736" y="124964"/>
                  </a:lnTo>
                  <a:lnTo>
                    <a:pt x="1703998" y="149737"/>
                  </a:lnTo>
                  <a:lnTo>
                    <a:pt x="1740830" y="176450"/>
                  </a:lnTo>
                  <a:lnTo>
                    <a:pt x="1776158" y="205031"/>
                  </a:lnTo>
                  <a:lnTo>
                    <a:pt x="1809910" y="235407"/>
                  </a:lnTo>
                  <a:lnTo>
                    <a:pt x="1842012" y="267505"/>
                  </a:lnTo>
                  <a:lnTo>
                    <a:pt x="1872392" y="301252"/>
                  </a:lnTo>
                  <a:lnTo>
                    <a:pt x="1900978" y="336575"/>
                  </a:lnTo>
                  <a:lnTo>
                    <a:pt x="1927695" y="373401"/>
                  </a:lnTo>
                  <a:lnTo>
                    <a:pt x="1952472" y="411658"/>
                  </a:lnTo>
                  <a:lnTo>
                    <a:pt x="1975234" y="451273"/>
                  </a:lnTo>
                  <a:lnTo>
                    <a:pt x="1995911" y="492172"/>
                  </a:lnTo>
                  <a:lnTo>
                    <a:pt x="2014427" y="534283"/>
                  </a:lnTo>
                  <a:lnTo>
                    <a:pt x="2030712" y="577533"/>
                  </a:lnTo>
                  <a:lnTo>
                    <a:pt x="2044691" y="621848"/>
                  </a:lnTo>
                  <a:lnTo>
                    <a:pt x="2056292" y="667158"/>
                  </a:lnTo>
                  <a:lnTo>
                    <a:pt x="2065441" y="713387"/>
                  </a:lnTo>
                  <a:lnTo>
                    <a:pt x="2072067" y="760464"/>
                  </a:lnTo>
                  <a:lnTo>
                    <a:pt x="2076096" y="808315"/>
                  </a:lnTo>
                  <a:lnTo>
                    <a:pt x="2077455" y="856869"/>
                  </a:lnTo>
                  <a:lnTo>
                    <a:pt x="2076096" y="905427"/>
                  </a:lnTo>
                  <a:lnTo>
                    <a:pt x="2072067" y="953283"/>
                  </a:lnTo>
                  <a:lnTo>
                    <a:pt x="2065441" y="1000365"/>
                  </a:lnTo>
                  <a:lnTo>
                    <a:pt x="2056292" y="1046598"/>
                  </a:lnTo>
                  <a:lnTo>
                    <a:pt x="2044691" y="1091912"/>
                  </a:lnTo>
                  <a:lnTo>
                    <a:pt x="2030712" y="1136231"/>
                  </a:lnTo>
                  <a:lnTo>
                    <a:pt x="2014428" y="1179485"/>
                  </a:lnTo>
                  <a:lnTo>
                    <a:pt x="1995912" y="1221599"/>
                  </a:lnTo>
                  <a:lnTo>
                    <a:pt x="1975236" y="1262501"/>
                  </a:lnTo>
                  <a:lnTo>
                    <a:pt x="1952474" y="1302119"/>
                  </a:lnTo>
                  <a:lnTo>
                    <a:pt x="1927698" y="1340378"/>
                  </a:lnTo>
                  <a:lnTo>
                    <a:pt x="1900981" y="1377207"/>
                  </a:lnTo>
                  <a:lnTo>
                    <a:pt x="1872397" y="1412533"/>
                  </a:lnTo>
                  <a:lnTo>
                    <a:pt x="1842018" y="1446282"/>
                  </a:lnTo>
                  <a:lnTo>
                    <a:pt x="1809917" y="1478382"/>
                  </a:lnTo>
                  <a:lnTo>
                    <a:pt x="1776166" y="1508760"/>
                  </a:lnTo>
                  <a:lnTo>
                    <a:pt x="1740840" y="1537342"/>
                  </a:lnTo>
                  <a:lnTo>
                    <a:pt x="1704011" y="1564057"/>
                  </a:lnTo>
                  <a:lnTo>
                    <a:pt x="1665751" y="1588831"/>
                  </a:lnTo>
                  <a:lnTo>
                    <a:pt x="1626133" y="1611592"/>
                  </a:lnTo>
                  <a:lnTo>
                    <a:pt x="1585231" y="1632266"/>
                  </a:lnTo>
                  <a:lnTo>
                    <a:pt x="1543118" y="1650781"/>
                  </a:lnTo>
                  <a:lnTo>
                    <a:pt x="1499866" y="1667063"/>
                  </a:lnTo>
                  <a:lnTo>
                    <a:pt x="1455548" y="1681040"/>
                  </a:lnTo>
                  <a:lnTo>
                    <a:pt x="1410237" y="1692640"/>
                  </a:lnTo>
                  <a:lnTo>
                    <a:pt x="1364006" y="1701789"/>
                  </a:lnTo>
                  <a:lnTo>
                    <a:pt x="1316928" y="1708414"/>
                  </a:lnTo>
                  <a:lnTo>
                    <a:pt x="1269076" y="1712442"/>
                  </a:lnTo>
                  <a:lnTo>
                    <a:pt x="1220523" y="1713801"/>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29" name="object 29"/>
            <p:cNvSpPr/>
            <p:nvPr/>
          </p:nvSpPr>
          <p:spPr>
            <a:xfrm>
              <a:off x="0" y="7900467"/>
              <a:ext cx="1834514" cy="1228090"/>
            </a:xfrm>
            <a:custGeom>
              <a:avLst/>
              <a:gdLst/>
              <a:ahLst/>
              <a:cxnLst/>
              <a:rect l="l" t="t" r="r" b="b"/>
              <a:pathLst>
                <a:path w="1834514" h="1228090">
                  <a:moveTo>
                    <a:pt x="1220523" y="1227620"/>
                  </a:moveTo>
                  <a:lnTo>
                    <a:pt x="0" y="1227655"/>
                  </a:lnTo>
                </a:path>
                <a:path w="1834514" h="1228090">
                  <a:moveTo>
                    <a:pt x="0" y="0"/>
                  </a:moveTo>
                  <a:lnTo>
                    <a:pt x="1220523" y="0"/>
                  </a:lnTo>
                  <a:lnTo>
                    <a:pt x="1268423" y="1850"/>
                  </a:lnTo>
                  <a:lnTo>
                    <a:pt x="1315327" y="7310"/>
                  </a:lnTo>
                  <a:lnTo>
                    <a:pt x="1361097" y="16241"/>
                  </a:lnTo>
                  <a:lnTo>
                    <a:pt x="1405596" y="28506"/>
                  </a:lnTo>
                  <a:lnTo>
                    <a:pt x="1448686" y="43968"/>
                  </a:lnTo>
                  <a:lnTo>
                    <a:pt x="1490230" y="62488"/>
                  </a:lnTo>
                  <a:lnTo>
                    <a:pt x="1530091" y="83930"/>
                  </a:lnTo>
                  <a:lnTo>
                    <a:pt x="1568129" y="108156"/>
                  </a:lnTo>
                  <a:lnTo>
                    <a:pt x="1604210" y="135027"/>
                  </a:lnTo>
                  <a:lnTo>
                    <a:pt x="1638194" y="164407"/>
                  </a:lnTo>
                  <a:lnTo>
                    <a:pt x="1669944" y="196158"/>
                  </a:lnTo>
                  <a:lnTo>
                    <a:pt x="1699323" y="230143"/>
                  </a:lnTo>
                  <a:lnTo>
                    <a:pt x="1726193" y="266223"/>
                  </a:lnTo>
                  <a:lnTo>
                    <a:pt x="1750417" y="304261"/>
                  </a:lnTo>
                  <a:lnTo>
                    <a:pt x="1771857" y="344120"/>
                  </a:lnTo>
                  <a:lnTo>
                    <a:pt x="1790376" y="385663"/>
                  </a:lnTo>
                  <a:lnTo>
                    <a:pt x="1805836" y="428750"/>
                  </a:lnTo>
                  <a:lnTo>
                    <a:pt x="1818100" y="473245"/>
                  </a:lnTo>
                  <a:lnTo>
                    <a:pt x="1827030" y="519011"/>
                  </a:lnTo>
                  <a:lnTo>
                    <a:pt x="1832489" y="565910"/>
                  </a:lnTo>
                  <a:lnTo>
                    <a:pt x="1834339" y="613803"/>
                  </a:lnTo>
                  <a:lnTo>
                    <a:pt x="1832489" y="661704"/>
                  </a:lnTo>
                  <a:lnTo>
                    <a:pt x="1827030" y="708609"/>
                  </a:lnTo>
                  <a:lnTo>
                    <a:pt x="1818100" y="754380"/>
                  </a:lnTo>
                  <a:lnTo>
                    <a:pt x="1805836" y="798881"/>
                  </a:lnTo>
                  <a:lnTo>
                    <a:pt x="1790376" y="841973"/>
                  </a:lnTo>
                  <a:lnTo>
                    <a:pt x="1771857" y="883520"/>
                  </a:lnTo>
                  <a:lnTo>
                    <a:pt x="1750417" y="923382"/>
                  </a:lnTo>
                  <a:lnTo>
                    <a:pt x="1726193" y="961423"/>
                  </a:lnTo>
                  <a:lnTo>
                    <a:pt x="1699323" y="997506"/>
                  </a:lnTo>
                  <a:lnTo>
                    <a:pt x="1669944" y="1031492"/>
                  </a:lnTo>
                  <a:lnTo>
                    <a:pt x="1638194" y="1063244"/>
                  </a:lnTo>
                  <a:lnTo>
                    <a:pt x="1604210" y="1092624"/>
                  </a:lnTo>
                  <a:lnTo>
                    <a:pt x="1568129" y="1119495"/>
                  </a:lnTo>
                  <a:lnTo>
                    <a:pt x="1530091" y="1143720"/>
                  </a:lnTo>
                  <a:lnTo>
                    <a:pt x="1490230" y="1165159"/>
                  </a:lnTo>
                  <a:lnTo>
                    <a:pt x="1448686" y="1183677"/>
                  </a:lnTo>
                  <a:lnTo>
                    <a:pt x="1405596" y="1199135"/>
                  </a:lnTo>
                  <a:lnTo>
                    <a:pt x="1361097" y="1211396"/>
                  </a:lnTo>
                  <a:lnTo>
                    <a:pt x="1315327" y="1220322"/>
                  </a:lnTo>
                  <a:lnTo>
                    <a:pt x="1268423" y="1225776"/>
                  </a:lnTo>
                  <a:lnTo>
                    <a:pt x="1220523" y="1227620"/>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30" name="object 30"/>
            <p:cNvSpPr/>
            <p:nvPr/>
          </p:nvSpPr>
          <p:spPr>
            <a:xfrm>
              <a:off x="0" y="8143593"/>
              <a:ext cx="1591310" cy="741680"/>
            </a:xfrm>
            <a:custGeom>
              <a:avLst/>
              <a:gdLst/>
              <a:ahLst/>
              <a:cxnLst/>
              <a:rect l="l" t="t" r="r" b="b"/>
              <a:pathLst>
                <a:path w="1591310" h="741679">
                  <a:moveTo>
                    <a:pt x="1220523" y="741425"/>
                  </a:moveTo>
                  <a:lnTo>
                    <a:pt x="0" y="741425"/>
                  </a:lnTo>
                </a:path>
                <a:path w="1591310" h="741679">
                  <a:moveTo>
                    <a:pt x="0" y="0"/>
                  </a:moveTo>
                  <a:lnTo>
                    <a:pt x="1220472" y="0"/>
                  </a:lnTo>
                  <a:lnTo>
                    <a:pt x="1266924" y="2893"/>
                  </a:lnTo>
                  <a:lnTo>
                    <a:pt x="1311671" y="11341"/>
                  </a:lnTo>
                  <a:lnTo>
                    <a:pt x="1354363" y="24992"/>
                  </a:lnTo>
                  <a:lnTo>
                    <a:pt x="1394650" y="43497"/>
                  </a:lnTo>
                  <a:lnTo>
                    <a:pt x="1432181" y="66505"/>
                  </a:lnTo>
                  <a:lnTo>
                    <a:pt x="1466608" y="93667"/>
                  </a:lnTo>
                  <a:lnTo>
                    <a:pt x="1497580" y="124632"/>
                  </a:lnTo>
                  <a:lnTo>
                    <a:pt x="1524747" y="159050"/>
                  </a:lnTo>
                  <a:lnTo>
                    <a:pt x="1547759" y="196572"/>
                  </a:lnTo>
                  <a:lnTo>
                    <a:pt x="1566266" y="236846"/>
                  </a:lnTo>
                  <a:lnTo>
                    <a:pt x="1579919" y="279524"/>
                  </a:lnTo>
                  <a:lnTo>
                    <a:pt x="1588367" y="324254"/>
                  </a:lnTo>
                  <a:lnTo>
                    <a:pt x="1591261" y="370687"/>
                  </a:lnTo>
                  <a:lnTo>
                    <a:pt x="1588367" y="417129"/>
                  </a:lnTo>
                  <a:lnTo>
                    <a:pt x="1579919" y="461866"/>
                  </a:lnTo>
                  <a:lnTo>
                    <a:pt x="1566267" y="504551"/>
                  </a:lnTo>
                  <a:lnTo>
                    <a:pt x="1547760" y="544831"/>
                  </a:lnTo>
                  <a:lnTo>
                    <a:pt x="1524750" y="582358"/>
                  </a:lnTo>
                  <a:lnTo>
                    <a:pt x="1497585" y="616780"/>
                  </a:lnTo>
                  <a:lnTo>
                    <a:pt x="1466616" y="647749"/>
                  </a:lnTo>
                  <a:lnTo>
                    <a:pt x="1432193" y="674914"/>
                  </a:lnTo>
                  <a:lnTo>
                    <a:pt x="1394667" y="697925"/>
                  </a:lnTo>
                  <a:lnTo>
                    <a:pt x="1354386" y="716431"/>
                  </a:lnTo>
                  <a:lnTo>
                    <a:pt x="1311702" y="730084"/>
                  </a:lnTo>
                  <a:lnTo>
                    <a:pt x="1266964" y="738532"/>
                  </a:lnTo>
                  <a:lnTo>
                    <a:pt x="1220523" y="741425"/>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sp>
          <p:nvSpPr>
            <p:cNvPr id="31" name="object 31"/>
            <p:cNvSpPr/>
            <p:nvPr/>
          </p:nvSpPr>
          <p:spPr>
            <a:xfrm>
              <a:off x="0" y="8386668"/>
              <a:ext cx="1348740" cy="255270"/>
            </a:xfrm>
            <a:custGeom>
              <a:avLst/>
              <a:gdLst/>
              <a:ahLst/>
              <a:cxnLst/>
              <a:rect l="l" t="t" r="r" b="b"/>
              <a:pathLst>
                <a:path w="1348740" h="255270">
                  <a:moveTo>
                    <a:pt x="1348144" y="127606"/>
                  </a:moveTo>
                  <a:lnTo>
                    <a:pt x="1338111" y="177289"/>
                  </a:lnTo>
                  <a:lnTo>
                    <a:pt x="1310755" y="217854"/>
                  </a:lnTo>
                  <a:lnTo>
                    <a:pt x="1270188" y="245202"/>
                  </a:lnTo>
                  <a:lnTo>
                    <a:pt x="1220522" y="255229"/>
                  </a:lnTo>
                  <a:lnTo>
                    <a:pt x="0" y="255229"/>
                  </a:lnTo>
                </a:path>
                <a:path w="1348740" h="255270">
                  <a:moveTo>
                    <a:pt x="0" y="0"/>
                  </a:moveTo>
                  <a:lnTo>
                    <a:pt x="1220522" y="35"/>
                  </a:lnTo>
                  <a:lnTo>
                    <a:pt x="1270188" y="10040"/>
                  </a:lnTo>
                  <a:lnTo>
                    <a:pt x="1310755" y="37384"/>
                  </a:lnTo>
                  <a:lnTo>
                    <a:pt x="1338111" y="77946"/>
                  </a:lnTo>
                  <a:lnTo>
                    <a:pt x="1348144" y="127606"/>
                  </a:lnTo>
                </a:path>
              </a:pathLst>
            </a:custGeom>
            <a:ln w="12700">
              <a:solidFill>
                <a:srgbClr val="A49AFF"/>
              </a:solidFill>
            </a:ln>
          </p:spPr>
          <p:txBody>
            <a:bodyPr wrap="square" lIns="0" tIns="0" rIns="0" bIns="0" rtlCol="0"/>
            <a:lstStyle/>
            <a:p>
              <a:pPr defTabSz="371475"/>
              <a:endParaRPr sz="1290" spc="81">
                <a:solidFill>
                  <a:prstClr val="black"/>
                </a:solidFill>
                <a:latin typeface="Calibri" panose="020F0502020204030204"/>
              </a:endParaRPr>
            </a:p>
          </p:txBody>
        </p:sp>
      </p:grpSp>
      <p:sp>
        <p:nvSpPr>
          <p:cNvPr id="53" name="文本框 52"/>
          <p:cNvSpPr txBox="1"/>
          <p:nvPr/>
        </p:nvSpPr>
        <p:spPr>
          <a:xfrm>
            <a:off x="559447" y="4548208"/>
            <a:ext cx="6569485" cy="307777"/>
          </a:xfrm>
          <a:prstGeom prst="rect">
            <a:avLst/>
          </a:prstGeom>
          <a:noFill/>
        </p:spPr>
        <p:txBody>
          <a:bodyPr wrap="square">
            <a:spAutoFit/>
          </a:bodyPr>
          <a:lstStyle/>
          <a:p>
            <a:pPr defTabSz="371475"/>
            <a:r>
              <a:rPr kumimoji="1" lang="en-GB" altLang="zh-CN" sz="1400" b="1" spc="81" dirty="0">
                <a:solidFill>
                  <a:prstClr val="black">
                    <a:lumMod val="75000"/>
                    <a:lumOff val="25000"/>
                  </a:prstClr>
                </a:solidFill>
                <a:latin typeface="Arial" panose="020B0604020202020204" pitchFamily="34" charset="0"/>
                <a:ea typeface="微软雅黑" panose="020B0503020204020204" pitchFamily="34" charset="-122"/>
              </a:rPr>
              <a:t>Performance and Trend Analysis of the Apparel Category</a:t>
            </a:r>
            <a:endParaRPr kumimoji="1" lang="en-GB" altLang="zh-CN" sz="1400" b="1" spc="81" dirty="0">
              <a:solidFill>
                <a:prstClr val="black">
                  <a:lumMod val="75000"/>
                  <a:lumOff val="25000"/>
                </a:prstClr>
              </a:solidFill>
              <a:latin typeface="Arial" panose="020B0604020202020204" pitchFamily="34" charset="0"/>
              <a:ea typeface="微软雅黑" panose="020B0503020204020204" pitchFamily="34" charset="-122"/>
            </a:endParaRPr>
          </a:p>
        </p:txBody>
      </p:sp>
      <p:sp>
        <p:nvSpPr>
          <p:cNvPr id="61" name="文本框 60"/>
          <p:cNvSpPr txBox="1"/>
          <p:nvPr/>
        </p:nvSpPr>
        <p:spPr>
          <a:xfrm>
            <a:off x="4085197" y="8645016"/>
            <a:ext cx="2281733" cy="292388"/>
          </a:xfrm>
          <a:prstGeom prst="rect">
            <a:avLst/>
          </a:prstGeom>
          <a:noFill/>
        </p:spPr>
        <p:txBody>
          <a:bodyPr wrap="square">
            <a:spAutoFit/>
          </a:bodyPr>
          <a:lstStyle/>
          <a:p>
            <a:pPr algn="r" defTabSz="371475"/>
            <a:r>
              <a:rPr kumimoji="1" lang="en-GB" altLang="zh-CN"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rPr>
              <a:t>CHAPTER </a:t>
            </a:r>
            <a:r>
              <a:rPr kumimoji="1" lang="en-US" altLang="zh-CN"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rPr>
              <a:t>ONE</a:t>
            </a:r>
            <a:endParaRPr kumimoji="1" lang="zh-CN" altLang="en-US" sz="1300" b="1" spc="81" dirty="0">
              <a:solidFill>
                <a:srgbClr val="6559ED"/>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文本框 56"/>
          <p:cNvSpPr txBox="1"/>
          <p:nvPr/>
        </p:nvSpPr>
        <p:spPr>
          <a:xfrm>
            <a:off x="524429" y="3253335"/>
            <a:ext cx="5827065" cy="1077218"/>
          </a:xfrm>
          <a:prstGeom prst="rect">
            <a:avLst/>
          </a:prstGeom>
          <a:noFill/>
        </p:spPr>
        <p:txBody>
          <a:bodyPr wrap="square">
            <a:spAutoFit/>
          </a:bodyPr>
          <a:lstStyle/>
          <a:p>
            <a:pPr defTabSz="371475"/>
            <a:r>
              <a:rPr kumimoji="1" lang="en-GB" altLang="zh-CN" sz="3200"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rPr>
              <a:t>THE MAINSTREAM MARKET</a:t>
            </a:r>
            <a:endParaRPr kumimoji="1" lang="en-GB" altLang="zh-CN" sz="3200" spc="81"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pic>
        <p:nvPicPr>
          <p:cNvPr id="63" name="图形 6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353032" y="0"/>
            <a:ext cx="2504968" cy="268968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12586" y="741363"/>
            <a:ext cx="5915024" cy="411138"/>
          </a:xfrm>
          <a:prstGeom prst="rect">
            <a:avLst/>
          </a:prstGeom>
          <a:noFill/>
        </p:spPr>
        <p:txBody>
          <a:bodyPr wrap="square">
            <a:spAutoFit/>
          </a:bodyPr>
          <a:lstStyle/>
          <a:p>
            <a:pPr algn="just">
              <a:lnSpc>
                <a:spcPct val="125000"/>
              </a:lnSpc>
              <a:defRPr/>
            </a:pPr>
            <a:r>
              <a:rPr kumimoji="1" lang="en-GB" altLang="zh-CN" sz="1800" b="1" u="none" strike="noStrike" kern="1200" cap="none" spc="100" normalizeH="0" baseline="0" noProof="0" dirty="0">
                <a:ln>
                  <a:noFill/>
                </a:ln>
                <a:solidFill>
                  <a:srgbClr val="6559ED"/>
                </a:solidFill>
                <a:effectLst/>
                <a:uLnTx/>
                <a:uFillTx/>
                <a:latin typeface="Arial" panose="020B0604020202020204" pitchFamily="34" charset="0"/>
                <a:ea typeface="微软雅黑" panose="020B0503020204020204" pitchFamily="34" charset="-122"/>
                <a:cs typeface="+mn-cs"/>
              </a:rPr>
              <a:t>EchoTik</a:t>
            </a:r>
            <a:r>
              <a:rPr kumimoji="1" lang="zh-CN" altLang="en-US" sz="1800" b="1" u="none" strike="noStrike" kern="1200" cap="none" spc="100" normalizeH="0" baseline="0" noProof="0" dirty="0">
                <a:ln>
                  <a:noFill/>
                </a:ln>
                <a:solidFill>
                  <a:srgbClr val="6559ED"/>
                </a:solidFill>
                <a:effectLst/>
                <a:uLnTx/>
                <a:uFillTx/>
                <a:latin typeface="Arial" panose="020B0604020202020204" pitchFamily="34" charset="0"/>
                <a:ea typeface="微软雅黑" panose="020B0503020204020204" pitchFamily="34" charset="-122"/>
                <a:cs typeface="+mn-cs"/>
              </a:rPr>
              <a:t> </a:t>
            </a:r>
            <a:r>
              <a:rPr kumimoji="1" lang="en-GB" altLang="zh-CN" sz="1800" b="1" u="none" strike="noStrike" kern="1200" cap="none" spc="10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Agency Partnership Policy </a:t>
            </a:r>
            <a:endParaRPr kumimoji="1" lang="zh-CN" altLang="en-US" sz="1800" b="1" u="none" strike="noStrike" kern="1200" cap="none" spc="100" normalizeH="0" baseline="0" noProof="0" dirty="0">
              <a:ln>
                <a:noFill/>
              </a:ln>
              <a:solidFill>
                <a:srgbClr val="6559ED"/>
              </a:solidFill>
              <a:effectLst/>
              <a:uLnTx/>
              <a:uFillTx/>
              <a:latin typeface="Arial" panose="020B0604020202020204" pitchFamily="34" charset="0"/>
              <a:ea typeface="微软雅黑" panose="020B0503020204020204" pitchFamily="34" charset="-122"/>
              <a:cs typeface="+mn-cs"/>
            </a:endParaRPr>
          </a:p>
        </p:txBody>
      </p:sp>
      <p:graphicFrame>
        <p:nvGraphicFramePr>
          <p:cNvPr id="2" name="表格 1"/>
          <p:cNvGraphicFramePr/>
          <p:nvPr>
            <p:custDataLst>
              <p:tags r:id="rId1"/>
            </p:custDataLst>
          </p:nvPr>
        </p:nvGraphicFramePr>
        <p:xfrm>
          <a:off x="693673" y="1915281"/>
          <a:ext cx="5470654" cy="2437805"/>
        </p:xfrm>
        <a:graphic>
          <a:graphicData uri="http://schemas.openxmlformats.org/drawingml/2006/table">
            <a:tbl>
              <a:tblPr firstRow="1" lastRow="1" bandRow="1"/>
              <a:tblGrid>
                <a:gridCol w="1610781"/>
                <a:gridCol w="1928208"/>
                <a:gridCol w="1931665"/>
              </a:tblGrid>
              <a:tr h="390438">
                <a:tc>
                  <a:txBody>
                    <a:bodyPr/>
                    <a:lstStyle/>
                    <a:p>
                      <a:pPr marL="0" indent="0" algn="ctr" fontAlgn="auto">
                        <a:buNone/>
                      </a:pPr>
                      <a:r>
                        <a:rPr lang="en-GB" altLang="zh-CN" sz="800" b="1" i="0" dirty="0">
                          <a:solidFill>
                            <a:srgbClr val="6559ED"/>
                          </a:solidFill>
                          <a:latin typeface="Arial" panose="020B0604020202020204" pitchFamily="34" charset="0"/>
                          <a:ea typeface="微软雅黑" panose="020B0503020204020204" pitchFamily="34" charset="-122"/>
                        </a:rPr>
                        <a:t>Rebate Level</a:t>
                      </a:r>
                      <a:endParaRPr lang="en-GB" altLang="zh-CN" sz="800" b="1" i="0" dirty="0">
                        <a:solidFill>
                          <a:srgbClr val="6559ED"/>
                        </a:solidFill>
                        <a:latin typeface="Arial" panose="020B0604020202020204" pitchFamily="34" charset="0"/>
                        <a:ea typeface="微软雅黑" panose="020B0503020204020204" pitchFamily="34" charset="-122"/>
                      </a:endParaRPr>
                    </a:p>
                  </a:txBody>
                  <a:tcPr marL="52705" marR="52705" marT="26353" marB="26353" anchor="ctr">
                    <a:lnL w="12700">
                      <a:solidFill>
                        <a:schemeClr val="bg1"/>
                      </a:solidFill>
                      <a:prstDash val="soli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en-GB" altLang="zh-CN" sz="800" b="1" i="0" dirty="0">
                          <a:solidFill>
                            <a:srgbClr val="6559ED"/>
                          </a:solidFill>
                          <a:latin typeface="Arial" panose="020B0604020202020204" pitchFamily="34" charset="0"/>
                          <a:ea typeface="微软雅黑" panose="020B0503020204020204" pitchFamily="34" charset="-122"/>
                          <a:cs typeface="黑体" panose="02010609060101010101" charset="-122"/>
                        </a:rPr>
                        <a:t>User's First Payment</a:t>
                      </a:r>
                      <a:endParaRPr lang="en-GB" altLang="zh-CN" sz="800" b="1" i="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52705" marR="52705" marT="26353" marB="26353"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en-GB" altLang="zh-CN" sz="800" b="1" i="0" dirty="0">
                          <a:solidFill>
                            <a:srgbClr val="6559ED"/>
                          </a:solidFill>
                          <a:latin typeface="Arial" panose="020B0604020202020204" pitchFamily="34" charset="0"/>
                          <a:ea typeface="微软雅黑" panose="020B0503020204020204" pitchFamily="34" charset="-122"/>
                          <a:cs typeface="黑体" panose="02010609060101010101" charset="-122"/>
                        </a:rPr>
                        <a:t>User's Renewal Commission </a:t>
                      </a:r>
                      <a:endParaRPr lang="zh-CN" altLang="en-US" sz="800" b="1" i="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52705" marR="52705" marT="26353" marB="26353" anchor="ctr">
                    <a:lnL w="19050" cap="flat" cmpd="sng" algn="ctr">
                      <a:solidFill>
                        <a:srgbClr val="6559ED"/>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r>
              <a:tr h="410114">
                <a:tc>
                  <a:txBody>
                    <a:bodyPr/>
                    <a:lstStyle/>
                    <a:p>
                      <a:pPr algn="ctr" defTabSz="914400"/>
                      <a:r>
                        <a:rPr lang="en-GB"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Level 1 </a:t>
                      </a:r>
                      <a:endParaRPr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9050" cap="flat" cmpd="sng" algn="ctr">
                      <a:solidFill>
                        <a:srgbClr val="6559ED"/>
                      </a:solidFill>
                      <a:prstDash val="solid"/>
                      <a:round/>
                      <a:headEnd type="none" w="med" len="med"/>
                      <a:tailEnd type="none" w="med" len="med"/>
                    </a:lnT>
                    <a:lnB w="12700">
                      <a:solidFill>
                        <a:srgbClr val="E3ECFF"/>
                      </a:solidFill>
                      <a:prstDash val="solid"/>
                    </a:lnB>
                    <a:lnTlToBr>
                      <a:noFill/>
                    </a:lnTlToBr>
                    <a:lnBlToTr>
                      <a:noFill/>
                    </a:lnBlToTr>
                    <a:solidFill>
                      <a:schemeClr val="bg1">
                        <a:alpha val="90000"/>
                      </a:schemeClr>
                    </a:solidFill>
                  </a:tcPr>
                </a:tc>
                <a:tc>
                  <a:txBody>
                    <a:bodyPr/>
                    <a:lstStyle/>
                    <a:p>
                      <a:pPr algn="ctr" defTabSz="914400"/>
                      <a:r>
                        <a:rPr lang="en-US" altLang="zh-CN" sz="800" b="1" i="0" dirty="0" err="1">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50%</a:t>
                      </a:r>
                      <a:endParaRPr sz="800" b="1" i="0" dirty="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r>
                        <a:rPr lang="en-US" altLang="zh-CN" sz="800" b="1" i="0" dirty="0" err="1">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20%</a:t>
                      </a:r>
                      <a:endParaRPr sz="800" b="1" i="0" dirty="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410114">
                <a:tc>
                  <a:txBody>
                    <a:bodyPr/>
                    <a:lstStyle/>
                    <a:p>
                      <a:pPr algn="ctr" defTabSz="914400"/>
                      <a:r>
                        <a:rPr lang="en-GB"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Level </a:t>
                      </a:r>
                      <a:r>
                        <a:rPr lang="en-US"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2</a:t>
                      </a:r>
                      <a:r>
                        <a:rPr lang="en-GB"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 </a:t>
                      </a:r>
                      <a:endParaRPr lang="en-GB"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r>
                        <a:rPr lang="en-US" altLang="zh-CN" sz="800" b="1" i="0" dirty="0" err="1">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40%</a:t>
                      </a:r>
                      <a:endParaRPr sz="800" b="1" i="0" dirty="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r>
                        <a:rPr lang="en-US" altLang="zh-CN" sz="800" b="1" i="0" dirty="0" err="1">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15%</a:t>
                      </a:r>
                      <a:endParaRPr sz="800" b="1" i="0" dirty="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408833">
                <a:tc>
                  <a:txBody>
                    <a:bodyPr/>
                    <a:lstStyle/>
                    <a:p>
                      <a:pPr algn="ctr" defTabSz="914400"/>
                      <a:r>
                        <a:rPr lang="en-GB"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Level </a:t>
                      </a:r>
                      <a:r>
                        <a:rPr lang="en-US"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3</a:t>
                      </a:r>
                      <a:endParaRPr lang="en-GB"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r>
                        <a:rPr lang="en-US" altLang="zh-CN" sz="800" b="1" i="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30%</a:t>
                      </a:r>
                      <a:endParaRPr sz="800" b="1" i="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r>
                        <a:rPr lang="en-US" altLang="zh-CN" sz="800" b="1" i="0" dirty="0" err="1">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10%</a:t>
                      </a:r>
                      <a:endParaRPr sz="800" b="1" i="0" dirty="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409473">
                <a:tc>
                  <a:txBody>
                    <a:bodyPr/>
                    <a:lstStyle/>
                    <a:p>
                      <a:pPr algn="ctr" defTabSz="914400"/>
                      <a:r>
                        <a:rPr lang="en-GB"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Level </a:t>
                      </a:r>
                      <a:r>
                        <a:rPr lang="en-US"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4</a:t>
                      </a:r>
                      <a:endParaRPr lang="en-GB"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r>
                        <a:rPr lang="en-US" altLang="zh-CN" sz="800" b="1" i="0" dirty="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20%</a:t>
                      </a:r>
                      <a:endParaRPr sz="800" b="1" i="0" dirty="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r>
                        <a:rPr lang="en-US" altLang="zh-CN" sz="800" b="1" i="0" dirty="0" err="1">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5%</a:t>
                      </a:r>
                      <a:endParaRPr sz="800" b="1" i="0" dirty="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408833">
                <a:tc>
                  <a:txBody>
                    <a:bodyPr/>
                    <a:lstStyle/>
                    <a:p>
                      <a:pPr algn="ctr" defTabSz="914400"/>
                      <a:r>
                        <a:rPr lang="en-GB"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Termination of Cooperation</a:t>
                      </a:r>
                      <a:endParaRPr lang="en-GB" altLang="zh-CN" sz="800" b="1" i="0" dirty="0">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r>
                        <a:rPr lang="en-US" altLang="zh-CN" sz="800" b="1" i="0" dirty="0" err="1">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10%</a:t>
                      </a:r>
                      <a:endParaRPr sz="800" b="1" i="0" dirty="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r>
                        <a:rPr lang="en-US" altLang="zh-CN" sz="800" b="1" i="0" dirty="0" err="1">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rPr>
                        <a:t>0%</a:t>
                      </a:r>
                      <a:endParaRPr sz="800" b="1" i="0" dirty="0">
                        <a:solidFill>
                          <a:schemeClr val="tx1">
                            <a:lumMod val="50000"/>
                            <a:lumOff val="50000"/>
                          </a:schemeClr>
                        </a:solidFill>
                        <a:latin typeface="Arial" panose="020B0604020202020204" pitchFamily="34" charset="0"/>
                        <a:ea typeface="微软雅黑" panose="020B0503020204020204" pitchFamily="34" charset="-122"/>
                        <a:cs typeface="思源黑体 CN Regular" panose="020B0500000000000000" charset="-122"/>
                        <a:sym typeface="思源黑体 CN Regular" panose="020B0500000000000000" charset="-122"/>
                      </a:endParaRPr>
                    </a:p>
                  </a:txBody>
                  <a:tcPr marL="14113" marR="14113" marT="14113" marB="14113" anchor="ctr" horzOverflow="overflow">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bl>
          </a:graphicData>
        </a:graphic>
      </p:graphicFrame>
      <p:sp>
        <p:nvSpPr>
          <p:cNvPr id="4" name="文本框 3"/>
          <p:cNvSpPr txBox="1"/>
          <p:nvPr/>
        </p:nvSpPr>
        <p:spPr>
          <a:xfrm>
            <a:off x="587375" y="1492682"/>
            <a:ext cx="5827714" cy="301749"/>
          </a:xfrm>
          <a:prstGeom prst="rect">
            <a:avLst/>
          </a:prstGeom>
          <a:noFill/>
        </p:spPr>
        <p:txBody>
          <a:bodyPr wrap="square">
            <a:spAutoFit/>
          </a:bodyPr>
          <a:lstStyle/>
          <a:p>
            <a:pPr marL="0" marR="0" lvl="0" indent="0" algn="l" defTabSz="412750" rtl="0" eaLnBrk="1" fontAlgn="auto" latinLnBrk="0" hangingPunct="1">
              <a:lnSpc>
                <a:spcPct val="125000"/>
              </a:lnSpc>
              <a:spcBef>
                <a:spcPts val="0"/>
              </a:spcBef>
              <a:spcAft>
                <a:spcPts val="0"/>
              </a:spcAft>
              <a:buClrTx/>
              <a:buSzTx/>
              <a:buFontTx/>
              <a:buNone/>
              <a:defRPr sz="2800">
                <a:latin typeface="Source Han Sans CN Bold Bold"/>
                <a:ea typeface="Source Han Sans CN Bold Bold"/>
                <a:cs typeface="Source Han Sans CN Bold Bold"/>
                <a:sym typeface="Source Han Sans CN Bold Bold"/>
              </a:defRPr>
            </a:pPr>
            <a:r>
              <a:rPr kumimoji="0" lang="en-GB" altLang="zh-CN" sz="1200" b="1"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Source Han Sans CN Bold Bold"/>
              </a:rPr>
              <a:t>Profit Sharing Ratio</a:t>
            </a:r>
            <a:endParaRPr kumimoji="0" lang="en-GB" altLang="zh-CN" sz="1200" b="1"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Source Han Sans CN Bold Bold"/>
            </a:endParaRPr>
          </a:p>
        </p:txBody>
      </p:sp>
      <p:sp>
        <p:nvSpPr>
          <p:cNvPr id="6" name="文本框 5"/>
          <p:cNvSpPr txBox="1"/>
          <p:nvPr/>
        </p:nvSpPr>
        <p:spPr>
          <a:xfrm>
            <a:off x="620713" y="5401344"/>
            <a:ext cx="5616575" cy="2231637"/>
          </a:xfrm>
          <a:prstGeom prst="rect">
            <a:avLst/>
          </a:prstGeom>
          <a:noFill/>
        </p:spPr>
        <p:txBody>
          <a:bodyPr wrap="square">
            <a:spAutoFit/>
          </a:bodyPr>
          <a:lstStyle/>
          <a:p>
            <a:pPr marL="171450" indent="-171450">
              <a:lnSpc>
                <a:spcPct val="125000"/>
              </a:lnSpc>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rPr>
              <a:t>New users who register through the channel's exclusive link will receive a 14-day professional version membership (5 days for regular users).</a:t>
            </a:r>
            <a:endPar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endParaRPr>
          </a:p>
          <a:p>
            <a:pPr marL="171450" indent="-171450">
              <a:lnSpc>
                <a:spcPct val="125000"/>
              </a:lnSpc>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rPr>
              <a:t>Profit sharing period: 1 year; Rebates start from Level 2, four times a year (March/June/September/December) to adjust the rebate level based on registration and sales data.</a:t>
            </a:r>
            <a:endPar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endParaRPr>
          </a:p>
          <a:p>
            <a:pPr marL="171450" indent="-171450">
              <a:lnSpc>
                <a:spcPct val="125000"/>
              </a:lnSpc>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rPr>
              <a:t>If the average monthly registration volume is greater than 100 and the average monthly payment amount is greater than ¥5,000, the commission ratio will be increased to the next level.</a:t>
            </a:r>
            <a:endPar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endParaRPr>
          </a:p>
          <a:p>
            <a:pPr marL="171450" indent="-171450">
              <a:lnSpc>
                <a:spcPct val="125000"/>
              </a:lnSpc>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rPr>
              <a:t>If the average monthly registration volume is greater than 50 or the average monthly payment amount is between ¥2,000 and ¥5,000, the commission ratio will remain at the current level.</a:t>
            </a:r>
            <a:endPar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endParaRPr>
          </a:p>
          <a:p>
            <a:pPr marL="171450" indent="-171450">
              <a:lnSpc>
                <a:spcPct val="125000"/>
              </a:lnSpc>
              <a:buFont typeface="Arial" panose="020B0604020202020204" pitchFamily="34" charset="0"/>
              <a:buChar char="•"/>
              <a:defRPr/>
            </a:pPr>
            <a:r>
              <a:rPr kumimoji="0" lang="en-GB" altLang="zh-CN"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rPr>
              <a:t>If the average monthly registration volume is less than 50 or the average monthly payment amount is less than ¥2,000, the commission ratio will be adjusted to the next lower level. </a:t>
            </a:r>
            <a:endParaRPr kumimoji="0" lang="zh-CN" altLang="en-US" sz="800" b="1"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cs"/>
            </a:endParaRPr>
          </a:p>
        </p:txBody>
      </p:sp>
      <p:sp>
        <p:nvSpPr>
          <p:cNvPr id="7" name="文本框 6"/>
          <p:cNvSpPr txBox="1"/>
          <p:nvPr/>
        </p:nvSpPr>
        <p:spPr>
          <a:xfrm>
            <a:off x="620713" y="4978745"/>
            <a:ext cx="4802042" cy="301749"/>
          </a:xfrm>
          <a:prstGeom prst="rect">
            <a:avLst/>
          </a:prstGeom>
          <a:noFill/>
        </p:spPr>
        <p:txBody>
          <a:bodyPr wrap="square">
            <a:spAutoFit/>
          </a:bodyPr>
          <a:lstStyle/>
          <a:p>
            <a:pPr marL="0" marR="0" lvl="0" indent="0" algn="l" defTabSz="412750" rtl="0" eaLnBrk="1" fontAlgn="auto" latinLnBrk="0" hangingPunct="1">
              <a:lnSpc>
                <a:spcPct val="125000"/>
              </a:lnSpc>
              <a:spcBef>
                <a:spcPts val="0"/>
              </a:spcBef>
              <a:spcAft>
                <a:spcPts val="0"/>
              </a:spcAft>
              <a:buClrTx/>
              <a:buSzTx/>
              <a:buFontTx/>
              <a:buNone/>
              <a:defRPr sz="2800">
                <a:latin typeface="Source Han Sans CN Bold Bold"/>
                <a:ea typeface="Source Han Sans CN Bold Bold"/>
                <a:cs typeface="Source Han Sans CN Bold Bold"/>
                <a:sym typeface="Source Han Sans CN Bold Bold"/>
              </a:defRPr>
            </a:pPr>
            <a:r>
              <a:rPr kumimoji="0" lang="en-GB" altLang="zh-CN" sz="1200" b="1"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Source Han Sans CN Bold Bold"/>
              </a:rPr>
              <a:t>Profit Sharing Explanation</a:t>
            </a:r>
            <a:endParaRPr kumimoji="0" lang="en-GB" altLang="zh-CN" sz="1200" b="1"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Source Han Sans CN Bold Bold"/>
            </a:endParaRPr>
          </a:p>
        </p:txBody>
      </p:sp>
    </p:spTree>
    <p:custDataLst>
      <p:tags r:id="rId2"/>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5400000">
            <a:off x="-1524002" y="1524001"/>
            <a:ext cx="9906000" cy="6857999"/>
          </a:xfrm>
          <a:prstGeom prst="rect">
            <a:avLst/>
          </a:prstGeom>
        </p:spPr>
      </p:pic>
      <p:sp>
        <p:nvSpPr>
          <p:cNvPr id="5" name="标题 4"/>
          <p:cNvSpPr>
            <a:spLocks noGrp="1"/>
          </p:cNvSpPr>
          <p:nvPr>
            <p:ph type="ctrTitle"/>
          </p:nvPr>
        </p:nvSpPr>
        <p:spPr>
          <a:xfrm>
            <a:off x="620722" y="4001363"/>
            <a:ext cx="5616575" cy="414996"/>
          </a:xfrm>
        </p:spPr>
        <p:txBody>
          <a:bodyPr anchor="ctr">
            <a:noAutofit/>
          </a:bodyPr>
          <a:lstStyle/>
          <a:p>
            <a:pPr algn="l">
              <a:lnSpc>
                <a:spcPct val="110000"/>
              </a:lnSpc>
            </a:pPr>
            <a:r>
              <a:rPr lang="en-GB" altLang="zh-CN" sz="2400" b="1" spc="100" dirty="0">
                <a:solidFill>
                  <a:schemeClr val="bg1"/>
                </a:solidFill>
                <a:latin typeface="Arial" panose="020B0604020202020204" pitchFamily="34" charset="0"/>
                <a:ea typeface="微软雅黑" panose="020B0503020204020204" pitchFamily="34" charset="-122"/>
                <a:cs typeface="Arial" panose="020B0604020202020204" pitchFamily="34" charset="0"/>
              </a:rPr>
              <a:t>Help Sellers Set Sail Overseas </a:t>
            </a:r>
            <a:endParaRPr lang="zh-CN" altLang="en-US" sz="2400" b="1" spc="100" dirty="0">
              <a:latin typeface="Arial" panose="020B0604020202020204" pitchFamily="34" charset="0"/>
              <a:ea typeface="微软雅黑" panose="020B0503020204020204" pitchFamily="34" charset="-122"/>
            </a:endParaRPr>
          </a:p>
        </p:txBody>
      </p:sp>
      <p:grpSp>
        <p:nvGrpSpPr>
          <p:cNvPr id="4" name="组合 3"/>
          <p:cNvGrpSpPr/>
          <p:nvPr/>
        </p:nvGrpSpPr>
        <p:grpSpPr>
          <a:xfrm>
            <a:off x="4136648" y="8389623"/>
            <a:ext cx="2387176" cy="1185303"/>
            <a:chOff x="4361338" y="10199159"/>
            <a:chExt cx="2221208" cy="1103461"/>
          </a:xfrm>
        </p:grpSpPr>
        <p:sp>
          <p:nvSpPr>
            <p:cNvPr id="6" name="Freeform 6"/>
            <p:cNvSpPr/>
            <p:nvPr/>
          </p:nvSpPr>
          <p:spPr>
            <a:xfrm>
              <a:off x="5659048" y="10199159"/>
              <a:ext cx="681157" cy="681366"/>
            </a:xfrm>
            <a:prstGeom prst="rect">
              <a:avLst/>
            </a:prstGeom>
            <a:blipFill>
              <a:blip r:embed="rId2"/>
              <a:stretch>
                <a:fillRect/>
              </a:stretch>
            </a:blipFill>
            <a:ln w="12700">
              <a:miter lim="400000"/>
            </a:ln>
          </p:spPr>
          <p:txBody>
            <a:bodyPr lIns="0" tIns="0" rIns="0" bIns="0"/>
            <a:lstStyle/>
            <a:p>
              <a:pPr defTabSz="257175">
                <a:defRPr sz="1800">
                  <a:latin typeface="Calibri" panose="020F0502020204030204"/>
                  <a:ea typeface="Calibri" panose="020F0502020204030204"/>
                  <a:cs typeface="Calibri" panose="020F0502020204030204"/>
                  <a:sym typeface="Calibri" panose="020F0502020204030204"/>
                </a:defRPr>
              </a:pPr>
              <a:endParaRPr sz="505" spc="100" dirty="0">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
          <p:nvSpPr>
            <p:cNvPr id="7" name="TextBox 7"/>
            <p:cNvSpPr txBox="1"/>
            <p:nvPr/>
          </p:nvSpPr>
          <p:spPr>
            <a:xfrm>
              <a:off x="4772203" y="10946821"/>
              <a:ext cx="782777" cy="113178"/>
            </a:xfrm>
            <a:prstGeom prst="rect">
              <a:avLst/>
            </a:prstGeom>
            <a:ln w="12700">
              <a:miter lim="400000"/>
            </a:ln>
          </p:spPr>
          <p:txBody>
            <a:bodyPr wrap="square" lIns="0" tIns="0" rIns="0" bIns="0">
              <a:spAutoFit/>
            </a:bodyPr>
            <a:lstStyle/>
            <a:p>
              <a:pPr algn="ctr" defTabSz="257175">
                <a:defRPr sz="2800" b="1">
                  <a:solidFill>
                    <a:srgbClr val="6C63E5"/>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790" b="1" spc="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p:cNvSpPr txBox="1"/>
            <p:nvPr/>
          </p:nvSpPr>
          <p:spPr>
            <a:xfrm>
              <a:off x="4361338" y="10944224"/>
              <a:ext cx="1171348" cy="3583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25000"/>
                </a:lnSpc>
              </a:pPr>
              <a:r>
                <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rPr>
                <a:t>EchoTik's official website</a:t>
              </a:r>
              <a:endPar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p:cNvSpPr txBox="1"/>
            <p:nvPr/>
          </p:nvSpPr>
          <p:spPr>
            <a:xfrm>
              <a:off x="5411198" y="10944224"/>
              <a:ext cx="1171348" cy="3583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25000"/>
                </a:lnSpc>
              </a:pPr>
              <a:r>
                <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rPr>
                <a:t> EchoTik</a:t>
              </a:r>
              <a:r>
                <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a:t>
              </a:r>
              <a:r>
                <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rPr>
                <a:t>s official account </a:t>
              </a:r>
              <a:endParaRPr lang="zh-CN" altLang="en-US" sz="800" b="1" spc="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Freeform 5"/>
            <p:cNvSpPr/>
            <p:nvPr/>
          </p:nvSpPr>
          <p:spPr>
            <a:xfrm>
              <a:off x="4606432" y="10200311"/>
              <a:ext cx="681157" cy="681366"/>
            </a:xfrm>
            <a:prstGeom prst="rect">
              <a:avLst/>
            </a:prstGeom>
            <a:blipFill>
              <a:blip r:embed="rId3"/>
              <a:stretch>
                <a:fillRect/>
              </a:stretch>
            </a:blipFill>
            <a:ln w="12700">
              <a:miter lim="400000"/>
            </a:ln>
          </p:spPr>
          <p:txBody>
            <a:bodyPr lIns="0" tIns="0" rIns="0" bIns="0"/>
            <a:lstStyle/>
            <a:p>
              <a:pPr defTabSz="257175">
                <a:defRPr sz="1800">
                  <a:latin typeface="Calibri" panose="020F0502020204030204"/>
                  <a:ea typeface="Calibri" panose="020F0502020204030204"/>
                  <a:cs typeface="Calibri" panose="020F0502020204030204"/>
                  <a:sym typeface="Calibri" panose="020F0502020204030204"/>
                </a:defRPr>
              </a:pPr>
              <a:endParaRPr sz="505" spc="100" dirty="0">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grpSp>
      <p:sp>
        <p:nvSpPr>
          <p:cNvPr id="16" name="文本框 15"/>
          <p:cNvSpPr txBox="1"/>
          <p:nvPr/>
        </p:nvSpPr>
        <p:spPr>
          <a:xfrm>
            <a:off x="660603" y="9291591"/>
            <a:ext cx="3365703" cy="26577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nchor="b">
            <a:spAutoFit/>
          </a:bodyPr>
          <a:lstStyle/>
          <a:p>
            <a:pPr algn="just" defTabSz="342900">
              <a:lnSpc>
                <a:spcPct val="125000"/>
              </a:lnSpc>
              <a:defRPr sz="2600" spc="-78">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defRPr>
            </a:pPr>
            <a:r>
              <a:rPr sz="1000" b="1" spc="100" dirty="0">
                <a:solidFill>
                  <a:schemeClr val="bg1"/>
                </a:solidFill>
                <a:latin typeface="Arial" panose="020B0604020202020204" pitchFamily="34" charset="0"/>
                <a:ea typeface="微软雅黑" panose="020B0503020204020204" pitchFamily="34" charset="-122"/>
                <a:cs typeface="Arial" panose="020B0604020202020204" pitchFamily="34" charset="0"/>
              </a:rPr>
              <a:t>Statistical period: April 2023-March 2024</a:t>
            </a:r>
            <a:endParaRPr sz="1000" b="1" spc="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8" name="图片 19" descr="Group 1195"/>
          <p:cNvPicPr>
            <a:picLocks noChangeAspect="1"/>
          </p:cNvPicPr>
          <p:nvPr/>
        </p:nvPicPr>
        <p:blipFill>
          <a:blip r:embed="rId4"/>
          <a:stretch>
            <a:fillRect/>
          </a:stretch>
        </p:blipFill>
        <p:spPr>
          <a:xfrm>
            <a:off x="739775" y="8626475"/>
            <a:ext cx="3238500" cy="483870"/>
          </a:xfrm>
          <a:prstGeom prst="rect">
            <a:avLst/>
          </a:prstGeom>
        </p:spPr>
      </p:pic>
      <p:pic>
        <p:nvPicPr>
          <p:cNvPr id="19" name="图片 18"/>
          <p:cNvPicPr>
            <a:picLocks noChangeAspect="1"/>
          </p:cNvPicPr>
          <p:nvPr/>
        </p:nvPicPr>
        <p:blipFill>
          <a:blip r:embed="rId5"/>
          <a:stretch>
            <a:fillRect/>
          </a:stretch>
        </p:blipFill>
        <p:spPr>
          <a:xfrm>
            <a:off x="5540375" y="8402955"/>
            <a:ext cx="708025" cy="707390"/>
          </a:xfrm>
          <a:prstGeom prst="rect">
            <a:avLst/>
          </a:prstGeom>
        </p:spPr>
      </p:pic>
      <p:pic>
        <p:nvPicPr>
          <p:cNvPr id="21" name="图片 18" descr="Group 1194"/>
          <p:cNvPicPr>
            <a:picLocks noChangeAspect="1"/>
          </p:cNvPicPr>
          <p:nvPr/>
        </p:nvPicPr>
        <p:blipFill>
          <a:blip r:embed="rId6"/>
          <a:stretch>
            <a:fillRect/>
          </a:stretch>
        </p:blipFill>
        <p:spPr>
          <a:xfrm>
            <a:off x="739774" y="2929032"/>
            <a:ext cx="3286239" cy="90409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文本框 7"/>
          <p:cNvSpPr txBox="1"/>
          <p:nvPr/>
        </p:nvSpPr>
        <p:spPr>
          <a:xfrm>
            <a:off x="620713" y="477787"/>
            <a:ext cx="5616575" cy="1293175"/>
          </a:xfrm>
          <a:prstGeom prst="rect">
            <a:avLst/>
          </a:prstGeom>
          <a:noFill/>
        </p:spPr>
        <p:txBody>
          <a:bodyPr wrap="square">
            <a:spAutoFit/>
          </a:bodyPr>
          <a:lstStyle/>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Apparel category has always been regarded by TikTok seller as a "red ocean" market.</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However, TikTok's sales share ranks at the forefront of various markets.</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46" name="文本框 45"/>
          <p:cNvSpPr txBox="1"/>
          <p:nvPr/>
        </p:nvSpPr>
        <p:spPr>
          <a:xfrm>
            <a:off x="620713" y="1864280"/>
            <a:ext cx="5616575" cy="2385525"/>
          </a:xfrm>
          <a:prstGeom prst="rect">
            <a:avLst/>
          </a:prstGeom>
          <a:noFill/>
        </p:spPr>
        <p:txBody>
          <a:bodyPr wrap="square">
            <a:spAutoFit/>
          </a:bodyPr>
          <a:lstStyle/>
          <a:p>
            <a:pPr algn="just">
              <a:lnSpc>
                <a:spcPct val="125000"/>
              </a:lnSpc>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  According to the distribution of GMV for mainstream market sales in the past year released by EchoTik from Q2 2023 to Q1 2024, the performance of the apparel category in various markets is relatively conspicuous. The specific analysis is as follows: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the past year, the total GMV of the apparel category at TikTok shops was approximately 2.43 billion dollars, accounting for 19% of the total on the TikTok platform;</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GMV of apparel in Vietnam is the largest, accounting for 25.7% of the GMV in the entire market in the past year, followed by the GMV in the Thai market, accounting for 22.3%. The apparel GMV in the Southeast Asian market has a monopoly position;</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terms of the gender proportion of apparel GMV, men's apparel in markets such as Singapore, Vietnam, and Malaysia ranks in the TOP 3, accounting for 44%, 34%, and 32% respectively.</a:t>
            </a:r>
            <a:endPar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pSp>
        <p:nvGrpSpPr>
          <p:cNvPr id="4" name="组合 3"/>
          <p:cNvGrpSpPr/>
          <p:nvPr/>
        </p:nvGrpSpPr>
        <p:grpSpPr>
          <a:xfrm>
            <a:off x="692150" y="4520916"/>
            <a:ext cx="5473700" cy="4957239"/>
            <a:chOff x="7184221" y="4031081"/>
            <a:chExt cx="5435379" cy="8220697"/>
          </a:xfrm>
        </p:grpSpPr>
        <p:graphicFrame>
          <p:nvGraphicFramePr>
            <p:cNvPr id="66" name="图表 65"/>
            <p:cNvGraphicFramePr/>
            <p:nvPr/>
          </p:nvGraphicFramePr>
          <p:xfrm>
            <a:off x="7200454" y="4951917"/>
            <a:ext cx="5419146" cy="306509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67" name="图表 66"/>
            <p:cNvGraphicFramePr/>
            <p:nvPr/>
          </p:nvGraphicFramePr>
          <p:xfrm>
            <a:off x="7200454" y="9089299"/>
            <a:ext cx="5419146" cy="3162479"/>
          </p:xfrm>
          <a:graphic>
            <a:graphicData uri="http://schemas.openxmlformats.org/drawingml/2006/chart">
              <c:chart xmlns:c="http://schemas.openxmlformats.org/drawingml/2006/chart" xmlns:r="http://schemas.openxmlformats.org/officeDocument/2006/relationships" r:id="rId2"/>
            </a:graphicData>
          </a:graphic>
        </p:graphicFrame>
        <p:sp>
          <p:nvSpPr>
            <p:cNvPr id="2" name="圆角矩形 13"/>
            <p:cNvSpPr/>
            <p:nvPr>
              <p:custDataLst>
                <p:tags r:id="rId3"/>
              </p:custDataLst>
            </p:nvPr>
          </p:nvSpPr>
          <p:spPr>
            <a:xfrm>
              <a:off x="7184222" y="4031081"/>
              <a:ext cx="5435370" cy="746935"/>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050" b="1" dirty="0">
                  <a:solidFill>
                    <a:schemeClr val="bg1"/>
                  </a:solidFill>
                  <a:latin typeface="Arial" panose="020B0604020202020204" pitchFamily="34" charset="0"/>
                  <a:ea typeface="微软雅黑" panose="020B0503020204020204" pitchFamily="34" charset="-122"/>
                  <a:sym typeface="+mn-ea"/>
                </a:rPr>
                <a:t>GMV (Unit:hundreds of millions of dollars) and proportion of apparel in various markets in the past year</a:t>
              </a:r>
              <a:endParaRPr lang="en-GB" altLang="zh-CN" sz="1050" b="1" dirty="0">
                <a:solidFill>
                  <a:schemeClr val="bg1"/>
                </a:solidFill>
                <a:latin typeface="Arial" panose="020B0604020202020204" pitchFamily="34" charset="0"/>
                <a:ea typeface="微软雅黑" panose="020B0503020204020204" pitchFamily="34" charset="-122"/>
                <a:sym typeface="+mn-ea"/>
              </a:endParaRPr>
            </a:p>
          </p:txBody>
        </p:sp>
        <p:sp>
          <p:nvSpPr>
            <p:cNvPr id="3" name="圆角矩形 13"/>
            <p:cNvSpPr/>
            <p:nvPr>
              <p:custDataLst>
                <p:tags r:id="rId4"/>
              </p:custDataLst>
            </p:nvPr>
          </p:nvSpPr>
          <p:spPr>
            <a:xfrm>
              <a:off x="7184221" y="8190910"/>
              <a:ext cx="5435370" cy="746935"/>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050" b="1" dirty="0">
                  <a:latin typeface="Arial" panose="020B0604020202020204" pitchFamily="34" charset="0"/>
                  <a:ea typeface="微软雅黑" panose="020B0503020204020204" pitchFamily="34" charset="-122"/>
                  <a:sym typeface="+mn-ea"/>
                </a:rPr>
                <a:t>GMV proportion of men's and women's apparel in different markets in the past year </a:t>
              </a:r>
              <a:endParaRPr lang="zh-CN" altLang="en-US" sz="1050" b="1" dirty="0">
                <a:latin typeface="Arial" panose="020B0604020202020204" pitchFamily="34" charset="0"/>
                <a:ea typeface="微软雅黑" panose="020B0503020204020204" pitchFamily="34" charset="-122"/>
                <a:sym typeface="+mn-ea"/>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293175"/>
          </a:xfrm>
          <a:prstGeom prst="rect">
            <a:avLst/>
          </a:prstGeom>
          <a:noFill/>
        </p:spPr>
        <p:txBody>
          <a:bodyPr wrap="square">
            <a:spAutoFit/>
          </a:bodyPr>
          <a:lstStyle/>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The GMV of the apparel category ranks in the TOP 5 in various market segments.</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And the proportion in mainstream markets remains around 1/5.</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46" name="文本框 45"/>
          <p:cNvSpPr txBox="1"/>
          <p:nvPr/>
        </p:nvSpPr>
        <p:spPr>
          <a:xfrm>
            <a:off x="620713" y="1864280"/>
            <a:ext cx="5616575" cy="2693301"/>
          </a:xfrm>
          <a:prstGeom prst="rect">
            <a:avLst/>
          </a:prstGeom>
          <a:noFill/>
        </p:spPr>
        <p:txBody>
          <a:bodyPr wrap="square">
            <a:spAutoFit/>
          </a:bodyPr>
          <a:lstStyle/>
          <a:p>
            <a:pPr algn="just">
              <a:lnSpc>
                <a:spcPct val="125000"/>
              </a:lnSpc>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  According to the "Distribution of Mainstream Sales GMV Released in the Recent One-Year Period" released by EchoTik in Q2 2023-Q1 2024, in terms of the proportion of top-ranked product categories, the apparel category performs well. The specific analysis is as follows: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endPar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the past year, the GMV of apparel in mainstream sales countries has all squeezed into the TOP 5, among which the US market, the Indonesian market, and the UK market are all in the TOP 3, indicating that apparel sales holds a significant position in TikTok;</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GMV of apparel in the TikTok US market and the UK market ranks second, accounting for 19% and 21% respectively in various categories, showing a large gap compared to the first place in GMV volume (Beauty &amp; Personal Care);</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As a typical representative of the Southeast Asian market, the Indonesian market, although the GMV of apparel is second, the gap with the TOP 1 is relatively small. If it continues to grow in the future, it is expected to surpass it.</a:t>
            </a:r>
            <a:endParaRPr lang="zh-CN" altLang="en-US"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16" name="文本框 15"/>
          <p:cNvSpPr txBox="1"/>
          <p:nvPr/>
        </p:nvSpPr>
        <p:spPr>
          <a:xfrm>
            <a:off x="514155" y="5278595"/>
            <a:ext cx="2068108" cy="261610"/>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defRPr lang="zh-CN" sz="1000" b="1" i="0" u="none" strike="noStrike" kern="1200" spc="0" baseline="0">
                <a:solidFill>
                  <a:prstClr val="black">
                    <a:lumMod val="65000"/>
                    <a:lumOff val="35000"/>
                  </a:prstClr>
                </a:solidFill>
                <a:latin typeface="微软雅黑" panose="020B0503020204020204" pitchFamily="34" charset="-122"/>
                <a:ea typeface="微软雅黑" panose="020B0503020204020204" pitchFamily="34" charset="-122"/>
                <a:cs typeface="+mn-cs"/>
              </a:defRPr>
            </a:pPr>
            <a:r>
              <a:rPr lang="en-GB" altLang="zh-CN" sz="1050" b="1" i="0" dirty="0">
                <a:latin typeface="Arial" panose="020B0604020202020204" pitchFamily="34" charset="0"/>
                <a:ea typeface="微软雅黑" panose="020B0503020204020204" pitchFamily="34" charset="-122"/>
              </a:rPr>
              <a:t>US GMV top 10</a:t>
            </a:r>
            <a:endParaRPr lang="en-GB" altLang="zh-CN" sz="1050" b="1" i="0" dirty="0">
              <a:latin typeface="Arial" panose="020B0604020202020204" pitchFamily="34" charset="0"/>
              <a:ea typeface="微软雅黑" panose="020B0503020204020204" pitchFamily="34" charset="-122"/>
            </a:endParaRPr>
          </a:p>
        </p:txBody>
      </p:sp>
      <p:sp>
        <p:nvSpPr>
          <p:cNvPr id="18" name="文本框 17"/>
          <p:cNvSpPr txBox="1"/>
          <p:nvPr/>
        </p:nvSpPr>
        <p:spPr>
          <a:xfrm>
            <a:off x="2390879" y="5278529"/>
            <a:ext cx="2068108" cy="261610"/>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defRPr lang="zh-CN" sz="1400" b="0" i="0" u="none" strike="noStrike" kern="1200" spc="0" baseline="0">
                <a:solidFill>
                  <a:prstClr val="black">
                    <a:lumMod val="65000"/>
                    <a:lumOff val="35000"/>
                  </a:prstClr>
                </a:solidFill>
                <a:latin typeface="+mn-lt"/>
                <a:ea typeface="+mn-ea"/>
                <a:cs typeface="+mn-cs"/>
              </a:defRPr>
            </a:pPr>
            <a:r>
              <a:rPr lang="en-GB" altLang="zh-CN" sz="1050" b="1" i="0" dirty="0">
                <a:latin typeface="Arial" panose="020B0604020202020204" pitchFamily="34" charset="0"/>
                <a:ea typeface="微软雅黑" panose="020B0503020204020204" pitchFamily="34" charset="-122"/>
              </a:rPr>
              <a:t>Indonesian GMV top 10 </a:t>
            </a:r>
            <a:endParaRPr lang="zh-CN" altLang="en-US" sz="1050" b="1" i="0" dirty="0">
              <a:latin typeface="Arial" panose="020B0604020202020204" pitchFamily="34" charset="0"/>
              <a:ea typeface="微软雅黑" panose="020B0503020204020204" pitchFamily="34" charset="-122"/>
            </a:endParaRPr>
          </a:p>
        </p:txBody>
      </p:sp>
      <p:sp>
        <p:nvSpPr>
          <p:cNvPr id="20" name="文本框 19"/>
          <p:cNvSpPr txBox="1"/>
          <p:nvPr/>
        </p:nvSpPr>
        <p:spPr>
          <a:xfrm>
            <a:off x="4275739" y="5243098"/>
            <a:ext cx="2068108" cy="261610"/>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defRPr lang="zh-CN" sz="1000" b="0" i="0" u="none" strike="noStrike" kern="1200" spc="0" baseline="0">
                <a:solidFill>
                  <a:prstClr val="black">
                    <a:lumMod val="65000"/>
                    <a:lumOff val="35000"/>
                  </a:prstClr>
                </a:solidFill>
                <a:latin typeface="+mn-lt"/>
                <a:ea typeface="+mn-ea"/>
                <a:cs typeface="+mn-cs"/>
              </a:defRPr>
            </a:pPr>
            <a:r>
              <a:rPr lang="en-GB" altLang="zh-CN" sz="1050" b="1" i="0" u="none" strike="noStrike" kern="1200" spc="0" baseline="0" dirty="0">
                <a:solidFill>
                  <a:prstClr val="black">
                    <a:lumMod val="65000"/>
                    <a:lumOff val="35000"/>
                  </a:prstClr>
                </a:solidFill>
                <a:latin typeface="Arial" panose="020B0604020202020204" pitchFamily="34" charset="0"/>
                <a:ea typeface="微软雅黑" panose="020B0503020204020204" pitchFamily="34" charset="-122"/>
                <a:cs typeface="+mn-cs"/>
              </a:rPr>
              <a:t>UK GMV top 10</a:t>
            </a:r>
            <a:endParaRPr lang="en-GB" altLang="zh-CN" sz="1050" b="1" i="0" u="none" strike="noStrike" kern="1200" spc="0" baseline="0" dirty="0">
              <a:solidFill>
                <a:prstClr val="black">
                  <a:lumMod val="65000"/>
                  <a:lumOff val="35000"/>
                </a:prstClr>
              </a:solidFill>
              <a:latin typeface="Arial" panose="020B0604020202020204" pitchFamily="34" charset="0"/>
              <a:ea typeface="微软雅黑" panose="020B0503020204020204" pitchFamily="34" charset="-122"/>
              <a:cs typeface="+mn-cs"/>
            </a:endParaRPr>
          </a:p>
        </p:txBody>
      </p:sp>
      <p:graphicFrame>
        <p:nvGraphicFramePr>
          <p:cNvPr id="21" name="图表 20"/>
          <p:cNvGraphicFramePr/>
          <p:nvPr/>
        </p:nvGraphicFramePr>
        <p:xfrm>
          <a:off x="479245" y="5438301"/>
          <a:ext cx="2137928" cy="3989912"/>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2" name="图表 21"/>
          <p:cNvGraphicFramePr/>
          <p:nvPr/>
        </p:nvGraphicFramePr>
        <p:xfrm>
          <a:off x="2345758" y="5438301"/>
          <a:ext cx="2137928" cy="39899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图表 22"/>
          <p:cNvGraphicFramePr/>
          <p:nvPr/>
        </p:nvGraphicFramePr>
        <p:xfrm>
          <a:off x="4240827" y="5402804"/>
          <a:ext cx="2137928" cy="3989912"/>
        </p:xfrm>
        <a:graphic>
          <a:graphicData uri="http://schemas.openxmlformats.org/drawingml/2006/chart">
            <c:chart xmlns:c="http://schemas.openxmlformats.org/drawingml/2006/chart" xmlns:r="http://schemas.openxmlformats.org/officeDocument/2006/relationships" r:id="rId3"/>
          </a:graphicData>
        </a:graphic>
      </p:graphicFrame>
      <p:sp>
        <p:nvSpPr>
          <p:cNvPr id="24" name="圆角矩形 13"/>
          <p:cNvSpPr/>
          <p:nvPr>
            <p:custDataLst>
              <p:tags r:id="rId4"/>
            </p:custDataLst>
          </p:nvPr>
        </p:nvSpPr>
        <p:spPr>
          <a:xfrm>
            <a:off x="692150" y="4701642"/>
            <a:ext cx="5473700"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Proportion of GMV top 10 in mainstream markets in the past year</a:t>
            </a:r>
            <a:endParaRPr lang="zh-CN" altLang="en-US" sz="1200" b="1" dirty="0">
              <a:latin typeface="Arial" panose="020B0604020202020204" pitchFamily="34" charset="0"/>
              <a:ea typeface="微软雅黑" panose="020B0503020204020204" pitchFamily="3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300549"/>
          </a:xfrm>
          <a:prstGeom prst="rect">
            <a:avLst/>
          </a:prstGeom>
          <a:noFill/>
        </p:spPr>
        <p:txBody>
          <a:bodyPr wrap="square">
            <a:spAutoFit/>
          </a:bodyPr>
          <a:lstStyle/>
          <a:p>
            <a:pPr>
              <a:lnSpc>
                <a:spcPct val="125000"/>
              </a:lnSpc>
            </a:pPr>
            <a:r>
              <a:rPr lang="en-US" altLang="zh-CN" sz="1600" dirty="0">
                <a:latin typeface="Arial Black" panose="020B0A04020102020204" pitchFamily="34" charset="0"/>
                <a:ea typeface="微软雅黑" panose="020B0503020204020204" pitchFamily="34" charset="-122"/>
                <a:cs typeface="Arial Black" panose="020B0A04020102020204" pitchFamily="34" charset="0"/>
              </a:rPr>
              <a:t>The apparel category has performed well in the market.</a:t>
            </a:r>
            <a:endParaRPr lang="en-US" altLang="zh-CN" sz="16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And</a:t>
            </a:r>
            <a:r>
              <a:rPr lang="en-GB" altLang="zh-CN" sz="1600" dirty="0">
                <a:solidFill>
                  <a:prstClr val="black"/>
                </a:solidFill>
                <a:latin typeface="Arial Black" panose="020B0A04020102020204" pitchFamily="34" charset="0"/>
                <a:ea typeface="微软雅黑" panose="020B0503020204020204" pitchFamily="34" charset="-122"/>
                <a:cs typeface="Arial Black" panose="020B0A04020102020204" pitchFamily="34" charset="0"/>
              </a:rPr>
              <a:t> </a:t>
            </a: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the GMV of apparel in Vietnam and Indonesia leads the way.</a:t>
            </a:r>
            <a:endParaRPr lang="en-GB" altLang="zh-CN" sz="1600" dirty="0">
              <a:solidFill>
                <a:srgbClr val="6559ED"/>
              </a:solidFill>
              <a:latin typeface="Arial Black" panose="020B0A04020102020204" pitchFamily="34" charset="0"/>
              <a:ea typeface="微软雅黑" panose="020B0503020204020204" pitchFamily="34" charset="-122"/>
              <a:cs typeface="Arial Black" panose="020B0A04020102020204" pitchFamily="34" charset="0"/>
            </a:endParaRPr>
          </a:p>
        </p:txBody>
      </p:sp>
      <p:sp>
        <p:nvSpPr>
          <p:cNvPr id="46" name="文本框 45"/>
          <p:cNvSpPr txBox="1"/>
          <p:nvPr/>
        </p:nvSpPr>
        <p:spPr>
          <a:xfrm>
            <a:off x="620713" y="1805497"/>
            <a:ext cx="5616575" cy="538865"/>
          </a:xfrm>
          <a:prstGeom prst="rect">
            <a:avLst/>
          </a:prstGeom>
          <a:noFill/>
        </p:spPr>
        <p:txBody>
          <a:bodyPr wrap="square">
            <a:spAutoFit/>
          </a:bodyPr>
          <a:lstStyle/>
          <a:p>
            <a:pPr algn="just">
              <a:lnSpc>
                <a:spcPct val="125000"/>
              </a:lnSpc>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  From the perspective of annual data trends, the GMV of apparel in various markets occupies an important position. Based on the distribution of GMV by category in mainstream sales countries released in Q1 2024:</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24" name="圆角矩形 13"/>
          <p:cNvSpPr/>
          <p:nvPr>
            <p:custDataLst>
              <p:tags r:id="rId2"/>
            </p:custDataLst>
          </p:nvPr>
        </p:nvSpPr>
        <p:spPr>
          <a:xfrm>
            <a:off x="692150" y="5216721"/>
            <a:ext cx="5473700"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Trend changes in apparel category sales in mainstream markets</a:t>
            </a:r>
            <a:endParaRPr lang="zh-CN" altLang="en-US" sz="1200" b="1" dirty="0">
              <a:latin typeface="Arial" panose="020B0604020202020204" pitchFamily="34" charset="0"/>
              <a:ea typeface="微软雅黑" panose="020B0503020204020204" pitchFamily="34" charset="-122"/>
              <a:sym typeface="+mn-ea"/>
            </a:endParaRPr>
          </a:p>
        </p:txBody>
      </p:sp>
      <p:sp>
        <p:nvSpPr>
          <p:cNvPr id="2" name="Bullet"/>
          <p:cNvSpPr txBox="1"/>
          <p:nvPr/>
        </p:nvSpPr>
        <p:spPr>
          <a:xfrm>
            <a:off x="692150" y="2562851"/>
            <a:ext cx="1756760" cy="450416"/>
          </a:xfrm>
          <a:prstGeom prst="roundRect">
            <a:avLst>
              <a:gd name="adj" fmla="val 9006"/>
            </a:avLst>
          </a:prstGeom>
          <a:solidFill>
            <a:srgbClr val="EAE8FD"/>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Indonesian market has the fastest growth rate</a:t>
            </a:r>
            <a:endParaRPr lang="zh-CN" altLang="zh-CN" sz="900" kern="100" dirty="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6" name="Bullet"/>
          <p:cNvSpPr txBox="1"/>
          <p:nvPr/>
        </p:nvSpPr>
        <p:spPr>
          <a:xfrm>
            <a:off x="2550620" y="2562851"/>
            <a:ext cx="1756760" cy="450416"/>
          </a:xfrm>
          <a:prstGeom prst="roundRect">
            <a:avLst>
              <a:gd name="adj" fmla="val 9006"/>
            </a:avLst>
          </a:prstGeom>
          <a:solidFill>
            <a:srgbClr val="EAE8FD"/>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Vietnam and Thailand have a high-level fallback</a:t>
            </a:r>
            <a:endParaRPr lang="zh-CN" altLang="zh-CN" sz="900" kern="10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7" name="Bullet"/>
          <p:cNvSpPr txBox="1"/>
          <p:nvPr/>
        </p:nvSpPr>
        <p:spPr>
          <a:xfrm>
            <a:off x="4409090" y="2562851"/>
            <a:ext cx="1756760" cy="450416"/>
          </a:xfrm>
          <a:prstGeom prst="roundRect">
            <a:avLst>
              <a:gd name="adj" fmla="val 9006"/>
            </a:avLst>
          </a:prstGeom>
          <a:solidFill>
            <a:srgbClr val="EAE8FD"/>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The growth rate in the UK and Malaysia is stable</a:t>
            </a:r>
            <a:endParaRPr lang="zh-CN" altLang="zh-CN" sz="900" kern="100">
              <a:solidFill>
                <a:srgbClr val="6559ED"/>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9" name="文本框 8"/>
          <p:cNvSpPr txBox="1"/>
          <p:nvPr/>
        </p:nvSpPr>
        <p:spPr>
          <a:xfrm>
            <a:off x="620713" y="3150155"/>
            <a:ext cx="5616575" cy="1769972"/>
          </a:xfrm>
          <a:prstGeom prst="rect">
            <a:avLst/>
          </a:prstGeom>
          <a:noFill/>
        </p:spPr>
        <p:txBody>
          <a:bodyPr wrap="square">
            <a:spAutoFit/>
          </a:bodyPr>
          <a:lstStyle/>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GMV of apparel sales in the Indonesian market shows a rapid growth trend. From the Q1 2024 data, it has jumped to become the second-largest market for apparel, second only to Vietnam;</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GMV of apparel sales in Vietnam and Thailand reached a peak at the end of last year and the beginning of this year. The current downward trend has stabilized and still maintains a TOP3 level;</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gn="just">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GMV of apparel in the UK and Malaysian markets has been stable in the past six months. Due to the small overall market, the GMV of apparel in Singapore is the lowest among all market segments. </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aphicFrame>
        <p:nvGraphicFramePr>
          <p:cNvPr id="10" name="二维折线图"/>
          <p:cNvGraphicFramePr/>
          <p:nvPr/>
        </p:nvGraphicFramePr>
        <p:xfrm>
          <a:off x="628924" y="5841530"/>
          <a:ext cx="5616575" cy="336546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608325"/>
          </a:xfrm>
          <a:prstGeom prst="rect">
            <a:avLst/>
          </a:prstGeom>
          <a:noFill/>
        </p:spPr>
        <p:txBody>
          <a:bodyPr wrap="square">
            <a:spAutoFit/>
          </a:bodyPr>
          <a:lstStyle/>
          <a:p>
            <a:pPr>
              <a:lnSpc>
                <a:spcPct val="125000"/>
              </a:lnSpc>
            </a:pPr>
            <a:r>
              <a:rPr lang="en-US" altLang="zh-CN" sz="1600" dirty="0">
                <a:latin typeface="Arial Black" panose="020B0A04020102020204" pitchFamily="34" charset="0"/>
                <a:ea typeface="微软雅黑" panose="020B0503020204020204" pitchFamily="34" charset="-122"/>
                <a:cs typeface="Arial Black" panose="020B0A04020102020204" pitchFamily="34" charset="0"/>
              </a:rPr>
              <a:t>The recent growth rate of apparel GMV has tended to flatten.</a:t>
            </a:r>
            <a:endParaRPr lang="en-US" altLang="zh-CN" sz="16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However, the Indonesian market has continued to grow due to the influence of the New Year's Ramadan.</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46" name="文本框 45"/>
          <p:cNvSpPr txBox="1"/>
          <p:nvPr/>
        </p:nvSpPr>
        <p:spPr>
          <a:xfrm>
            <a:off x="620713" y="2145122"/>
            <a:ext cx="5616575" cy="846642"/>
          </a:xfrm>
          <a:prstGeom prst="rect">
            <a:avLst/>
          </a:prstGeom>
          <a:noFill/>
        </p:spPr>
        <p:txBody>
          <a:bodyPr wrap="square">
            <a:spAutoFit/>
          </a:bodyPr>
          <a:lstStyle/>
          <a:p>
            <a:pPr algn="just">
              <a:lnSpc>
                <a:spcPct val="125000"/>
              </a:lnSpc>
            </a:pP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  Based on the absolute value analysis of the apparel GMV in various national market segments in the </a:t>
            </a:r>
            <a:r>
              <a:rPr lang="en-US" altLang="zh-CN" sz="800" b="1" spc="100" dirty="0" err="1">
                <a:solidFill>
                  <a:schemeClr val="tx1">
                    <a:lumMod val="65000"/>
                    <a:lumOff val="35000"/>
                  </a:schemeClr>
                </a:solidFill>
                <a:latin typeface="Arial" panose="020B0604020202020204" pitchFamily="34" charset="0"/>
                <a:ea typeface="微软雅黑" panose="020B0503020204020204" pitchFamily="34" charset="-122"/>
              </a:rPr>
              <a:t>recentquarter</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 the quarterly cumulative amount of apparel GMV in most market segments has reached </a:t>
            </a:r>
            <a:r>
              <a:rPr lang="en-US" altLang="zh-CN" sz="800" b="1" spc="100" dirty="0" err="1">
                <a:solidFill>
                  <a:schemeClr val="tx1">
                    <a:lumMod val="65000"/>
                    <a:lumOff val="35000"/>
                  </a:schemeClr>
                </a:solidFill>
                <a:latin typeface="Arial" panose="020B0604020202020204" pitchFamily="34" charset="0"/>
                <a:ea typeface="微软雅黑" panose="020B0503020204020204" pitchFamily="34" charset="-122"/>
              </a:rPr>
              <a:t>themagnitude</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 of billions of dollars. Let's take a closer look at the distribution of GMV by category in </a:t>
            </a:r>
            <a:r>
              <a:rPr lang="en-US" altLang="zh-CN" sz="800" b="1" spc="100" dirty="0" err="1">
                <a:solidFill>
                  <a:schemeClr val="tx1">
                    <a:lumMod val="65000"/>
                    <a:lumOff val="35000"/>
                  </a:schemeClr>
                </a:solidFill>
                <a:latin typeface="Arial" panose="020B0604020202020204" pitchFamily="34" charset="0"/>
                <a:ea typeface="微软雅黑" panose="020B0503020204020204" pitchFamily="34" charset="-122"/>
              </a:rPr>
              <a:t>mainstreasales</a:t>
            </a:r>
            <a:r>
              <a:rPr lang="en-US" altLang="zh-CN" sz="800" b="1" spc="100" dirty="0">
                <a:solidFill>
                  <a:schemeClr val="tx1">
                    <a:lumMod val="65000"/>
                    <a:lumOff val="35000"/>
                  </a:schemeClr>
                </a:solidFill>
                <a:latin typeface="Arial" panose="020B0604020202020204" pitchFamily="34" charset="0"/>
                <a:ea typeface="微软雅黑" panose="020B0503020204020204" pitchFamily="34" charset="-122"/>
              </a:rPr>
              <a:t> countries released in the recent one-year period in 01 2024:</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2" name="文本框 11"/>
          <p:cNvSpPr txBox="1"/>
          <p:nvPr/>
        </p:nvSpPr>
        <p:spPr>
          <a:xfrm>
            <a:off x="7176304" y="6308203"/>
            <a:ext cx="184731" cy="369332"/>
          </a:xfrm>
          <a:prstGeom prst="rect">
            <a:avLst/>
          </a:prstGeom>
          <a:noFill/>
        </p:spPr>
        <p:txBody>
          <a:bodyPr wrap="none" rtlCol="0">
            <a:spAutoFit/>
          </a:bodyPr>
          <a:lstStyle/>
          <a:p>
            <a:endParaRPr kumimoji="1" lang="zh-CN" altLang="en-US"/>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sp>
        <p:nvSpPr>
          <p:cNvPr id="11" name="Bullet"/>
          <p:cNvSpPr txBox="1"/>
          <p:nvPr/>
        </p:nvSpPr>
        <p:spPr>
          <a:xfrm>
            <a:off x="692150" y="3080663"/>
            <a:ext cx="2672456" cy="450416"/>
          </a:xfrm>
          <a:prstGeom prst="roundRect">
            <a:avLst>
              <a:gd name="adj" fmla="val 9006"/>
            </a:avLst>
          </a:prstGeom>
          <a:solidFill>
            <a:srgbClr val="EAE8FD"/>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Half of the total Q1 apparel GMV exceeds 100 million yuan.</a:t>
            </a:r>
            <a:endPar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endParaRPr>
          </a:p>
        </p:txBody>
      </p:sp>
      <p:sp>
        <p:nvSpPr>
          <p:cNvPr id="13" name="Bullet"/>
          <p:cNvSpPr txBox="1"/>
          <p:nvPr/>
        </p:nvSpPr>
        <p:spPr>
          <a:xfrm>
            <a:off x="3493397" y="3080663"/>
            <a:ext cx="2672454" cy="450416"/>
          </a:xfrm>
          <a:prstGeom prst="roundRect">
            <a:avLst>
              <a:gd name="adj" fmla="val 9006"/>
            </a:avLst>
          </a:prstGeom>
          <a:solidFill>
            <a:srgbClr val="EAE8FD"/>
          </a:solidFill>
          <a:ln w="12700" cap="flat">
            <a:noFill/>
            <a:prstDash val="solid"/>
            <a:miter/>
          </a:ln>
          <a:effectLst/>
        </p:spPr>
        <p:txBody>
          <a:bodyPr wrap="square" rtlCol="0" anchor="ctr">
            <a:noAutofit/>
          </a:bodyPr>
          <a:lstStyle>
            <a:defPPr>
              <a:defRPr lang="zh-CN"/>
            </a:defPPr>
            <a:lvl1pPr algn="ctr">
              <a:defRPr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spcBef>
                <a:spcPts val="600"/>
              </a:spcBef>
              <a:spcAft>
                <a:spcPts val="600"/>
              </a:spcAft>
            </a:pPr>
            <a:r>
              <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rPr>
              <a:t>The growth rate of Q1 apparel GMV varies.</a:t>
            </a:r>
            <a:endParaRPr lang="en-US" altLang="zh-CN" sz="900" kern="100" dirty="0">
              <a:solidFill>
                <a:srgbClr val="6559ED"/>
              </a:solidFill>
              <a:effectLst/>
              <a:latin typeface="Arial" panose="020B0604020202020204" pitchFamily="34" charset="0"/>
              <a:ea typeface="等线" panose="02010600030101010101" pitchFamily="2" charset="-122"/>
              <a:cs typeface="Times New Roman" panose="02020603050405020304" pitchFamily="18" charset="0"/>
            </a:endParaRPr>
          </a:p>
        </p:txBody>
      </p:sp>
      <p:sp>
        <p:nvSpPr>
          <p:cNvPr id="15" name="文本框 14"/>
          <p:cNvSpPr txBox="1"/>
          <p:nvPr/>
        </p:nvSpPr>
        <p:spPr>
          <a:xfrm>
            <a:off x="620713" y="3644693"/>
            <a:ext cx="2755005" cy="846642"/>
          </a:xfrm>
          <a:prstGeom prst="rect">
            <a:avLst/>
          </a:prstGeom>
          <a:noFill/>
        </p:spPr>
        <p:txBody>
          <a:bodyPr wrap="square">
            <a:spAutoFit/>
          </a:bodyPr>
          <a:lstStyle/>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The top 3 in the total Q1 GMV of apparel are Vietnam, Indonesia, and Thailand, and the last-ranked is the Singapore market segment, which is relatively small in scale.</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7" name="文本框 16"/>
          <p:cNvSpPr txBox="1"/>
          <p:nvPr/>
        </p:nvSpPr>
        <p:spPr>
          <a:xfrm>
            <a:off x="3493396" y="3644693"/>
            <a:ext cx="2743891" cy="1308307"/>
          </a:xfrm>
          <a:prstGeom prst="rect">
            <a:avLst/>
          </a:prstGeom>
          <a:noFill/>
        </p:spPr>
        <p:txBody>
          <a:bodyPr wrap="square">
            <a:spAutoFit/>
          </a:bodyPr>
          <a:lstStyle/>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ndonesia has shown a strong momentum since it was re-listed for half a year, leading to the increase for six consecutive months;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marL="171450" indent="-171450">
              <a:lnSpc>
                <a:spcPct val="125000"/>
              </a:lnSpc>
              <a:buFont typeface="Wingdings" panose="05000000000000000000" pitchFamily="2" charset="2"/>
              <a:buChar char="u"/>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In addition, the UK market, the Malaysian market, and the Singapore market segment have also maintained positive growth. </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graphicFrame>
        <p:nvGraphicFramePr>
          <p:cNvPr id="3" name="表格 2"/>
          <p:cNvGraphicFramePr>
            <a:graphicFrameLocks noGrp="1"/>
          </p:cNvGraphicFramePr>
          <p:nvPr/>
        </p:nvGraphicFramePr>
        <p:xfrm>
          <a:off x="692149" y="5619438"/>
          <a:ext cx="5473702" cy="3670934"/>
        </p:xfrm>
        <a:graphic>
          <a:graphicData uri="http://schemas.openxmlformats.org/drawingml/2006/table">
            <a:tbl>
              <a:tblPr>
                <a:tableStyleId>{0E3FDE45-AF77-4B5C-9715-49D594BDF05E}</a:tableStyleId>
              </a:tblPr>
              <a:tblGrid>
                <a:gridCol w="1234072"/>
                <a:gridCol w="1578613"/>
                <a:gridCol w="1262063"/>
                <a:gridCol w="1398954"/>
              </a:tblGrid>
              <a:tr h="443642">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ctr" latinLnBrk="0" hangingPunct="1">
                        <a:buNone/>
                      </a:pPr>
                      <a:endParaRPr lang="zh-CN" altLang="en-US"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no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Total sales in Q1 2024 ($10000)</a:t>
                      </a:r>
                      <a:endParaRPr lang="en-US"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23.12-23.10 month on month growth rate</a:t>
                      </a:r>
                      <a:endParaRPr lang="zh-CN" altLang="en-US"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indent="0" algn="ctr" defTabSz="685800" rtl="0" eaLnBrk="1" fontAlgn="b" latinLnBrk="0" hangingPunct="1">
                        <a:buNone/>
                      </a:pPr>
                      <a:r>
                        <a:rPr lang="en-GB" altLang="zh-CN" sz="1000" b="1" i="0" kern="1200" dirty="0">
                          <a:solidFill>
                            <a:srgbClr val="6559ED"/>
                          </a:solidFill>
                          <a:latin typeface="Arial" panose="020B0604020202020204" pitchFamily="34" charset="0"/>
                          <a:ea typeface="微软雅黑" panose="020B0503020204020204" pitchFamily="34" charset="-122"/>
                          <a:cs typeface="黑体" panose="02010609060101010101" charset="-122"/>
                        </a:rPr>
                        <a:t>MoM growth rate from March 2024 to January 2024</a:t>
                      </a:r>
                      <a:endParaRPr lang="zh-CN" altLang="en-US" sz="1000" b="1" i="0" kern="1200" dirty="0">
                        <a:solidFill>
                          <a:srgbClr val="6559ED"/>
                        </a:solidFill>
                        <a:latin typeface="Arial" panose="020B0604020202020204" pitchFamily="34" charset="0"/>
                        <a:ea typeface="微软雅黑" panose="020B0503020204020204" pitchFamily="34" charset="-122"/>
                        <a:cs typeface="黑体" panose="02010609060101010101"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solidFill>
                      <a:prstDash val="solid"/>
                      <a:round/>
                      <a:headEnd type="none" w="med" len="med"/>
                      <a:tailEnd type="none" w="med" len="med"/>
                    </a:lnB>
                  </a:tcPr>
                </a:tc>
              </a:tr>
              <a:tr h="400923">
                <a:tc>
                  <a:txBody>
                    <a:bodyPr/>
                    <a:lstStyle/>
                    <a:p>
                      <a:pPr algn="ctr" fontAlgn="ctr"/>
                      <a:r>
                        <a:rPr lang="en-US" sz="1050" b="1" i="0" u="none" strike="noStrike" dirty="0" err="1">
                          <a:solidFill>
                            <a:srgbClr val="000000"/>
                          </a:solidFill>
                          <a:effectLst/>
                          <a:latin typeface="+mn-lt"/>
                          <a:ea typeface="微软雅黑" panose="020B0503020204020204" pitchFamily="34" charset="-122"/>
                        </a:rPr>
                        <a:t>Vietnam Station</a:t>
                      </a:r>
                      <a:endParaRPr lang="en-US" sz="1050" b="1" i="0" u="none" strike="noStrike" dirty="0">
                        <a:solidFill>
                          <a:srgbClr val="000000"/>
                        </a:solidFill>
                        <a:effectLst/>
                        <a:latin typeface="+mn-lt"/>
                        <a:ea typeface="微软雅黑" panose="020B0503020204020204" pitchFamily="34" charset="-122"/>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25829</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050" b="1" i="0" u="none" strike="noStrike" dirty="0">
                          <a:solidFill>
                            <a:srgbClr val="000000"/>
                          </a:solidFill>
                          <a:effectLst/>
                          <a:latin typeface="+mn-lt"/>
                          <a:ea typeface="微软雅黑" panose="020B0503020204020204" pitchFamily="34" charset="-122"/>
                        </a:rPr>
                        <a:t>121%</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-22%</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0923">
                <a:tc>
                  <a:txBody>
                    <a:bodyPr/>
                    <a:lstStyle/>
                    <a:p>
                      <a:pPr algn="ctr" fontAlgn="ctr"/>
                      <a:r>
                        <a:rPr lang="en-US" sz="1050" b="1" i="0" u="none" strike="noStrike" dirty="0" err="1">
                          <a:solidFill>
                            <a:srgbClr val="000000"/>
                          </a:solidFill>
                          <a:effectLst/>
                          <a:latin typeface="+mn-lt"/>
                          <a:ea typeface="微软雅黑" panose="020B0503020204020204" pitchFamily="34" charset="-122"/>
                        </a:rPr>
                        <a:t>Indonesia Station</a:t>
                      </a:r>
                      <a:endParaRPr lang="en-US" sz="1050" b="1" i="0" u="none" strike="noStrike" dirty="0">
                        <a:solidFill>
                          <a:srgbClr val="000000"/>
                        </a:solidFill>
                        <a:effectLst/>
                        <a:latin typeface="+mn-lt"/>
                        <a:ea typeface="微软雅黑" panose="020B0503020204020204" pitchFamily="34" charset="-122"/>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18941</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050" b="1" i="0" u="none" strike="noStrike">
                          <a:solidFill>
                            <a:srgbClr val="000000"/>
                          </a:solidFill>
                          <a:effectLst/>
                          <a:latin typeface="+mn-lt"/>
                          <a:ea typeface="微软雅黑" panose="020B0503020204020204" pitchFamily="34" charset="-122"/>
                        </a:rPr>
                        <a:t>1106%</a:t>
                      </a:r>
                      <a:endParaRPr lang="en-US" altLang="zh-CN" sz="1050" b="1" i="0" u="none" strike="noStrike">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44%</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0923">
                <a:tc>
                  <a:txBody>
                    <a:bodyPr/>
                    <a:lstStyle/>
                    <a:p>
                      <a:pPr algn="ctr" fontAlgn="ctr"/>
                      <a:r>
                        <a:rPr lang="en-US" sz="1050" b="1" i="0" u="none" strike="noStrike">
                          <a:solidFill>
                            <a:srgbClr val="000000"/>
                          </a:solidFill>
                          <a:effectLst/>
                          <a:latin typeface="+mn-lt"/>
                          <a:ea typeface="微软雅黑" panose="020B0503020204020204" pitchFamily="34" charset="-122"/>
                        </a:rPr>
                        <a:t>Thailand Station</a:t>
                      </a:r>
                      <a:endParaRPr lang="en-US" sz="1050" b="1" i="0" u="none" strike="noStrike">
                        <a:solidFill>
                          <a:srgbClr val="000000"/>
                        </a:solidFill>
                        <a:effectLst/>
                        <a:latin typeface="+mn-lt"/>
                        <a:ea typeface="微软雅黑" panose="020B0503020204020204" pitchFamily="34" charset="-122"/>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18662</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050" b="1" i="0" u="none" strike="noStrike" dirty="0">
                          <a:solidFill>
                            <a:srgbClr val="000000"/>
                          </a:solidFill>
                          <a:effectLst/>
                          <a:latin typeface="+mn-lt"/>
                          <a:ea typeface="微软雅黑" panose="020B0503020204020204" pitchFamily="34" charset="-122"/>
                        </a:rPr>
                        <a:t>240%</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a:solidFill>
                            <a:srgbClr val="000000"/>
                          </a:solidFill>
                          <a:effectLst/>
                          <a:latin typeface="+mn-lt"/>
                          <a:ea typeface="微软雅黑" panose="020B0503020204020204" pitchFamily="34" charset="-122"/>
                        </a:rPr>
                        <a:t>0%</a:t>
                      </a:r>
                      <a:endParaRPr lang="en-US" altLang="zh-CN" sz="1050" b="1" i="0" u="none" strike="noStrike">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0923">
                <a:tc>
                  <a:txBody>
                    <a:bodyPr/>
                    <a:lstStyle/>
                    <a:p>
                      <a:pPr algn="ctr" fontAlgn="ctr"/>
                      <a:r>
                        <a:rPr lang="en-US" sz="1050" b="1" i="0" u="none" strike="noStrike" dirty="0" err="1">
                          <a:solidFill>
                            <a:srgbClr val="000000"/>
                          </a:solidFill>
                          <a:effectLst/>
                          <a:latin typeface="+mn-lt"/>
                          <a:ea typeface="微软雅黑" panose="020B0503020204020204" pitchFamily="34" charset="-122"/>
                        </a:rPr>
                        <a:t>American Station</a:t>
                      </a:r>
                      <a:endParaRPr lang="en-US" sz="1050" b="1" i="0" u="none" strike="noStrike" dirty="0">
                        <a:solidFill>
                          <a:srgbClr val="000000"/>
                        </a:solidFill>
                        <a:effectLst/>
                        <a:latin typeface="+mn-lt"/>
                        <a:ea typeface="微软雅黑" panose="020B0503020204020204" pitchFamily="34" charset="-122"/>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16010</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050" b="1" i="0" u="none" strike="noStrike" dirty="0">
                          <a:solidFill>
                            <a:srgbClr val="000000"/>
                          </a:solidFill>
                          <a:effectLst/>
                          <a:latin typeface="+mn-lt"/>
                          <a:ea typeface="微软雅黑" panose="020B0503020204020204" pitchFamily="34" charset="-122"/>
                        </a:rPr>
                        <a:t>63%</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a:solidFill>
                            <a:srgbClr val="000000"/>
                          </a:solidFill>
                          <a:effectLst/>
                          <a:latin typeface="+mn-lt"/>
                          <a:ea typeface="微软雅黑" panose="020B0503020204020204" pitchFamily="34" charset="-122"/>
                        </a:rPr>
                        <a:t>-4%</a:t>
                      </a:r>
                      <a:endParaRPr lang="en-US" altLang="zh-CN" sz="1050" b="1" i="0" u="none" strike="noStrike">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0923">
                <a:tc>
                  <a:txBody>
                    <a:bodyPr/>
                    <a:lstStyle/>
                    <a:p>
                      <a:pPr algn="ctr" fontAlgn="ctr"/>
                      <a:r>
                        <a:rPr lang="en-US" sz="1050" b="1" i="0" u="none" strike="noStrike">
                          <a:solidFill>
                            <a:srgbClr val="000000"/>
                          </a:solidFill>
                          <a:effectLst/>
                          <a:latin typeface="+mn-lt"/>
                          <a:ea typeface="微软雅黑" panose="020B0503020204020204" pitchFamily="34" charset="-122"/>
                        </a:rPr>
                        <a:t>Philippines Station</a:t>
                      </a:r>
                      <a:endParaRPr lang="en-US" sz="1050" b="1" i="0" u="none" strike="noStrike">
                        <a:solidFill>
                          <a:srgbClr val="000000"/>
                        </a:solidFill>
                        <a:effectLst/>
                        <a:latin typeface="+mn-lt"/>
                        <a:ea typeface="微软雅黑" panose="020B0503020204020204" pitchFamily="34" charset="-122"/>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11081</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050" b="1" i="0" u="none" strike="noStrike" dirty="0">
                          <a:solidFill>
                            <a:srgbClr val="000000"/>
                          </a:solidFill>
                          <a:effectLst/>
                          <a:latin typeface="+mn-lt"/>
                          <a:ea typeface="微软雅黑" panose="020B0503020204020204" pitchFamily="34" charset="-122"/>
                        </a:rPr>
                        <a:t>119%</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-7%</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0923">
                <a:tc>
                  <a:txBody>
                    <a:bodyPr/>
                    <a:lstStyle/>
                    <a:p>
                      <a:pPr algn="ctr" fontAlgn="ctr"/>
                      <a:r>
                        <a:rPr lang="en-US" sz="1050" b="1" i="0" u="none" strike="noStrike">
                          <a:solidFill>
                            <a:srgbClr val="000000"/>
                          </a:solidFill>
                          <a:effectLst/>
                          <a:latin typeface="+mn-lt"/>
                          <a:ea typeface="微软雅黑" panose="020B0503020204020204" pitchFamily="34" charset="-122"/>
                        </a:rPr>
                        <a:t>Malaysia Station</a:t>
                      </a:r>
                      <a:endParaRPr lang="en-US" sz="1050" b="1" i="0" u="none" strike="noStrike">
                        <a:solidFill>
                          <a:srgbClr val="000000"/>
                        </a:solidFill>
                        <a:effectLst/>
                        <a:latin typeface="+mn-lt"/>
                        <a:ea typeface="微软雅黑" panose="020B0503020204020204" pitchFamily="34" charset="-122"/>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4695</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050" b="1" i="0" u="none" strike="noStrike" dirty="0">
                          <a:solidFill>
                            <a:srgbClr val="000000"/>
                          </a:solidFill>
                          <a:effectLst/>
                          <a:latin typeface="+mn-lt"/>
                          <a:ea typeface="微软雅黑" panose="020B0503020204020204" pitchFamily="34" charset="-122"/>
                        </a:rPr>
                        <a:t>106%</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23%</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0923">
                <a:tc>
                  <a:txBody>
                    <a:bodyPr/>
                    <a:lstStyle/>
                    <a:p>
                      <a:pPr algn="ctr" fontAlgn="ctr"/>
                      <a:r>
                        <a:rPr lang="en-US" sz="1050" b="1" i="0" u="none" strike="noStrike">
                          <a:solidFill>
                            <a:srgbClr val="000000"/>
                          </a:solidFill>
                          <a:effectLst/>
                          <a:latin typeface="+mn-lt"/>
                          <a:ea typeface="微软雅黑" panose="020B0503020204020204" pitchFamily="34" charset="-122"/>
                        </a:rPr>
                        <a:t>UK Station</a:t>
                      </a:r>
                      <a:endParaRPr lang="en-US" sz="1050" b="1" i="0" u="none" strike="noStrike">
                        <a:solidFill>
                          <a:srgbClr val="000000"/>
                        </a:solidFill>
                        <a:effectLst/>
                        <a:latin typeface="+mn-lt"/>
                        <a:ea typeface="微软雅黑" panose="020B0503020204020204" pitchFamily="34" charset="-122"/>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3889</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050" b="1" i="0" u="none" strike="noStrike" dirty="0">
                          <a:solidFill>
                            <a:srgbClr val="000000"/>
                          </a:solidFill>
                          <a:effectLst/>
                          <a:latin typeface="+mn-lt"/>
                          <a:ea typeface="微软雅黑" panose="020B0503020204020204" pitchFamily="34" charset="-122"/>
                        </a:rPr>
                        <a:t>847%</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9%</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alpha val="29804"/>
                        </a:srgbClr>
                      </a:solidFill>
                      <a:prstDash val="solid"/>
                      <a:round/>
                      <a:headEnd type="none" w="med" len="med"/>
                      <a:tailEnd type="none" w="med" len="med"/>
                    </a:lnB>
                    <a:lnTlToBr w="12700" cmpd="sng">
                      <a:noFill/>
                      <a:prstDash val="solid"/>
                    </a:lnTlToBr>
                    <a:lnBlToTr w="12700" cmpd="sng">
                      <a:noFill/>
                      <a:prstDash val="solid"/>
                    </a:lnBlToTr>
                  </a:tcPr>
                </a:tc>
              </a:tr>
              <a:tr h="400923">
                <a:tc>
                  <a:txBody>
                    <a:bodyPr/>
                    <a:lstStyle/>
                    <a:p>
                      <a:pPr algn="ctr" fontAlgn="ctr"/>
                      <a:r>
                        <a:rPr lang="en-US" sz="1050" b="1" i="0" u="none" strike="noStrike">
                          <a:solidFill>
                            <a:srgbClr val="000000"/>
                          </a:solidFill>
                          <a:effectLst/>
                          <a:latin typeface="+mn-lt"/>
                          <a:ea typeface="微软雅黑" panose="020B0503020204020204" pitchFamily="34" charset="-122"/>
                        </a:rPr>
                        <a:t>Singapore Station</a:t>
                      </a:r>
                      <a:endParaRPr lang="en-US" sz="1050" b="1" i="0" u="none" strike="noStrike">
                        <a:solidFill>
                          <a:srgbClr val="000000"/>
                        </a:solidFill>
                        <a:effectLst/>
                        <a:latin typeface="+mn-lt"/>
                        <a:ea typeface="微软雅黑" panose="020B0503020204020204" pitchFamily="34" charset="-122"/>
                      </a:endParaRPr>
                    </a:p>
                  </a:txBody>
                  <a:tcPr marL="6350" marR="6350" marT="6350" marB="0" anchor="ctr">
                    <a:lnL>
                      <a:noFill/>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151</a:t>
                      </a:r>
                      <a:endParaRPr lang="en-US"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050" b="1" i="0" u="none" strike="noStrike">
                          <a:solidFill>
                            <a:srgbClr val="000000"/>
                          </a:solidFill>
                          <a:effectLst/>
                          <a:latin typeface="+mn-lt"/>
                          <a:ea typeface="微软雅黑" panose="020B0503020204020204" pitchFamily="34" charset="-122"/>
                        </a:rPr>
                        <a:t>76%</a:t>
                      </a:r>
                      <a:endParaRPr lang="en-US" altLang="zh-CN" sz="1050" b="1" i="0" u="none" strike="noStrike">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solidFill>
                        <a:srgbClr val="6559ED">
                          <a:alpha val="29804"/>
                        </a:srgbClr>
                      </a:solid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050" b="1" i="0" u="none" strike="noStrike" dirty="0">
                          <a:solidFill>
                            <a:srgbClr val="000000"/>
                          </a:solidFill>
                          <a:effectLst/>
                          <a:latin typeface="+mn-lt"/>
                          <a:ea typeface="微软雅黑" panose="020B0503020204020204" pitchFamily="34" charset="-122"/>
                        </a:rPr>
                        <a:t>23%</a:t>
                      </a:r>
                      <a:endParaRPr lang="en-US" altLang="zh-CN" sz="1050" b="1" i="0" u="none" strike="noStrike" dirty="0">
                        <a:solidFill>
                          <a:srgbClr val="000000"/>
                        </a:solidFill>
                        <a:effectLst/>
                        <a:latin typeface="+mn-lt"/>
                        <a:ea typeface="微软雅黑" panose="020B0503020204020204" pitchFamily="34" charset="-122"/>
                      </a:endParaRPr>
                    </a:p>
                  </a:txBody>
                  <a:tcPr marL="6350" marR="6350" marT="6350" marB="0" anchor="ctr">
                    <a:lnL w="12700" cap="flat" cmpd="sng" algn="ctr">
                      <a:solidFill>
                        <a:srgbClr val="6559ED">
                          <a:alpha val="29804"/>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559ED">
                          <a:alpha val="29804"/>
                        </a:srgbClr>
                      </a:solidFill>
                      <a:prstDash val="solid"/>
                      <a:round/>
                      <a:headEnd type="none" w="med" len="med"/>
                      <a:tailEnd type="none" w="med" len="med"/>
                    </a:lnT>
                    <a:lnB w="12700" cap="flat" cmpd="sng" algn="ctr">
                      <a:solidFill>
                        <a:srgbClr val="6559ED"/>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4" name="圆角矩形 13"/>
          <p:cNvSpPr/>
          <p:nvPr>
            <p:custDataLst>
              <p:tags r:id="rId1"/>
            </p:custDataLst>
          </p:nvPr>
        </p:nvSpPr>
        <p:spPr>
          <a:xfrm>
            <a:off x="692149" y="5169022"/>
            <a:ext cx="5473701" cy="450416"/>
          </a:xfrm>
          <a:prstGeom prst="roundRect">
            <a:avLst>
              <a:gd name="adj" fmla="val 0"/>
            </a:avLst>
          </a:prstGeom>
          <a:solidFill>
            <a:srgbClr val="655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latin typeface="Arial" panose="020B0604020202020204" pitchFamily="34" charset="0"/>
                <a:ea typeface="微软雅黑" panose="020B0503020204020204" pitchFamily="34" charset="-122"/>
                <a:sym typeface="+mn-ea"/>
              </a:rPr>
              <a:t>Total apparel Sales Volume and Growth Rate in Q1 2024 in Each Market Segment (in ten thousand dollars)</a:t>
            </a:r>
            <a:endParaRPr lang="en-GB" altLang="zh-CN" sz="1200" b="1" dirty="0">
              <a:latin typeface="Arial" panose="020B0604020202020204" pitchFamily="34" charset="0"/>
              <a:ea typeface="微软雅黑" panose="020B0503020204020204" pitchFamily="3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20713" y="477787"/>
            <a:ext cx="5616575" cy="1608325"/>
          </a:xfrm>
          <a:prstGeom prst="rect">
            <a:avLst/>
          </a:prstGeom>
          <a:noFill/>
        </p:spPr>
        <p:txBody>
          <a:bodyPr wrap="square">
            <a:spAutoFit/>
          </a:bodyPr>
          <a:lstStyle/>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After the peak of growth in the number of small apparel stores, there was a slight decline.</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a:p>
            <a:pPr>
              <a:lnSpc>
                <a:spcPct val="125000"/>
              </a:lnSpc>
            </a:pPr>
            <a:r>
              <a:rPr lang="en-GB" altLang="zh-CN" sz="1600" dirty="0">
                <a:latin typeface="Arial Black" panose="020B0A04020102020204" pitchFamily="34" charset="0"/>
                <a:ea typeface="微软雅黑" panose="020B0503020204020204" pitchFamily="34" charset="-122"/>
                <a:cs typeface="Arial Black" panose="020B0A04020102020204" pitchFamily="34" charset="0"/>
              </a:rPr>
              <a:t>However, the number of influencers and live commerce videos has continued to grow in a fluctuating manner.</a:t>
            </a:r>
            <a:endParaRPr lang="en-GB" altLang="zh-CN" sz="16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4" name="文本框 13"/>
          <p:cNvSpPr txBox="1"/>
          <p:nvPr/>
        </p:nvSpPr>
        <p:spPr>
          <a:xfrm>
            <a:off x="7730836" y="8412480"/>
            <a:ext cx="184731" cy="369332"/>
          </a:xfrm>
          <a:prstGeom prst="rect">
            <a:avLst/>
          </a:prstGeom>
          <a:noFill/>
        </p:spPr>
        <p:txBody>
          <a:bodyPr wrap="none" rtlCol="0">
            <a:spAutoFit/>
          </a:bodyPr>
          <a:lstStyle/>
          <a:p>
            <a:endParaRPr kumimoji="1" lang="zh-CN" altLang="en-US"/>
          </a:p>
        </p:txBody>
      </p:sp>
      <p:graphicFrame>
        <p:nvGraphicFramePr>
          <p:cNvPr id="2" name="图表 1"/>
          <p:cNvGraphicFramePr/>
          <p:nvPr/>
        </p:nvGraphicFramePr>
        <p:xfrm>
          <a:off x="620713" y="4622779"/>
          <a:ext cx="5616575" cy="190375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 name="图表 3"/>
          <p:cNvGraphicFramePr/>
          <p:nvPr/>
        </p:nvGraphicFramePr>
        <p:xfrm>
          <a:off x="3429000" y="2476199"/>
          <a:ext cx="2808288" cy="17564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4"/>
          <p:cNvGraphicFramePr/>
          <p:nvPr/>
        </p:nvGraphicFramePr>
        <p:xfrm>
          <a:off x="620713" y="2476198"/>
          <a:ext cx="2808287" cy="1756495"/>
        </p:xfrm>
        <a:graphic>
          <a:graphicData uri="http://schemas.openxmlformats.org/drawingml/2006/chart">
            <c:chart xmlns:c="http://schemas.openxmlformats.org/drawingml/2006/chart" xmlns:r="http://schemas.openxmlformats.org/officeDocument/2006/relationships" r:id="rId3"/>
          </a:graphicData>
        </a:graphic>
      </p:graphicFrame>
      <p:sp>
        <p:nvSpPr>
          <p:cNvPr id="9" name="矩形 8"/>
          <p:cNvSpPr/>
          <p:nvPr/>
        </p:nvSpPr>
        <p:spPr>
          <a:xfrm>
            <a:off x="575275" y="6426293"/>
            <a:ext cx="5707449" cy="18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altLang="zh-CN" sz="1000" b="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mn-cs"/>
              </a:rPr>
              <a:t>Growth trend of the scale of live commerce videos in various markets in the past 10 months</a:t>
            </a:r>
            <a:endParaRPr kumimoji="0" lang="zh-CN" altLang="en-US" sz="1000" b="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mn-cs"/>
            </a:endParaRPr>
          </a:p>
        </p:txBody>
      </p:sp>
      <p:graphicFrame>
        <p:nvGraphicFramePr>
          <p:cNvPr id="16" name="图表 15"/>
          <p:cNvGraphicFramePr/>
          <p:nvPr/>
        </p:nvGraphicFramePr>
        <p:xfrm>
          <a:off x="575275" y="6721001"/>
          <a:ext cx="5616575" cy="708799"/>
        </p:xfrm>
        <a:graphic>
          <a:graphicData uri="http://schemas.openxmlformats.org/drawingml/2006/chart">
            <c:chart xmlns:c="http://schemas.openxmlformats.org/drawingml/2006/chart" xmlns:r="http://schemas.openxmlformats.org/officeDocument/2006/relationships" r:id="rId4"/>
          </a:graphicData>
        </a:graphic>
      </p:graphicFrame>
      <p:sp>
        <p:nvSpPr>
          <p:cNvPr id="19" name="矩形 18"/>
          <p:cNvSpPr/>
          <p:nvPr/>
        </p:nvSpPr>
        <p:spPr>
          <a:xfrm>
            <a:off x="0" y="7151793"/>
            <a:ext cx="6858000" cy="992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630044" y="4232694"/>
            <a:ext cx="2808288" cy="527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altLang="zh-CN" sz="1000" b="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mn-cs"/>
              </a:rPr>
              <a:t>Growth trend of the scale of small apparel stores in various markets in the past 10 months</a:t>
            </a:r>
            <a:endParaRPr kumimoji="0" lang="en-GB" altLang="zh-CN" sz="1000" b="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mn-cs"/>
            </a:endParaRPr>
          </a:p>
        </p:txBody>
      </p:sp>
      <p:sp>
        <p:nvSpPr>
          <p:cNvPr id="21" name="矩形 20"/>
          <p:cNvSpPr/>
          <p:nvPr/>
        </p:nvSpPr>
        <p:spPr>
          <a:xfrm>
            <a:off x="3429000" y="4232694"/>
            <a:ext cx="2808288" cy="527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altLang="zh-CN" sz="1000" b="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mn-cs"/>
              </a:rPr>
              <a:t>Growth trend of the scale of apparel influencers in various markets in the past 10 months</a:t>
            </a:r>
            <a:endParaRPr kumimoji="0" lang="en-GB" altLang="zh-CN" sz="1000" b="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mn-cs"/>
            </a:endParaRPr>
          </a:p>
        </p:txBody>
      </p:sp>
      <p:sp>
        <p:nvSpPr>
          <p:cNvPr id="23" name="文本框 22"/>
          <p:cNvSpPr txBox="1"/>
          <p:nvPr/>
        </p:nvSpPr>
        <p:spPr>
          <a:xfrm>
            <a:off x="630044" y="7325135"/>
            <a:ext cx="5616575" cy="1923860"/>
          </a:xfrm>
          <a:prstGeom prst="rect">
            <a:avLst/>
          </a:prstGeom>
          <a:noFill/>
        </p:spPr>
        <p:txBody>
          <a:bodyPr wrap="square">
            <a:spAutoFit/>
          </a:bodyPr>
          <a:lstStyle/>
          <a:p>
            <a:pPr algn="just">
              <a:lnSpc>
                <a:spcPct val="125000"/>
              </a:lnSpc>
            </a:pPr>
            <a:r>
              <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rPr>
              <a:t>  From the incremental data of various markets in the apparel category in the past 10 months, whether it is the growth of the scale of small stores, the growth of the scale of influencers, or the growth of live commerce videos, the overall trend is still on the rise. However, after nearly a year of baptism and verification, the growth of the scale of small apparel stores has peaked and declined, which reflects the particularity of apparel products. Buyers are more inclined to be influenced by the effect of influencers and the intuitiveness of live commerce videos to make purchases. From the perspective of various countries' markets, the growth in Indonesia has still been affected by the take-down incident, but it has rebounded and recovered rapidly in the past quarter. The US market has also become an important growth driver for the apparel market in terms of the scale of live commerce videos.</a:t>
            </a: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a:p>
            <a:pPr algn="just">
              <a:lnSpc>
                <a:spcPct val="125000"/>
              </a:lnSpc>
            </a:pPr>
            <a:endParaRPr lang="en-GB" altLang="zh-CN" sz="800" b="1" spc="100" dirty="0">
              <a:solidFill>
                <a:schemeClr val="tx1">
                  <a:lumMod val="65000"/>
                  <a:lumOff val="35000"/>
                </a:schemeClr>
              </a:solidFill>
              <a:latin typeface="Arial" panose="020B0604020202020204" pitchFamily="34" charset="0"/>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DIAGRAM_VIRTUALLY_FRAME" val="{&quot;height&quot;:377.15,&quot;left&quot;:50.05,&quot;top&quot;:139.35,&quot;width&quot;:860.9750393700785}"/>
</p:tagLst>
</file>

<file path=ppt/tags/tag10.xml><?xml version="1.0" encoding="utf-8"?>
<p:tagLst xmlns:p="http://schemas.openxmlformats.org/presentationml/2006/main">
  <p:tag name="KSO_WM_DIAGRAM_VIRTUALLY_FRAME" val="{&quot;height&quot;:377.15,&quot;left&quot;:50.05,&quot;top&quot;:139.35,&quot;width&quot;:860.9750393700785}"/>
</p:tagLst>
</file>

<file path=ppt/tags/tag11.xml><?xml version="1.0" encoding="utf-8"?>
<p:tagLst xmlns:p="http://schemas.openxmlformats.org/presentationml/2006/main">
  <p:tag name="KSO_WM_DIAGRAM_VIRTUALLY_FRAME" val="{&quot;height&quot;:377.15,&quot;left&quot;:50.05,&quot;top&quot;:139.35,&quot;width&quot;:860.9750393700785}"/>
</p:tagLst>
</file>

<file path=ppt/tags/tag12.xml><?xml version="1.0" encoding="utf-8"?>
<p:tagLst xmlns:p="http://schemas.openxmlformats.org/presentationml/2006/main">
  <p:tag name="KSO_WM_DIAGRAM_VIRTUALLY_FRAME" val="{&quot;height&quot;:377.15,&quot;left&quot;:50.05,&quot;top&quot;:139.35,&quot;width&quot;:860.9750393700785}"/>
</p:tagLst>
</file>

<file path=ppt/tags/tag13.xml><?xml version="1.0" encoding="utf-8"?>
<p:tagLst xmlns:p="http://schemas.openxmlformats.org/presentationml/2006/main">
  <p:tag name="KSO_WM_DIAGRAM_VIRTUALLY_FRAME" val="{&quot;height&quot;:377.15,&quot;left&quot;:50.05,&quot;top&quot;:139.35,&quot;width&quot;:860.9750393700785}"/>
</p:tagLst>
</file>

<file path=ppt/tags/tag14.xml><?xml version="1.0" encoding="utf-8"?>
<p:tagLst xmlns:p="http://schemas.openxmlformats.org/presentationml/2006/main">
  <p:tag name="KSO_WM_DIAGRAM_VIRTUALLY_FRAME" val="{&quot;height&quot;:377.15,&quot;left&quot;:50.05,&quot;top&quot;:139.35,&quot;width&quot;:860.9750393700785}"/>
</p:tagLst>
</file>

<file path=ppt/tags/tag15.xml><?xml version="1.0" encoding="utf-8"?>
<p:tagLst xmlns:p="http://schemas.openxmlformats.org/presentationml/2006/main">
  <p:tag name="KSO_WM_DIAGRAM_VIRTUALLY_FRAME" val="{&quot;height&quot;:377.15,&quot;left&quot;:50.05,&quot;top&quot;:139.35,&quot;width&quot;:860.9750393700785}"/>
</p:tagLst>
</file>

<file path=ppt/tags/tag16.xml><?xml version="1.0" encoding="utf-8"?>
<p:tagLst xmlns:p="http://schemas.openxmlformats.org/presentationml/2006/main">
  <p:tag name="KSO_WM_DIAGRAM_VIRTUALLY_FRAME" val="{&quot;height&quot;:377.15,&quot;left&quot;:50.05,&quot;top&quot;:139.35,&quot;width&quot;:860.9750393700785}"/>
</p:tagLst>
</file>

<file path=ppt/tags/tag17.xml><?xml version="1.0" encoding="utf-8"?>
<p:tagLst xmlns:p="http://schemas.openxmlformats.org/presentationml/2006/main">
  <p:tag name="KSO_WM_DIAGRAM_VIRTUALLY_FRAME" val="{&quot;height&quot;:377.15,&quot;left&quot;:50.05,&quot;top&quot;:139.35,&quot;width&quot;:860.9750393700785}"/>
</p:tagLst>
</file>

<file path=ppt/tags/tag18.xml><?xml version="1.0" encoding="utf-8"?>
<p:tagLst xmlns:p="http://schemas.openxmlformats.org/presentationml/2006/main">
  <p:tag name="KSO_WM_DIAGRAM_VIRTUALLY_FRAME" val="{&quot;height&quot;:377.15,&quot;left&quot;:50.05,&quot;top&quot;:139.35,&quot;width&quot;:860.9750393700785}"/>
</p:tagLst>
</file>

<file path=ppt/tags/tag19.xml><?xml version="1.0" encoding="utf-8"?>
<p:tagLst xmlns:p="http://schemas.openxmlformats.org/presentationml/2006/main">
  <p:tag name="KSO_WM_DIAGRAM_VIRTUALLY_FRAME" val="{&quot;height&quot;:377.15,&quot;left&quot;:50.05,&quot;top&quot;:139.35,&quot;width&quot;:860.9750393700785}"/>
</p:tagLst>
</file>

<file path=ppt/tags/tag2.xml><?xml version="1.0" encoding="utf-8"?>
<p:tagLst xmlns:p="http://schemas.openxmlformats.org/presentationml/2006/main">
  <p:tag name="KSO_WM_DIAGRAM_VIRTUALLY_FRAME" val="{&quot;height&quot;:377.15,&quot;left&quot;:50.05,&quot;top&quot;:139.35,&quot;width&quot;:860.9750393700785}"/>
</p:tagLst>
</file>

<file path=ppt/tags/tag20.xml><?xml version="1.0" encoding="utf-8"?>
<p:tagLst xmlns:p="http://schemas.openxmlformats.org/presentationml/2006/main">
  <p:tag name="KSO_WM_DIAGRAM_VIRTUALLY_FRAME" val="{&quot;height&quot;:377.15,&quot;left&quot;:50.05,&quot;top&quot;:139.35,&quot;width&quot;:860.9750393700785}"/>
</p:tagLst>
</file>

<file path=ppt/tags/tag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p="http://schemas.openxmlformats.org/presentationml/2006/main">
  <p:tag name="KSO_WM_DIAGRAM_VIRTUALLY_FRAME" val="{&quot;height&quot;:377.15,&quot;left&quot;:50.05,&quot;top&quot;:139.35,&quot;width&quot;:860.9750393700785}"/>
</p:tagLst>
</file>

<file path=ppt/tags/tag23.xml><?xml version="1.0" encoding="utf-8"?>
<p:tagLst xmlns:p="http://schemas.openxmlformats.org/presentationml/2006/main">
  <p:tag name="KSO_WM_DIAGRAM_VIRTUALLY_FRAME" val="{&quot;height&quot;:377.15,&quot;left&quot;:50.05,&quot;top&quot;:139.35,&quot;width&quot;:860.9750393700785}"/>
</p:tagLst>
</file>

<file path=ppt/tags/tag24.xml><?xml version="1.0" encoding="utf-8"?>
<p:tagLst xmlns:p="http://schemas.openxmlformats.org/presentationml/2006/main">
  <p:tag name="KSO_WM_DIAGRAM_VIRTUALLY_FRAME" val="{&quot;height&quot;:377.15,&quot;left&quot;:50.05,&quot;top&quot;:139.35,&quot;width&quot;:860.9750393700785}"/>
</p:tagLst>
</file>

<file path=ppt/tags/tag25.xml><?xml version="1.0" encoding="utf-8"?>
<p:tagLst xmlns:p="http://schemas.openxmlformats.org/presentationml/2006/main">
  <p:tag name="KSO_WM_DIAGRAM_VIRTUALLY_FRAME" val="{&quot;height&quot;:377.15,&quot;left&quot;:50.05,&quot;top&quot;:139.35,&quot;width&quot;:860.9750393700785}"/>
</p:tagLst>
</file>

<file path=ppt/tags/tag26.xml><?xml version="1.0" encoding="utf-8"?>
<p:tagLst xmlns:p="http://schemas.openxmlformats.org/presentationml/2006/main">
  <p:tag name="KSO_WM_DIAGRAM_VIRTUALLY_FRAME" val="{&quot;height&quot;:377.15,&quot;left&quot;:50.05,&quot;top&quot;:139.35,&quot;width&quot;:860.9750393700785}"/>
</p:tagLst>
</file>

<file path=ppt/tags/tag27.xml><?xml version="1.0" encoding="utf-8"?>
<p:tagLst xmlns:p="http://schemas.openxmlformats.org/presentationml/2006/main">
  <p:tag name="KSO_WM_DIAGRAM_VIRTUALLY_FRAME" val="{&quot;height&quot;:377.15,&quot;left&quot;:50.05,&quot;top&quot;:139.35,&quot;width&quot;:860.9750393700785}"/>
</p:tagLst>
</file>

<file path=ppt/tags/tag28.xml><?xml version="1.0" encoding="utf-8"?>
<p:tagLst xmlns:p="http://schemas.openxmlformats.org/presentationml/2006/main">
  <p:tag name="KSO_WM_DIAGRAM_VIRTUALLY_FRAME" val="{&quot;height&quot;:377.15,&quot;left&quot;:50.05,&quot;top&quot;:139.35,&quot;width&quot;:860.9750393700785}"/>
</p:tagLst>
</file>

<file path=ppt/tags/tag29.xml><?xml version="1.0" encoding="utf-8"?>
<p:tagLst xmlns:p="http://schemas.openxmlformats.org/presentationml/2006/main">
  <p:tag name="KSO_WM_DIAGRAM_VIRTUALLY_FRAME" val="{&quot;height&quot;:377.15,&quot;left&quot;:50.05,&quot;top&quot;:139.35,&quot;width&quot;:860.9750393700785}"/>
</p:tagLst>
</file>

<file path=ppt/tags/tag3.xml><?xml version="1.0" encoding="utf-8"?>
<p:tagLst xmlns:p="http://schemas.openxmlformats.org/presentationml/2006/main">
  <p:tag name="KSO_WM_DIAGRAM_VIRTUALLY_FRAME" val="{&quot;height&quot;:377.15,&quot;left&quot;:50.05,&quot;top&quot;:139.35,&quot;width&quot;:860.9750393700785}"/>
</p:tagLst>
</file>

<file path=ppt/tags/tag30.xml><?xml version="1.0" encoding="utf-8"?>
<p:tagLst xmlns:p="http://schemas.openxmlformats.org/presentationml/2006/main">
  <p:tag name="KSO_WM_DIAGRAM_VIRTUALLY_FRAME" val="{&quot;height&quot;:377.15,&quot;left&quot;:50.05,&quot;top&quot;:139.35,&quot;width&quot;:860.9750393700785}"/>
</p:tagLst>
</file>

<file path=ppt/tags/tag31.xml><?xml version="1.0" encoding="utf-8"?>
<p:tagLst xmlns:p="http://schemas.openxmlformats.org/presentationml/2006/main">
  <p:tag name="KSO_WM_DIAGRAM_VIRTUALLY_FRAME" val="{&quot;height&quot;:377.15,&quot;left&quot;:50.05,&quot;top&quot;:139.35,&quot;width&quot;:860.9750393700785}"/>
</p:tagLst>
</file>

<file path=ppt/tags/tag32.xml><?xml version="1.0" encoding="utf-8"?>
<p:tagLst xmlns:p="http://schemas.openxmlformats.org/presentationml/2006/main">
  <p:tag name="KSO_WM_DIAGRAM_VIRTUALLY_FRAME" val="{&quot;height&quot;:377.15,&quot;left&quot;:50.05,&quot;top&quot;:139.35,&quot;width&quot;:860.9750393700785}"/>
</p:tagLst>
</file>

<file path=ppt/tags/tag33.xml><?xml version="1.0" encoding="utf-8"?>
<p:tagLst xmlns:p="http://schemas.openxmlformats.org/presentationml/2006/main">
  <p:tag name="KSO_WM_DIAGRAM_VIRTUALLY_FRAME" val="{&quot;height&quot;:377.15,&quot;left&quot;:50.05,&quot;top&quot;:139.35,&quot;width&quot;:860.9750393700785}"/>
</p:tagLst>
</file>

<file path=ppt/tags/tag34.xml><?xml version="1.0" encoding="utf-8"?>
<p:tagLst xmlns:p="http://schemas.openxmlformats.org/presentationml/2006/main">
  <p:tag name="TABLE_ENDDRAG_ORIGIN_RECT" val="467*329"/>
  <p:tag name="TABLE_ENDDRAG_RECT" val="450*144*467*329"/>
</p:tagLst>
</file>

<file path=ppt/tags/tag3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p="http://schemas.openxmlformats.org/presentationml/2006/main">
  <p:tag name="COMMONDATA" val="eyJoZGlkIjoiODU3NjYyNjNlOGUxMmNjMTdkOTQyMGFjM2Q1NmZkNzkifQ=="/>
  <p:tag name="commondata" val="eyJoZGlkIjoiNWFmY2RjMWNiMjY1ZjEwNTI4ZjNkYTJmNzRmMzIyMTMifQ=="/>
</p:tagLst>
</file>

<file path=ppt/tags/tag4.xml><?xml version="1.0" encoding="utf-8"?>
<p:tagLst xmlns:p="http://schemas.openxmlformats.org/presentationml/2006/main">
  <p:tag name="KSO_WM_DIAGRAM_VIRTUALLY_FRAME" val="{&quot;height&quot;:377.15,&quot;left&quot;:50.05,&quot;top&quot;:139.35,&quot;width&quot;:860.9750393700785}"/>
</p:tagLst>
</file>

<file path=ppt/tags/tag5.xml><?xml version="1.0" encoding="utf-8"?>
<p:tagLst xmlns:p="http://schemas.openxmlformats.org/presentationml/2006/main">
  <p:tag name="KSO_WM_DIAGRAM_VIRTUALLY_FRAME" val="{&quot;height&quot;:377.15,&quot;left&quot;:50.05,&quot;top&quot;:139.35,&quot;width&quot;:860.9750393700785}"/>
</p:tagLst>
</file>

<file path=ppt/tags/tag6.xml><?xml version="1.0" encoding="utf-8"?>
<p:tagLst xmlns:p="http://schemas.openxmlformats.org/presentationml/2006/main">
  <p:tag name="KSO_WM_DIAGRAM_VIRTUALLY_FRAME" val="{&quot;height&quot;:377.15,&quot;left&quot;:50.05,&quot;top&quot;:139.35,&quot;width&quot;:860.9750393700785}"/>
</p:tagLst>
</file>

<file path=ppt/tags/tag7.xml><?xml version="1.0" encoding="utf-8"?>
<p:tagLst xmlns:p="http://schemas.openxmlformats.org/presentationml/2006/main">
  <p:tag name="KSO_WM_DIAGRAM_VIRTUALLY_FRAME" val="{&quot;height&quot;:377.15,&quot;left&quot;:50.05,&quot;top&quot;:139.35,&quot;width&quot;:860.9750393700785}"/>
</p:tagLst>
</file>

<file path=ppt/tags/tag8.xml><?xml version="1.0" encoding="utf-8"?>
<p:tagLst xmlns:p="http://schemas.openxmlformats.org/presentationml/2006/main">
  <p:tag name="KSO_WM_DIAGRAM_VIRTUALLY_FRAME" val="{&quot;height&quot;:377.15,&quot;left&quot;:50.05,&quot;top&quot;:139.35,&quot;width&quot;:860.9750393700785}"/>
</p:tagLst>
</file>

<file path=ppt/tags/tag9.xml><?xml version="1.0" encoding="utf-8"?>
<p:tagLst xmlns:p="http://schemas.openxmlformats.org/presentationml/2006/main">
  <p:tag name="KSO_WM_DIAGRAM_VIRTUALLY_FRAME" val="{&quot;height&quot;:377.15,&quot;left&quot;:50.05,&quot;top&quot;:139.35,&quot;width&quot;:860.975039370078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 2013 - 2022</Template>
  <TotalTime>0</TotalTime>
  <Words>44070</Words>
  <Application>WPS 演示</Application>
  <PresentationFormat>A4 纸张(210x297 毫米)</PresentationFormat>
  <Paragraphs>1388</Paragraphs>
  <Slides>41</Slides>
  <Notes>0</Notes>
  <HiddenSlides>0</HiddenSlides>
  <MMClips>0</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41</vt:i4>
      </vt:variant>
    </vt:vector>
  </HeadingPairs>
  <TitlesOfParts>
    <vt:vector size="64" baseType="lpstr">
      <vt:lpstr>Arial</vt:lpstr>
      <vt:lpstr>宋体</vt:lpstr>
      <vt:lpstr>Wingdings</vt:lpstr>
      <vt:lpstr>微软雅黑</vt:lpstr>
      <vt:lpstr>Arial Black</vt:lpstr>
      <vt:lpstr>Calibri</vt:lpstr>
      <vt:lpstr>Arial Rounded MT Bold</vt:lpstr>
      <vt:lpstr>思源黑体 CN Regular</vt:lpstr>
      <vt:lpstr>黑体</vt:lpstr>
      <vt:lpstr>Source Han Sans CN Bold</vt:lpstr>
      <vt:lpstr>Yu Gothic UI Semibold</vt:lpstr>
      <vt:lpstr>Arial Narrow</vt:lpstr>
      <vt:lpstr>等线</vt:lpstr>
      <vt:lpstr>Times New Roman</vt:lpstr>
      <vt:lpstr>Arial Unicode MS</vt:lpstr>
      <vt:lpstr>等线 Light</vt:lpstr>
      <vt:lpstr>Calibri Light</vt:lpstr>
      <vt:lpstr>Source Han Sans CN Bold Bold</vt:lpstr>
      <vt:lpstr>Segoe Print</vt:lpstr>
      <vt:lpstr>Office 主题​​</vt:lpstr>
      <vt:lpstr>1_Office 主题​​</vt:lpstr>
      <vt:lpstr>2_Office 主题​​</vt:lpstr>
      <vt:lpstr>3_Office 主题​​</vt:lpstr>
      <vt:lpstr>TikTok Shop 2024 Market Report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Help Sellers Set Sail Overseas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做跨境TK 数据用EchoTik</dc:title>
  <dc:creator>chenglin yi</dc:creator>
  <cp:lastModifiedBy>♡bilibili_CocoCC♡</cp:lastModifiedBy>
  <cp:revision>205</cp:revision>
  <dcterms:created xsi:type="dcterms:W3CDTF">2024-07-14T06:29:00Z</dcterms:created>
  <dcterms:modified xsi:type="dcterms:W3CDTF">2024-09-02T07:18:06Z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01A0BC9877E3466698A889923DAA9A8E_12</vt:lpwstr>
  </property>
  <property fmtid="{D5CDD505-2E9C-101B-9397-08002B2CF9AE}" pid="3" name="KSOProductBuildVer">
    <vt:lpwstr>2052-12.1.0.15374</vt:lpwstr>
  </property>
</Properties>
</file>